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16"/>
  </p:notesMasterIdLst>
  <p:sldIdLst>
    <p:sldId id="256" r:id="rId2"/>
    <p:sldId id="332" r:id="rId3"/>
    <p:sldId id="334" r:id="rId4"/>
    <p:sldId id="339" r:id="rId5"/>
    <p:sldId id="343" r:id="rId6"/>
    <p:sldId id="344" r:id="rId7"/>
    <p:sldId id="345" r:id="rId8"/>
    <p:sldId id="346" r:id="rId9"/>
    <p:sldId id="347" r:id="rId10"/>
    <p:sldId id="351" r:id="rId11"/>
    <p:sldId id="350" r:id="rId12"/>
    <p:sldId id="348" r:id="rId13"/>
    <p:sldId id="310" r:id="rId14"/>
    <p:sldId id="326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FFFF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176" autoAdjust="0"/>
    <p:restoredTop sz="99574" autoAdjust="0"/>
  </p:normalViewPr>
  <p:slideViewPr>
    <p:cSldViewPr>
      <p:cViewPr>
        <p:scale>
          <a:sx n="79" d="100"/>
          <a:sy n="79" d="100"/>
        </p:scale>
        <p:origin x="-1590" y="-3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0C6B465-9282-4462-9268-421C3FF29E30}" type="datetimeFigureOut">
              <a:rPr lang="ru-RU"/>
              <a:pPr>
                <a:defRPr/>
              </a:pPr>
              <a:t>07.12.2020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D1F7AD1-EFF7-4ABD-9B26-D45824A10F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3447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17671C0-EA90-4040-8F4F-B95BF4B8D2C0}" type="datetimeFigureOut">
              <a:rPr lang="ru-RU" smtClean="0"/>
              <a:pPr>
                <a:defRPr/>
              </a:pPr>
              <a:t>07.12.2020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A2CE412-FC4A-40F4-943A-BFC86E4B131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9A28EF7-0DAF-4451-8A29-50E845EA6F9A}" type="datetimeFigureOut">
              <a:rPr lang="ru-RU" smtClean="0"/>
              <a:pPr>
                <a:defRPr/>
              </a:pPr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CB83ACC-78D7-4A0B-A9C5-046FABC56CB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8EBFA10-4FA5-4A7F-BCDC-1EE85B0B809B}" type="datetimeFigureOut">
              <a:rPr lang="ru-RU" smtClean="0"/>
              <a:pPr>
                <a:defRPr/>
              </a:pPr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D73B1BE-2CE6-43FC-BDFE-205421C784A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12B3CD-3833-4600-944A-06527E00ACFA}" type="datetimeFigureOut">
              <a:rPr lang="ru-RU" smtClean="0"/>
              <a:pPr>
                <a:defRPr/>
              </a:pPr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16E44EC-7A5F-44A7-8B8C-CD263310F94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4335C85-377A-4642-B2D5-C3FCD55B2FF6}" type="datetimeFigureOut">
              <a:rPr lang="ru-RU" smtClean="0"/>
              <a:pPr>
                <a:defRPr/>
              </a:pPr>
              <a:t>07.12.2020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A21BD0B-6BBA-4154-8180-36DB605B964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6AE53D4-7D67-4A60-AC64-60B1AF9BDFF8}" type="datetimeFigureOut">
              <a:rPr lang="ru-RU" smtClean="0"/>
              <a:pPr>
                <a:defRPr/>
              </a:pPr>
              <a:t>07.12.2020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A9FB5EA-3E39-41E7-A610-39299D26C25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B9B65EB-7C57-4D7F-9743-29D5470B5B15}" type="datetimeFigureOut">
              <a:rPr lang="ru-RU" smtClean="0"/>
              <a:pPr>
                <a:defRPr/>
              </a:pPr>
              <a:t>07.12.2020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83558DA-EF86-414C-9BC7-052894583B9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931DAC4-3B65-4C68-8ED1-2D209C7A1D10}" type="datetimeFigureOut">
              <a:rPr lang="ru-RU" smtClean="0"/>
              <a:pPr>
                <a:defRPr/>
              </a:pPr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925F6FF-2335-4EDF-B01D-0208594A18F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4424482-BFA1-4220-A348-5A48C3E8A8EE}" type="datetimeFigureOut">
              <a:rPr lang="ru-RU" smtClean="0"/>
              <a:pPr>
                <a:defRPr/>
              </a:pPr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4896B8-A83C-44E1-A37D-C32995EADA6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CD39ABC-B4FF-4CA2-A7AA-447F5AC2D476}" type="datetimeFigureOut">
              <a:rPr lang="ru-RU" smtClean="0"/>
              <a:pPr>
                <a:defRPr/>
              </a:pPr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0A6842F-3851-4BAF-A8E5-AF0B0F5F289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DC2411-77D7-40D7-9325-DBF0A9A31444}" type="datetimeFigureOut">
              <a:rPr lang="ru-RU" smtClean="0"/>
              <a:pPr>
                <a:defRPr/>
              </a:pPr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A2E8E34-5E4E-406A-9F5D-D94A6C18A95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FFA86A-45A5-409E-8463-96D2836F3C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7D8B57AA-BC95-4A39-95C8-05B1B8F0B440}" type="datetimeFigureOut">
              <a:rPr lang="ru-RU" smtClean="0"/>
              <a:pPr>
                <a:defRPr/>
              </a:pPr>
              <a:t>07.12.2020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D4D08762-6B2D-4EA3-8D58-53C0CA29A53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7"/>
          <p:cNvSpPr>
            <a:spLocks noGrp="1"/>
          </p:cNvSpPr>
          <p:nvPr>
            <p:ph type="ctrTitle"/>
          </p:nvPr>
        </p:nvSpPr>
        <p:spPr>
          <a:xfrm>
            <a:off x="1043608" y="980728"/>
            <a:ext cx="7810128" cy="251971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Calibri" pitchFamily="34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Интересные формы и приемы на уроке</a:t>
            </a:r>
            <a:endParaRPr lang="ru-RU" sz="3600" b="1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6147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043609" y="4429125"/>
            <a:ext cx="7814642" cy="2168227"/>
          </a:xfrm>
        </p:spPr>
        <p:txBody>
          <a:bodyPr/>
          <a:lstStyle/>
          <a:p>
            <a:pPr marL="63500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Представление педагогической деятельности в соответствии с требованиями  ФГОС и профессиональным стандартом «Педагог»</a:t>
            </a:r>
          </a:p>
          <a:p>
            <a:pPr marL="63500"/>
            <a:endParaRPr lang="ru-RU" sz="2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63500" algn="ct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Лучинина Наталья Анатольевна, </a:t>
            </a:r>
          </a:p>
          <a:p>
            <a:pPr marL="63500" algn="ct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математики МОУ «Турунтаевская районная гимназия»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8" y="188640"/>
            <a:ext cx="7215188" cy="88265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algn="ctr" eaLnBrk="1" hangingPunct="1">
              <a:defRPr/>
            </a:pPr>
            <a:r>
              <a:rPr lang="ru-RU" sz="1800" dirty="0" smtClean="0"/>
              <a:t>Собственная  УД школьников – важная составляющая СДП</a:t>
            </a:r>
            <a:endParaRPr lang="en-US" sz="1800" dirty="0"/>
          </a:p>
        </p:txBody>
      </p:sp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142875" y="1071563"/>
            <a:ext cx="8786813" cy="5357812"/>
            <a:chOff x="-16" y="927"/>
            <a:chExt cx="5796" cy="2993"/>
          </a:xfrm>
        </p:grpSpPr>
        <p:sp>
          <p:nvSpPr>
            <p:cNvPr id="14341" name="Text Box 6"/>
            <p:cNvSpPr txBox="1">
              <a:spLocks noChangeArrowheads="1"/>
            </p:cNvSpPr>
            <p:nvPr/>
          </p:nvSpPr>
          <p:spPr bwMode="gray">
            <a:xfrm>
              <a:off x="2627" y="1969"/>
              <a:ext cx="126" cy="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14342" name="Text Box 7"/>
            <p:cNvSpPr txBox="1">
              <a:spLocks noChangeArrowheads="1"/>
            </p:cNvSpPr>
            <p:nvPr/>
          </p:nvSpPr>
          <p:spPr bwMode="gray">
            <a:xfrm>
              <a:off x="2627" y="2305"/>
              <a:ext cx="429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>
                  <a:solidFill>
                    <a:schemeClr val="bg1"/>
                  </a:solidFill>
                </a:rPr>
                <a:t>Text</a:t>
              </a:r>
            </a:p>
          </p:txBody>
        </p:sp>
        <p:sp>
          <p:nvSpPr>
            <p:cNvPr id="14343" name="Text Box 8"/>
            <p:cNvSpPr txBox="1">
              <a:spLocks noChangeArrowheads="1"/>
            </p:cNvSpPr>
            <p:nvPr/>
          </p:nvSpPr>
          <p:spPr bwMode="gray">
            <a:xfrm>
              <a:off x="2627" y="2641"/>
              <a:ext cx="429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>
                  <a:solidFill>
                    <a:schemeClr val="bg1"/>
                  </a:solidFill>
                </a:rPr>
                <a:t>Text</a:t>
              </a:r>
            </a:p>
          </p:txBody>
        </p:sp>
        <p:sp>
          <p:nvSpPr>
            <p:cNvPr id="45065" name="AutoShape 9"/>
            <p:cNvSpPr>
              <a:spLocks noChangeArrowheads="1"/>
            </p:cNvSpPr>
            <p:nvPr/>
          </p:nvSpPr>
          <p:spPr bwMode="gray">
            <a:xfrm>
              <a:off x="1872" y="1680"/>
              <a:ext cx="336" cy="1297"/>
            </a:xfrm>
            <a:prstGeom prst="leftArrow">
              <a:avLst>
                <a:gd name="adj1" fmla="val 65583"/>
                <a:gd name="adj2" fmla="val 65181"/>
              </a:avLst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1200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4345" name="AutoShape 10"/>
            <p:cNvSpPr>
              <a:spLocks noChangeArrowheads="1"/>
            </p:cNvSpPr>
            <p:nvPr/>
          </p:nvSpPr>
          <p:spPr bwMode="auto">
            <a:xfrm>
              <a:off x="-16" y="1344"/>
              <a:ext cx="1792" cy="1968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ru-RU">
                <a:latin typeface="Verdana" pitchFamily="34" charset="0"/>
              </a:endParaRPr>
            </a:p>
          </p:txBody>
        </p:sp>
        <p:sp>
          <p:nvSpPr>
            <p:cNvPr id="14346" name="Text Box 11"/>
            <p:cNvSpPr txBox="1">
              <a:spLocks noChangeArrowheads="1"/>
            </p:cNvSpPr>
            <p:nvPr/>
          </p:nvSpPr>
          <p:spPr bwMode="auto">
            <a:xfrm>
              <a:off x="-16" y="1488"/>
              <a:ext cx="1744" cy="1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endParaRPr lang="ru-RU" b="1">
                <a:solidFill>
                  <a:srgbClr val="001D3A"/>
                </a:solidFill>
                <a:latin typeface="Verdana" pitchFamily="34" charset="0"/>
              </a:endParaRPr>
            </a:p>
            <a:p>
              <a:pPr algn="ctr" eaLnBrk="0" hangingPunct="0"/>
              <a:endParaRPr lang="ru-RU" b="1">
                <a:solidFill>
                  <a:srgbClr val="001D3A"/>
                </a:solidFill>
                <a:latin typeface="Verdana" pitchFamily="34" charset="0"/>
              </a:endParaRPr>
            </a:p>
            <a:p>
              <a:pPr algn="ctr" eaLnBrk="0" hangingPunct="0"/>
              <a:r>
                <a:rPr lang="ru-RU" b="1">
                  <a:solidFill>
                    <a:srgbClr val="001D3A"/>
                  </a:solidFill>
                  <a:latin typeface="Verdana" pitchFamily="34" charset="0"/>
                </a:rPr>
                <a:t>Какова деятельность – такова и личность</a:t>
              </a:r>
            </a:p>
          </p:txBody>
        </p:sp>
        <p:sp>
          <p:nvSpPr>
            <p:cNvPr id="14347" name="AutoShape 12"/>
            <p:cNvSpPr>
              <a:spLocks noChangeArrowheads="1"/>
            </p:cNvSpPr>
            <p:nvPr/>
          </p:nvSpPr>
          <p:spPr bwMode="auto">
            <a:xfrm>
              <a:off x="3888" y="1344"/>
              <a:ext cx="1892" cy="1968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ru-RU">
                <a:latin typeface="Verdana" pitchFamily="34" charset="0"/>
              </a:endParaRPr>
            </a:p>
          </p:txBody>
        </p:sp>
        <p:sp>
          <p:nvSpPr>
            <p:cNvPr id="14348" name="Text Box 13"/>
            <p:cNvSpPr txBox="1">
              <a:spLocks noChangeArrowheads="1"/>
            </p:cNvSpPr>
            <p:nvPr/>
          </p:nvSpPr>
          <p:spPr bwMode="auto">
            <a:xfrm>
              <a:off x="3978" y="1788"/>
              <a:ext cx="1796" cy="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endParaRPr lang="ru-RU" b="1">
                <a:solidFill>
                  <a:srgbClr val="001D3A"/>
                </a:solidFill>
                <a:latin typeface="Verdana" pitchFamily="34" charset="0"/>
              </a:endParaRPr>
            </a:p>
            <a:p>
              <a:pPr algn="ctr" eaLnBrk="0" hangingPunct="0"/>
              <a:endParaRPr lang="ru-RU" b="1">
                <a:solidFill>
                  <a:srgbClr val="001D3A"/>
                </a:solidFill>
                <a:latin typeface="Verdana" pitchFamily="34" charset="0"/>
              </a:endParaRPr>
            </a:p>
            <a:p>
              <a:pPr algn="ctr" eaLnBrk="0" hangingPunct="0"/>
              <a:r>
                <a:rPr lang="ru-RU" b="1">
                  <a:solidFill>
                    <a:srgbClr val="001D3A"/>
                  </a:solidFill>
                  <a:latin typeface="Verdana" pitchFamily="34" charset="0"/>
                </a:rPr>
                <a:t>Вне деятельности нет личности</a:t>
              </a:r>
            </a:p>
          </p:txBody>
        </p:sp>
        <p:sp>
          <p:nvSpPr>
            <p:cNvPr id="45070" name="AutoShape 14"/>
            <p:cNvSpPr>
              <a:spLocks noChangeArrowheads="1"/>
            </p:cNvSpPr>
            <p:nvPr/>
          </p:nvSpPr>
          <p:spPr bwMode="gray">
            <a:xfrm>
              <a:off x="3458" y="1680"/>
              <a:ext cx="334" cy="1297"/>
            </a:xfrm>
            <a:prstGeom prst="rightArrow">
              <a:avLst>
                <a:gd name="adj1" fmla="val 67750"/>
                <a:gd name="adj2" fmla="val 66167"/>
              </a:avLst>
            </a:prstGeom>
            <a:gradFill rotWithShape="1">
              <a:gsLst>
                <a:gs pos="0">
                  <a:schemeClr val="bg2">
                    <a:gamma/>
                    <a:shade val="46275"/>
                    <a:invGamma/>
                    <a:alpha val="12000"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5071" name="AutoShape 15"/>
            <p:cNvSpPr>
              <a:spLocks noChangeArrowheads="1"/>
            </p:cNvSpPr>
            <p:nvPr/>
          </p:nvSpPr>
          <p:spPr bwMode="gray">
            <a:xfrm>
              <a:off x="1822" y="927"/>
              <a:ext cx="1920" cy="869"/>
            </a:xfrm>
            <a:prstGeom prst="can">
              <a:avLst>
                <a:gd name="adj" fmla="val 27866"/>
              </a:avLst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5072" name="AutoShape 16"/>
            <p:cNvSpPr>
              <a:spLocks noChangeArrowheads="1"/>
            </p:cNvSpPr>
            <p:nvPr/>
          </p:nvSpPr>
          <p:spPr bwMode="gray">
            <a:xfrm>
              <a:off x="2283" y="1440"/>
              <a:ext cx="1107" cy="336"/>
            </a:xfrm>
            <a:prstGeom prst="upArrow">
              <a:avLst>
                <a:gd name="adj1" fmla="val 68380"/>
                <a:gd name="adj2" fmla="val 70833"/>
              </a:avLst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63529"/>
                    <a:invGamma/>
                    <a:alpha val="1200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4352" name="Text Box 17"/>
            <p:cNvSpPr txBox="1">
              <a:spLocks noChangeArrowheads="1"/>
            </p:cNvSpPr>
            <p:nvPr/>
          </p:nvSpPr>
          <p:spPr bwMode="gray">
            <a:xfrm>
              <a:off x="1933" y="1314"/>
              <a:ext cx="1755" cy="3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ru-RU" sz="2400">
                  <a:solidFill>
                    <a:schemeClr val="bg1"/>
                  </a:solidFill>
                </a:rPr>
                <a:t>деятельность</a:t>
              </a:r>
              <a:endParaRPr lang="en-US" sz="2400">
                <a:solidFill>
                  <a:schemeClr val="bg1"/>
                </a:solidFill>
              </a:endParaRPr>
            </a:p>
          </p:txBody>
        </p:sp>
        <p:sp>
          <p:nvSpPr>
            <p:cNvPr id="14353" name="AutoShape 18"/>
            <p:cNvSpPr>
              <a:spLocks noChangeArrowheads="1"/>
            </p:cNvSpPr>
            <p:nvPr/>
          </p:nvSpPr>
          <p:spPr bwMode="gray">
            <a:xfrm>
              <a:off x="1786" y="3067"/>
              <a:ext cx="2046" cy="853"/>
            </a:xfrm>
            <a:prstGeom prst="can">
              <a:avLst>
                <a:gd name="adj" fmla="val 32032"/>
              </a:avLst>
            </a:prstGeom>
            <a:gradFill rotWithShape="1">
              <a:gsLst>
                <a:gs pos="0">
                  <a:srgbClr val="1F571E"/>
                </a:gs>
                <a:gs pos="50000">
                  <a:srgbClr val="44BD41"/>
                </a:gs>
                <a:gs pos="100000">
                  <a:srgbClr val="1F571E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54" name="Text Box 19"/>
            <p:cNvSpPr txBox="1">
              <a:spLocks noChangeArrowheads="1"/>
            </p:cNvSpPr>
            <p:nvPr/>
          </p:nvSpPr>
          <p:spPr bwMode="gray">
            <a:xfrm>
              <a:off x="2079" y="3459"/>
              <a:ext cx="1328" cy="3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ru-RU" sz="2400">
                  <a:solidFill>
                    <a:schemeClr val="bg1"/>
                  </a:solidFill>
                </a:rPr>
                <a:t>личность</a:t>
              </a:r>
              <a:endParaRPr lang="en-US" sz="2400">
                <a:solidFill>
                  <a:schemeClr val="bg1"/>
                </a:solidFill>
              </a:endParaRPr>
            </a:p>
          </p:txBody>
        </p:sp>
        <p:sp>
          <p:nvSpPr>
            <p:cNvPr id="45076" name="AutoShape 20"/>
            <p:cNvSpPr>
              <a:spLocks noChangeArrowheads="1"/>
            </p:cNvSpPr>
            <p:nvPr/>
          </p:nvSpPr>
          <p:spPr bwMode="gray">
            <a:xfrm>
              <a:off x="2269" y="2928"/>
              <a:ext cx="1106" cy="333"/>
            </a:xfrm>
            <a:prstGeom prst="downArrow">
              <a:avLst>
                <a:gd name="adj1" fmla="val 67093"/>
                <a:gd name="adj2" fmla="val 64051"/>
              </a:avLst>
            </a:prstGeom>
            <a:gradFill rotWithShape="1">
              <a:gsLst>
                <a:gs pos="0">
                  <a:schemeClr val="bg2">
                    <a:gamma/>
                    <a:tint val="63529"/>
                    <a:invGamma/>
                    <a:alpha val="12000"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</p:grpSp>
      <p:sp>
        <p:nvSpPr>
          <p:cNvPr id="14340" name="Прямоугольник 22"/>
          <p:cNvSpPr>
            <a:spLocks noChangeArrowheads="1"/>
          </p:cNvSpPr>
          <p:nvPr/>
        </p:nvSpPr>
        <p:spPr bwMode="auto">
          <a:xfrm>
            <a:off x="3071813" y="2643188"/>
            <a:ext cx="2786062" cy="23082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i="1"/>
              <a:t>УД становится источником внутреннего развития школьника, формирования его творческих способностей и личностных качеств.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664" y="548680"/>
            <a:ext cx="6648450" cy="88265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algn="ctr" eaLnBrk="1" hangingPunct="1">
              <a:defRPr/>
            </a:pPr>
            <a:r>
              <a:rPr lang="ru-RU" sz="2400" dirty="0" smtClean="0"/>
              <a:t>Основные виды УУД</a:t>
            </a:r>
            <a:endParaRPr lang="en-US" sz="2400" dirty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524000" y="2286000"/>
            <a:ext cx="6334125" cy="3500438"/>
            <a:chOff x="168" y="960"/>
            <a:chExt cx="5375" cy="2915"/>
          </a:xfrm>
        </p:grpSpPr>
        <p:sp>
          <p:nvSpPr>
            <p:cNvPr id="17432" name="Freeform 4"/>
            <p:cNvSpPr>
              <a:spLocks/>
            </p:cNvSpPr>
            <p:nvPr/>
          </p:nvSpPr>
          <p:spPr bwMode="gray">
            <a:xfrm>
              <a:off x="5089" y="960"/>
              <a:ext cx="441" cy="773"/>
            </a:xfrm>
            <a:custGeom>
              <a:avLst/>
              <a:gdLst>
                <a:gd name="T0" fmla="*/ 631 w 308"/>
                <a:gd name="T1" fmla="*/ 364 h 444"/>
                <a:gd name="T2" fmla="*/ 0 w 308"/>
                <a:gd name="T3" fmla="*/ 1346 h 444"/>
                <a:gd name="T4" fmla="*/ 0 w 308"/>
                <a:gd name="T5" fmla="*/ 867 h 444"/>
                <a:gd name="T6" fmla="*/ 631 w 308"/>
                <a:gd name="T7" fmla="*/ 0 h 444"/>
                <a:gd name="T8" fmla="*/ 631 w 308"/>
                <a:gd name="T9" fmla="*/ 364 h 4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8"/>
                <a:gd name="T16" fmla="*/ 0 h 444"/>
                <a:gd name="T17" fmla="*/ 308 w 308"/>
                <a:gd name="T18" fmla="*/ 444 h 4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8" h="444">
                  <a:moveTo>
                    <a:pt x="308" y="120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0"/>
                  </a:lnTo>
                  <a:close/>
                </a:path>
              </a:pathLst>
            </a:custGeom>
            <a:gradFill rotWithShape="1">
              <a:gsLst>
                <a:gs pos="0">
                  <a:srgbClr val="00281D"/>
                </a:gs>
                <a:gs pos="50000">
                  <a:srgbClr val="00563F"/>
                </a:gs>
                <a:gs pos="100000">
                  <a:srgbClr val="00281D"/>
                </a:gs>
              </a:gsLst>
              <a:lin ang="27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3" name="Freeform 5"/>
            <p:cNvSpPr>
              <a:spLocks/>
            </p:cNvSpPr>
            <p:nvPr/>
          </p:nvSpPr>
          <p:spPr bwMode="gray">
            <a:xfrm>
              <a:off x="2976" y="960"/>
              <a:ext cx="2567" cy="476"/>
            </a:xfrm>
            <a:custGeom>
              <a:avLst/>
              <a:gdLst>
                <a:gd name="T0" fmla="*/ 3053 w 1786"/>
                <a:gd name="T1" fmla="*/ 798 h 284"/>
                <a:gd name="T2" fmla="*/ 0 w 1786"/>
                <a:gd name="T3" fmla="*/ 798 h 284"/>
                <a:gd name="T4" fmla="*/ 921 w 1786"/>
                <a:gd name="T5" fmla="*/ 0 h 284"/>
                <a:gd name="T6" fmla="*/ 3690 w 1786"/>
                <a:gd name="T7" fmla="*/ 0 h 284"/>
                <a:gd name="T8" fmla="*/ 3053 w 1786"/>
                <a:gd name="T9" fmla="*/ 798 h 2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86"/>
                <a:gd name="T16" fmla="*/ 0 h 284"/>
                <a:gd name="T17" fmla="*/ 1786 w 1786"/>
                <a:gd name="T18" fmla="*/ 284 h 28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86" h="284">
                  <a:moveTo>
                    <a:pt x="1478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1786" y="0"/>
                  </a:lnTo>
                  <a:lnTo>
                    <a:pt x="1478" y="284"/>
                  </a:lnTo>
                  <a:close/>
                </a:path>
              </a:pathLst>
            </a:custGeom>
            <a:solidFill>
              <a:srgbClr val="00CC99"/>
            </a:soli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4" name="Freeform 6"/>
            <p:cNvSpPr>
              <a:spLocks/>
            </p:cNvSpPr>
            <p:nvPr/>
          </p:nvSpPr>
          <p:spPr bwMode="gray">
            <a:xfrm>
              <a:off x="4645" y="1660"/>
              <a:ext cx="441" cy="701"/>
            </a:xfrm>
            <a:custGeom>
              <a:avLst/>
              <a:gdLst>
                <a:gd name="T0" fmla="*/ 631 w 308"/>
                <a:gd name="T1" fmla="*/ 301 h 442"/>
                <a:gd name="T2" fmla="*/ 0 w 308"/>
                <a:gd name="T3" fmla="*/ 1112 h 442"/>
                <a:gd name="T4" fmla="*/ 0 w 308"/>
                <a:gd name="T5" fmla="*/ 720 h 442"/>
                <a:gd name="T6" fmla="*/ 631 w 308"/>
                <a:gd name="T7" fmla="*/ 0 h 442"/>
                <a:gd name="T8" fmla="*/ 631 w 308"/>
                <a:gd name="T9" fmla="*/ 301 h 4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8"/>
                <a:gd name="T16" fmla="*/ 0 h 442"/>
                <a:gd name="T17" fmla="*/ 308 w 308"/>
                <a:gd name="T18" fmla="*/ 442 h 44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8" h="442">
                  <a:moveTo>
                    <a:pt x="308" y="120"/>
                  </a:moveTo>
                  <a:lnTo>
                    <a:pt x="0" y="442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0"/>
                  </a:lnTo>
                  <a:close/>
                </a:path>
              </a:pathLst>
            </a:custGeom>
            <a:gradFill rotWithShape="1">
              <a:gsLst>
                <a:gs pos="0">
                  <a:srgbClr val="230744"/>
                </a:gs>
                <a:gs pos="50000">
                  <a:srgbClr val="4B1092"/>
                </a:gs>
                <a:gs pos="100000">
                  <a:srgbClr val="230744"/>
                </a:gs>
              </a:gsLst>
              <a:lin ang="27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5" name="Freeform 7"/>
            <p:cNvSpPr>
              <a:spLocks/>
            </p:cNvSpPr>
            <p:nvPr/>
          </p:nvSpPr>
          <p:spPr bwMode="gray">
            <a:xfrm>
              <a:off x="2340" y="1660"/>
              <a:ext cx="2751" cy="450"/>
            </a:xfrm>
            <a:custGeom>
              <a:avLst/>
              <a:gdLst>
                <a:gd name="T0" fmla="*/ 3310 w 1920"/>
                <a:gd name="T1" fmla="*/ 713 h 284"/>
                <a:gd name="T2" fmla="*/ 0 w 1920"/>
                <a:gd name="T3" fmla="*/ 713 h 284"/>
                <a:gd name="T4" fmla="*/ 916 w 1920"/>
                <a:gd name="T5" fmla="*/ 0 h 284"/>
                <a:gd name="T6" fmla="*/ 3942 w 1920"/>
                <a:gd name="T7" fmla="*/ 0 h 284"/>
                <a:gd name="T8" fmla="*/ 3310 w 1920"/>
                <a:gd name="T9" fmla="*/ 713 h 2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20"/>
                <a:gd name="T16" fmla="*/ 0 h 284"/>
                <a:gd name="T17" fmla="*/ 1920 w 1920"/>
                <a:gd name="T18" fmla="*/ 284 h 28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20" h="284">
                  <a:moveTo>
                    <a:pt x="1612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1920" y="0"/>
                  </a:lnTo>
                  <a:lnTo>
                    <a:pt x="1612" y="284"/>
                  </a:lnTo>
                  <a:close/>
                </a:path>
              </a:pathLst>
            </a:custGeom>
            <a:solidFill>
              <a:srgbClr val="A77BFF"/>
            </a:soli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6" name="Freeform 8"/>
            <p:cNvSpPr>
              <a:spLocks/>
            </p:cNvSpPr>
            <p:nvPr/>
          </p:nvSpPr>
          <p:spPr bwMode="gray">
            <a:xfrm>
              <a:off x="4200" y="2353"/>
              <a:ext cx="439" cy="704"/>
            </a:xfrm>
            <a:custGeom>
              <a:avLst/>
              <a:gdLst>
                <a:gd name="T0" fmla="*/ 630 w 306"/>
                <a:gd name="T1" fmla="*/ 306 h 444"/>
                <a:gd name="T2" fmla="*/ 0 w 306"/>
                <a:gd name="T3" fmla="*/ 1116 h 444"/>
                <a:gd name="T4" fmla="*/ 0 w 306"/>
                <a:gd name="T5" fmla="*/ 718 h 444"/>
                <a:gd name="T6" fmla="*/ 630 w 306"/>
                <a:gd name="T7" fmla="*/ 0 h 444"/>
                <a:gd name="T8" fmla="*/ 630 w 306"/>
                <a:gd name="T9" fmla="*/ 306 h 4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6"/>
                <a:gd name="T16" fmla="*/ 0 h 444"/>
                <a:gd name="T17" fmla="*/ 306 w 306"/>
                <a:gd name="T18" fmla="*/ 444 h 4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6" h="444">
                  <a:moveTo>
                    <a:pt x="306" y="122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6" y="0"/>
                  </a:lnTo>
                  <a:lnTo>
                    <a:pt x="306" y="122"/>
                  </a:lnTo>
                  <a:close/>
                </a:path>
              </a:pathLst>
            </a:custGeom>
            <a:gradFill rotWithShape="1">
              <a:gsLst>
                <a:gs pos="0">
                  <a:srgbClr val="431805"/>
                </a:gs>
                <a:gs pos="50000">
                  <a:srgbClr val="90330A"/>
                </a:gs>
                <a:gs pos="100000">
                  <a:srgbClr val="431805"/>
                </a:gs>
              </a:gsLst>
              <a:lin ang="27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7" name="Freeform 9"/>
            <p:cNvSpPr>
              <a:spLocks/>
            </p:cNvSpPr>
            <p:nvPr/>
          </p:nvSpPr>
          <p:spPr bwMode="gray">
            <a:xfrm>
              <a:off x="3758" y="3047"/>
              <a:ext cx="442" cy="828"/>
            </a:xfrm>
            <a:custGeom>
              <a:avLst/>
              <a:gdLst>
                <a:gd name="T0" fmla="*/ 634 w 308"/>
                <a:gd name="T1" fmla="*/ 425 h 444"/>
                <a:gd name="T2" fmla="*/ 0 w 308"/>
                <a:gd name="T3" fmla="*/ 1544 h 444"/>
                <a:gd name="T4" fmla="*/ 0 w 308"/>
                <a:gd name="T5" fmla="*/ 994 h 444"/>
                <a:gd name="T6" fmla="*/ 634 w 308"/>
                <a:gd name="T7" fmla="*/ 0 h 444"/>
                <a:gd name="T8" fmla="*/ 634 w 308"/>
                <a:gd name="T9" fmla="*/ 425 h 4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8"/>
                <a:gd name="T16" fmla="*/ 0 h 444"/>
                <a:gd name="T17" fmla="*/ 308 w 308"/>
                <a:gd name="T18" fmla="*/ 444 h 4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8" h="444">
                  <a:moveTo>
                    <a:pt x="308" y="122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2"/>
                  </a:lnTo>
                  <a:close/>
                </a:path>
              </a:pathLst>
            </a:custGeom>
            <a:gradFill rotWithShape="1">
              <a:gsLst>
                <a:gs pos="0">
                  <a:srgbClr val="433206"/>
                </a:gs>
                <a:gs pos="50000">
                  <a:srgbClr val="906B0E"/>
                </a:gs>
                <a:gs pos="100000">
                  <a:srgbClr val="433206"/>
                </a:gs>
              </a:gsLst>
              <a:lin ang="27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8" name="Freeform 10"/>
            <p:cNvSpPr>
              <a:spLocks/>
            </p:cNvSpPr>
            <p:nvPr/>
          </p:nvSpPr>
          <p:spPr bwMode="gray">
            <a:xfrm>
              <a:off x="1076" y="3051"/>
              <a:ext cx="3133" cy="527"/>
            </a:xfrm>
            <a:custGeom>
              <a:avLst/>
              <a:gdLst>
                <a:gd name="T0" fmla="*/ 3866 w 2180"/>
                <a:gd name="T1" fmla="*/ 978 h 284"/>
                <a:gd name="T2" fmla="*/ 0 w 2180"/>
                <a:gd name="T3" fmla="*/ 978 h 284"/>
                <a:gd name="T4" fmla="*/ 921 w 2180"/>
                <a:gd name="T5" fmla="*/ 0 h 284"/>
                <a:gd name="T6" fmla="*/ 4503 w 2180"/>
                <a:gd name="T7" fmla="*/ 0 h 284"/>
                <a:gd name="T8" fmla="*/ 3866 w 2180"/>
                <a:gd name="T9" fmla="*/ 978 h 2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80"/>
                <a:gd name="T16" fmla="*/ 0 h 284"/>
                <a:gd name="T17" fmla="*/ 2180 w 2180"/>
                <a:gd name="T18" fmla="*/ 284 h 28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80" h="284">
                  <a:moveTo>
                    <a:pt x="1872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2180" y="0"/>
                  </a:lnTo>
                  <a:lnTo>
                    <a:pt x="1872" y="284"/>
                  </a:lnTo>
                  <a:close/>
                </a:path>
              </a:pathLst>
            </a:custGeom>
            <a:solidFill>
              <a:srgbClr val="F2E160"/>
            </a:soli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9" name="Line 11"/>
            <p:cNvSpPr>
              <a:spLocks noChangeShapeType="1"/>
            </p:cNvSpPr>
            <p:nvPr/>
          </p:nvSpPr>
          <p:spPr bwMode="gray">
            <a:xfrm flipH="1">
              <a:off x="168" y="3747"/>
              <a:ext cx="908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440" name="Line 12"/>
            <p:cNvSpPr>
              <a:spLocks noChangeShapeType="1"/>
            </p:cNvSpPr>
            <p:nvPr/>
          </p:nvSpPr>
          <p:spPr bwMode="gray">
            <a:xfrm flipH="1">
              <a:off x="168" y="3047"/>
              <a:ext cx="1543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441" name="Line 13"/>
            <p:cNvSpPr>
              <a:spLocks noChangeShapeType="1"/>
            </p:cNvSpPr>
            <p:nvPr/>
          </p:nvSpPr>
          <p:spPr bwMode="gray">
            <a:xfrm flipH="1">
              <a:off x="168" y="2356"/>
              <a:ext cx="2178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442" name="Line 14"/>
            <p:cNvSpPr>
              <a:spLocks noChangeShapeType="1"/>
            </p:cNvSpPr>
            <p:nvPr/>
          </p:nvSpPr>
          <p:spPr bwMode="gray">
            <a:xfrm flipH="1">
              <a:off x="168" y="1666"/>
              <a:ext cx="2813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443" name="Line 15"/>
            <p:cNvSpPr>
              <a:spLocks noChangeShapeType="1"/>
            </p:cNvSpPr>
            <p:nvPr/>
          </p:nvSpPr>
          <p:spPr bwMode="gray">
            <a:xfrm flipH="1">
              <a:off x="168" y="965"/>
              <a:ext cx="3448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444" name="Line 16"/>
            <p:cNvSpPr>
              <a:spLocks noChangeShapeType="1"/>
            </p:cNvSpPr>
            <p:nvPr/>
          </p:nvSpPr>
          <p:spPr bwMode="gray">
            <a:xfrm>
              <a:off x="305" y="960"/>
              <a:ext cx="0" cy="726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445" name="Line 17"/>
            <p:cNvSpPr>
              <a:spLocks noChangeShapeType="1"/>
            </p:cNvSpPr>
            <p:nvPr/>
          </p:nvSpPr>
          <p:spPr bwMode="gray">
            <a:xfrm>
              <a:off x="305" y="1686"/>
              <a:ext cx="0" cy="68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446" name="Line 18"/>
            <p:cNvSpPr>
              <a:spLocks noChangeShapeType="1"/>
            </p:cNvSpPr>
            <p:nvPr/>
          </p:nvSpPr>
          <p:spPr bwMode="gray">
            <a:xfrm>
              <a:off x="305" y="2366"/>
              <a:ext cx="0" cy="68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447" name="Line 19"/>
            <p:cNvSpPr>
              <a:spLocks noChangeShapeType="1"/>
            </p:cNvSpPr>
            <p:nvPr/>
          </p:nvSpPr>
          <p:spPr bwMode="gray">
            <a:xfrm>
              <a:off x="305" y="3047"/>
              <a:ext cx="0" cy="68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448" name="Rectangle 21"/>
            <p:cNvSpPr>
              <a:spLocks noChangeArrowheads="1"/>
            </p:cNvSpPr>
            <p:nvPr/>
          </p:nvSpPr>
          <p:spPr bwMode="gray">
            <a:xfrm>
              <a:off x="2936" y="1411"/>
              <a:ext cx="2243" cy="253"/>
            </a:xfrm>
            <a:prstGeom prst="rect">
              <a:avLst/>
            </a:prstGeom>
            <a:gradFill rotWithShape="1">
              <a:gsLst>
                <a:gs pos="0">
                  <a:srgbClr val="00684D"/>
                </a:gs>
                <a:gs pos="50000">
                  <a:srgbClr val="00906A"/>
                </a:gs>
                <a:gs pos="100000">
                  <a:srgbClr val="00684D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ru-RU" b="1"/>
                <a:t>Коммуникативные УУД</a:t>
              </a:r>
              <a:r>
                <a:rPr lang="ru-RU"/>
                <a:t> </a:t>
              </a:r>
              <a:endParaRPr lang="en-US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17449" name="Rectangle 22"/>
            <p:cNvSpPr>
              <a:spLocks noChangeArrowheads="1"/>
            </p:cNvSpPr>
            <p:nvPr/>
          </p:nvSpPr>
          <p:spPr bwMode="gray">
            <a:xfrm>
              <a:off x="2341" y="2110"/>
              <a:ext cx="2309" cy="248"/>
            </a:xfrm>
            <a:prstGeom prst="rect">
              <a:avLst/>
            </a:prstGeom>
            <a:gradFill rotWithShape="1">
              <a:gsLst>
                <a:gs pos="0">
                  <a:srgbClr val="5D2FB9"/>
                </a:gs>
                <a:gs pos="50000">
                  <a:srgbClr val="8041FF"/>
                </a:gs>
                <a:gs pos="100000">
                  <a:srgbClr val="5D2FB9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ru-RU" b="1"/>
                <a:t>Познавательные УУД</a:t>
              </a:r>
              <a:r>
                <a:rPr lang="ru-RU"/>
                <a:t> </a:t>
              </a:r>
              <a:endParaRPr lang="en-US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17450" name="Freeform 23"/>
            <p:cNvSpPr>
              <a:spLocks/>
            </p:cNvSpPr>
            <p:nvPr/>
          </p:nvSpPr>
          <p:spPr bwMode="gray">
            <a:xfrm>
              <a:off x="1709" y="2353"/>
              <a:ext cx="2935" cy="454"/>
            </a:xfrm>
            <a:custGeom>
              <a:avLst/>
              <a:gdLst>
                <a:gd name="T0" fmla="*/ 3577 w 2048"/>
                <a:gd name="T1" fmla="*/ 721 h 286"/>
                <a:gd name="T2" fmla="*/ 0 w 2048"/>
                <a:gd name="T3" fmla="*/ 721 h 286"/>
                <a:gd name="T4" fmla="*/ 916 w 2048"/>
                <a:gd name="T5" fmla="*/ 0 h 286"/>
                <a:gd name="T6" fmla="*/ 4206 w 2048"/>
                <a:gd name="T7" fmla="*/ 0 h 286"/>
                <a:gd name="T8" fmla="*/ 3577 w 2048"/>
                <a:gd name="T9" fmla="*/ 721 h 2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48"/>
                <a:gd name="T16" fmla="*/ 0 h 286"/>
                <a:gd name="T17" fmla="*/ 2048 w 2048"/>
                <a:gd name="T18" fmla="*/ 286 h 28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48" h="286">
                  <a:moveTo>
                    <a:pt x="1742" y="286"/>
                  </a:moveTo>
                  <a:lnTo>
                    <a:pt x="0" y="286"/>
                  </a:lnTo>
                  <a:lnTo>
                    <a:pt x="446" y="0"/>
                  </a:lnTo>
                  <a:lnTo>
                    <a:pt x="2048" y="0"/>
                  </a:lnTo>
                  <a:lnTo>
                    <a:pt x="1742" y="286"/>
                  </a:lnTo>
                  <a:close/>
                </a:path>
              </a:pathLst>
            </a:custGeom>
            <a:solidFill>
              <a:srgbClr val="FF9966"/>
            </a:soli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51" name="Rectangle 24"/>
            <p:cNvSpPr>
              <a:spLocks noChangeArrowheads="1"/>
            </p:cNvSpPr>
            <p:nvPr/>
          </p:nvSpPr>
          <p:spPr bwMode="gray">
            <a:xfrm>
              <a:off x="1711" y="2806"/>
              <a:ext cx="2499" cy="248"/>
            </a:xfrm>
            <a:prstGeom prst="rect">
              <a:avLst/>
            </a:prstGeom>
            <a:gradFill rotWithShape="1">
              <a:gsLst>
                <a:gs pos="0">
                  <a:srgbClr val="A0523A"/>
                </a:gs>
                <a:gs pos="50000">
                  <a:srgbClr val="DC7150"/>
                </a:gs>
                <a:gs pos="100000">
                  <a:srgbClr val="A0523A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ru-RU" b="1"/>
                <a:t>Регулятивные УУД</a:t>
              </a:r>
              <a:r>
                <a:rPr lang="ru-RU"/>
                <a:t> </a:t>
              </a:r>
              <a:endParaRPr lang="en-US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17452" name="Rectangle 25"/>
            <p:cNvSpPr>
              <a:spLocks noChangeArrowheads="1"/>
            </p:cNvSpPr>
            <p:nvPr/>
          </p:nvSpPr>
          <p:spPr bwMode="gray">
            <a:xfrm>
              <a:off x="1075" y="3578"/>
              <a:ext cx="2689" cy="297"/>
            </a:xfrm>
            <a:prstGeom prst="rect">
              <a:avLst/>
            </a:prstGeom>
            <a:gradFill rotWithShape="1">
              <a:gsLst>
                <a:gs pos="0">
                  <a:srgbClr val="977514"/>
                </a:gs>
                <a:gs pos="50000">
                  <a:srgbClr val="D0A11C"/>
                </a:gs>
                <a:gs pos="100000">
                  <a:srgbClr val="977514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ru-RU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17453" name="Text Box 26"/>
            <p:cNvSpPr txBox="1">
              <a:spLocks noChangeArrowheads="1"/>
            </p:cNvSpPr>
            <p:nvPr/>
          </p:nvSpPr>
          <p:spPr bwMode="gray">
            <a:xfrm>
              <a:off x="693" y="1198"/>
              <a:ext cx="157" cy="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endParaRPr lang="ru-RU" sz="1400">
                <a:solidFill>
                  <a:schemeClr val="tx2"/>
                </a:solidFill>
                <a:latin typeface="Verdana" pitchFamily="34" charset="0"/>
              </a:endParaRPr>
            </a:p>
          </p:txBody>
        </p:sp>
        <p:sp>
          <p:nvSpPr>
            <p:cNvPr id="17454" name="Text Box 27"/>
            <p:cNvSpPr txBox="1">
              <a:spLocks noChangeArrowheads="1"/>
            </p:cNvSpPr>
            <p:nvPr/>
          </p:nvSpPr>
          <p:spPr bwMode="gray">
            <a:xfrm>
              <a:off x="693" y="1912"/>
              <a:ext cx="210" cy="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ru-RU" sz="1400">
                  <a:solidFill>
                    <a:schemeClr val="tx2"/>
                  </a:solidFill>
                  <a:latin typeface="Verdana" pitchFamily="34" charset="0"/>
                </a:rPr>
                <a:t> </a:t>
              </a:r>
              <a:endParaRPr lang="en-US" sz="1400">
                <a:solidFill>
                  <a:schemeClr val="tx2"/>
                </a:solidFill>
                <a:latin typeface="Verdana" pitchFamily="34" charset="0"/>
              </a:endParaRPr>
            </a:p>
          </p:txBody>
        </p:sp>
        <p:sp>
          <p:nvSpPr>
            <p:cNvPr id="17455" name="Text Box 28"/>
            <p:cNvSpPr txBox="1">
              <a:spLocks noChangeArrowheads="1"/>
            </p:cNvSpPr>
            <p:nvPr/>
          </p:nvSpPr>
          <p:spPr bwMode="gray">
            <a:xfrm>
              <a:off x="693" y="2626"/>
              <a:ext cx="157" cy="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endParaRPr lang="ru-RU" sz="1400">
                <a:solidFill>
                  <a:schemeClr val="tx2"/>
                </a:solidFill>
                <a:latin typeface="Verdana" pitchFamily="34" charset="0"/>
              </a:endParaRPr>
            </a:p>
          </p:txBody>
        </p:sp>
        <p:sp>
          <p:nvSpPr>
            <p:cNvPr id="17456" name="Text Box 29"/>
            <p:cNvSpPr txBox="1">
              <a:spLocks noChangeArrowheads="1"/>
            </p:cNvSpPr>
            <p:nvPr/>
          </p:nvSpPr>
          <p:spPr bwMode="gray">
            <a:xfrm>
              <a:off x="790" y="3280"/>
              <a:ext cx="157" cy="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0" hangingPunct="0"/>
              <a:endParaRPr lang="ru-RU" sz="1400">
                <a:solidFill>
                  <a:schemeClr val="tx2"/>
                </a:solidFill>
                <a:latin typeface="Verdana" pitchFamily="34" charset="0"/>
              </a:endParaRPr>
            </a:p>
          </p:txBody>
        </p:sp>
      </p:grpSp>
      <p:sp>
        <p:nvSpPr>
          <p:cNvPr id="17412" name="Прямоугольник 30"/>
          <p:cNvSpPr>
            <a:spLocks noChangeArrowheads="1"/>
          </p:cNvSpPr>
          <p:nvPr/>
        </p:nvSpPr>
        <p:spPr bwMode="auto">
          <a:xfrm>
            <a:off x="3071813" y="5357813"/>
            <a:ext cx="2178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Личностные УУД</a:t>
            </a:r>
            <a:r>
              <a:rPr lang="ru-RU"/>
              <a:t> </a:t>
            </a:r>
          </a:p>
        </p:txBody>
      </p:sp>
      <p:sp>
        <p:nvSpPr>
          <p:cNvPr id="17413" name="Прямоугольник 32"/>
          <p:cNvSpPr>
            <a:spLocks noChangeArrowheads="1"/>
          </p:cNvSpPr>
          <p:nvPr/>
        </p:nvSpPr>
        <p:spPr bwMode="auto">
          <a:xfrm>
            <a:off x="285750" y="5572125"/>
            <a:ext cx="2214563" cy="369888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>
                <a:latin typeface="Monotype Corsiva" pitchFamily="66" charset="0"/>
              </a:rPr>
              <a:t>смыслообразование</a:t>
            </a:r>
          </a:p>
        </p:txBody>
      </p:sp>
      <p:sp>
        <p:nvSpPr>
          <p:cNvPr id="17414" name="Прямоугольник 33"/>
          <p:cNvSpPr>
            <a:spLocks noChangeArrowheads="1"/>
          </p:cNvSpPr>
          <p:nvPr/>
        </p:nvSpPr>
        <p:spPr bwMode="auto">
          <a:xfrm>
            <a:off x="285750" y="6000750"/>
            <a:ext cx="3373438" cy="369888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>
                <a:latin typeface="Monotype Corsiva" pitchFamily="66" charset="0"/>
              </a:rPr>
              <a:t>нравственно-этическая ориентация </a:t>
            </a:r>
          </a:p>
        </p:txBody>
      </p:sp>
      <p:sp>
        <p:nvSpPr>
          <p:cNvPr id="35" name="Стрелка углом 34"/>
          <p:cNvSpPr/>
          <p:nvPr/>
        </p:nvSpPr>
        <p:spPr>
          <a:xfrm flipH="1">
            <a:off x="1428750" y="5000625"/>
            <a:ext cx="1643063" cy="357188"/>
          </a:xfrm>
          <a:prstGeom prst="bentArrow">
            <a:avLst>
              <a:gd name="adj1" fmla="val 21863"/>
              <a:gd name="adj2" fmla="val 25000"/>
              <a:gd name="adj3" fmla="val 25000"/>
              <a:gd name="adj4" fmla="val 43750"/>
            </a:avLst>
          </a:prstGeom>
          <a:solidFill>
            <a:srgbClr val="FFC0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7740650" y="2500313"/>
            <a:ext cx="1403350" cy="369887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i="1" dirty="0" err="1">
                <a:latin typeface="Monotype Corsiva" pitchFamily="66" charset="0"/>
              </a:rPr>
              <a:t>целеполагание</a:t>
            </a:r>
            <a:endParaRPr lang="ru-RU" i="1" dirty="0">
              <a:latin typeface="Monotype Corsiva" pitchFamily="66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783513" y="2928938"/>
            <a:ext cx="1360487" cy="369887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i="1" dirty="0">
                <a:latin typeface="Monotype Corsiva" pitchFamily="66" charset="0"/>
              </a:rPr>
              <a:t>планирование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7524750" y="3357563"/>
            <a:ext cx="1619250" cy="369887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i="1" dirty="0">
                <a:latin typeface="Monotype Corsiva" pitchFamily="66" charset="0"/>
              </a:rPr>
              <a:t>прогнозирование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7929563" y="3714750"/>
            <a:ext cx="1011237" cy="369888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i="1" dirty="0">
                <a:latin typeface="Monotype Corsiva" pitchFamily="66" charset="0"/>
              </a:rPr>
              <a:t>контроль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7786688" y="4143375"/>
            <a:ext cx="1130300" cy="369888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i="1" dirty="0">
                <a:latin typeface="Monotype Corsiva" pitchFamily="66" charset="0"/>
              </a:rPr>
              <a:t>коррекция 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8143875" y="4572000"/>
            <a:ext cx="765175" cy="369888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i="1" dirty="0">
                <a:latin typeface="Monotype Corsiva" pitchFamily="66" charset="0"/>
              </a:rPr>
              <a:t>оценка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7429500" y="5000625"/>
            <a:ext cx="1471613" cy="369888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i="1" dirty="0" err="1">
                <a:latin typeface="Monotype Corsiva" pitchFamily="66" charset="0"/>
              </a:rPr>
              <a:t>саморегуляция</a:t>
            </a:r>
            <a:endParaRPr lang="ru-RU" i="1" dirty="0">
              <a:latin typeface="Monotype Corsiva" pitchFamily="66" charset="0"/>
            </a:endParaRPr>
          </a:p>
        </p:txBody>
      </p:sp>
      <p:sp>
        <p:nvSpPr>
          <p:cNvPr id="17423" name="Прямоугольник 46"/>
          <p:cNvSpPr>
            <a:spLocks noChangeArrowheads="1"/>
          </p:cNvSpPr>
          <p:nvPr/>
        </p:nvSpPr>
        <p:spPr bwMode="auto">
          <a:xfrm>
            <a:off x="1000125" y="2357438"/>
            <a:ext cx="1920875" cy="369887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>
                <a:latin typeface="Monotype Corsiva" pitchFamily="66" charset="0"/>
              </a:rPr>
              <a:t>общеучебные унив.д.</a:t>
            </a:r>
          </a:p>
        </p:txBody>
      </p:sp>
      <p:sp>
        <p:nvSpPr>
          <p:cNvPr id="17424" name="Прямоугольник 47"/>
          <p:cNvSpPr>
            <a:spLocks noChangeArrowheads="1"/>
          </p:cNvSpPr>
          <p:nvPr/>
        </p:nvSpPr>
        <p:spPr bwMode="auto">
          <a:xfrm>
            <a:off x="928688" y="2786063"/>
            <a:ext cx="2714625" cy="369887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>
                <a:latin typeface="Monotype Corsiva" pitchFamily="66" charset="0"/>
              </a:rPr>
              <a:t>знаково-символические д.</a:t>
            </a:r>
          </a:p>
        </p:txBody>
      </p:sp>
      <p:sp>
        <p:nvSpPr>
          <p:cNvPr id="17425" name="Прямоугольник 48"/>
          <p:cNvSpPr>
            <a:spLocks noChangeArrowheads="1"/>
          </p:cNvSpPr>
          <p:nvPr/>
        </p:nvSpPr>
        <p:spPr bwMode="auto">
          <a:xfrm>
            <a:off x="1000125" y="3214688"/>
            <a:ext cx="1789113" cy="369887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>
                <a:latin typeface="Monotype Corsiva" pitchFamily="66" charset="0"/>
              </a:rPr>
              <a:t>логические унив.д. </a:t>
            </a:r>
          </a:p>
        </p:txBody>
      </p:sp>
      <p:sp>
        <p:nvSpPr>
          <p:cNvPr id="17426" name="Прямоугольник 49"/>
          <p:cNvSpPr>
            <a:spLocks noChangeArrowheads="1"/>
          </p:cNvSpPr>
          <p:nvPr/>
        </p:nvSpPr>
        <p:spPr bwMode="auto">
          <a:xfrm>
            <a:off x="928688" y="3643313"/>
            <a:ext cx="2989262" cy="369887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>
                <a:latin typeface="Monotype Corsiva" pitchFamily="66" charset="0"/>
              </a:rPr>
              <a:t>постановка и решение проблемы</a:t>
            </a:r>
          </a:p>
        </p:txBody>
      </p:sp>
      <p:sp>
        <p:nvSpPr>
          <p:cNvPr id="17427" name="Прямоугольник 51"/>
          <p:cNvSpPr>
            <a:spLocks noChangeArrowheads="1"/>
          </p:cNvSpPr>
          <p:nvPr/>
        </p:nvSpPr>
        <p:spPr bwMode="auto">
          <a:xfrm>
            <a:off x="285750" y="5143500"/>
            <a:ext cx="1684338" cy="369888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>
                <a:latin typeface="Monotype Corsiva" pitchFamily="66" charset="0"/>
              </a:rPr>
              <a:t>самоопределение</a:t>
            </a:r>
          </a:p>
        </p:txBody>
      </p:sp>
      <p:sp>
        <p:nvSpPr>
          <p:cNvPr id="54" name="Стрелка углом 53"/>
          <p:cNvSpPr/>
          <p:nvPr/>
        </p:nvSpPr>
        <p:spPr>
          <a:xfrm flipH="1">
            <a:off x="3143250" y="3143250"/>
            <a:ext cx="1571625" cy="428625"/>
          </a:xfrm>
          <a:prstGeom prst="bentArrow">
            <a:avLst/>
          </a:prstGeom>
          <a:solidFill>
            <a:srgbClr val="7030A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55" name="Стрелка углом 54"/>
          <p:cNvSpPr/>
          <p:nvPr/>
        </p:nvSpPr>
        <p:spPr>
          <a:xfrm rot="20879652" flipV="1">
            <a:off x="6115050" y="4445000"/>
            <a:ext cx="1843088" cy="611188"/>
          </a:xfrm>
          <a:prstGeom prst="bentArrow">
            <a:avLst>
              <a:gd name="adj1" fmla="val 25000"/>
              <a:gd name="adj2" fmla="val 24980"/>
              <a:gd name="adj3" fmla="val 25000"/>
              <a:gd name="adj4" fmla="val 43750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56" name="Стрелка углом 55"/>
          <p:cNvSpPr/>
          <p:nvPr/>
        </p:nvSpPr>
        <p:spPr>
          <a:xfrm flipH="1">
            <a:off x="4500563" y="2000250"/>
            <a:ext cx="2571750" cy="428625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3750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7431" name="Прямоугольник 56"/>
          <p:cNvSpPr>
            <a:spLocks noChangeArrowheads="1"/>
          </p:cNvSpPr>
          <p:nvPr/>
        </p:nvSpPr>
        <p:spPr bwMode="auto">
          <a:xfrm>
            <a:off x="2857500" y="1928813"/>
            <a:ext cx="1662113" cy="369887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>
                <a:latin typeface="Monotype Corsiva" pitchFamily="66" charset="0"/>
              </a:rPr>
              <a:t>вопросы общения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643192" cy="1143000"/>
          </a:xfrm>
        </p:spPr>
        <p:txBody>
          <a:bodyPr/>
          <a:lstStyle/>
          <a:p>
            <a:r>
              <a:rPr lang="ru-RU" dirty="0" smtClean="0"/>
              <a:t>Современный урок- какой он? 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ph type="tbl" idx="1"/>
          </p:nvPr>
        </p:nvGraphicFramePr>
        <p:xfrm>
          <a:off x="1043608" y="1196752"/>
          <a:ext cx="7776865" cy="4192036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576064"/>
                <a:gridCol w="2232248"/>
                <a:gridCol w="1656184"/>
                <a:gridCol w="1728192"/>
                <a:gridCol w="1584177"/>
              </a:tblGrid>
              <a:tr h="5803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Компетентность 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Критичность 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Креативность</a:t>
                      </a: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 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6374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Органичность, основательность 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Отдача , оптимально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Открытие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Ответственность 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Образованный, осознанный 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803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моделирование</a:t>
                      </a:r>
                      <a:endParaRPr lang="ru-RU" sz="1700" b="1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мотивация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методика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мастер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803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Фантазия</a:t>
                      </a:r>
                      <a:endParaRPr lang="ru-RU" sz="1700" b="1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формирование</a:t>
                      </a:r>
                      <a:endParaRPr lang="ru-RU" sz="1700" b="1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ункциональный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фундамент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6374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Отдых, осмысленный</a:t>
                      </a:r>
                      <a:endParaRPr lang="ru-RU" sz="1700" b="1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Открытие, организованный </a:t>
                      </a:r>
                      <a:endParaRPr lang="ru-RU" sz="1700" b="1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обучение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Опора, озарение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803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Радость</a:t>
                      </a:r>
                      <a:endParaRPr lang="ru-RU" sz="1700" b="1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развитие</a:t>
                      </a:r>
                      <a:endParaRPr lang="ru-RU" sz="1700" b="1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Рост </a:t>
                      </a:r>
                      <a:endParaRPr lang="ru-RU" sz="1700" b="1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Результат, рефлексия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803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Тепло </a:t>
                      </a:r>
                      <a:endParaRPr lang="ru-RU" sz="1700" b="1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Творчество </a:t>
                      </a:r>
                      <a:endParaRPr lang="ru-RU" sz="1700" b="1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Талант </a:t>
                      </a:r>
                      <a:endParaRPr lang="ru-RU" sz="1700" b="1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Прием «Яркое пятно». </a:t>
            </a:r>
            <a:endParaRPr lang="ru-RU" dirty="0"/>
          </a:p>
        </p:txBody>
      </p:sp>
      <p:pic>
        <p:nvPicPr>
          <p:cNvPr id="4" name="Содержимое 3" descr="четырехугольники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83650" y="2285992"/>
            <a:ext cx="6831622" cy="2921296"/>
          </a:xfrm>
        </p:spPr>
      </p:pic>
      <p:sp>
        <p:nvSpPr>
          <p:cNvPr id="5" name="Прямоугольник 4"/>
          <p:cNvSpPr/>
          <p:nvPr/>
        </p:nvSpPr>
        <p:spPr>
          <a:xfrm>
            <a:off x="2928926" y="5643578"/>
            <a:ext cx="36433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Рис. 1. Четырёхугольники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Прием «Проблемная ситуация».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Содержимое 3" descr="дроби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643174" y="1571612"/>
            <a:ext cx="3343293" cy="2570014"/>
          </a:xfrm>
        </p:spPr>
      </p:pic>
      <p:pic>
        <p:nvPicPr>
          <p:cNvPr id="1026" name="Рисунок 3" descr="http://www.moluch.ru/conf/ped/archive/69/3741/images/m7d89e45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5072073"/>
            <a:ext cx="2428892" cy="767297"/>
          </a:xfrm>
          <a:prstGeom prst="rect">
            <a:avLst/>
          </a:prstGeom>
          <a:noFill/>
        </p:spPr>
      </p:pic>
      <p:pic>
        <p:nvPicPr>
          <p:cNvPr id="1025" name="Рисунок 4" descr="http://www.moluch.ru/conf/ped/archive/69/3741/images/6138286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5000636"/>
            <a:ext cx="857256" cy="918489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285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571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</a:t>
            </a: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Прием «Моделирование жизненной ситуации»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b="1" dirty="0" smtClean="0"/>
              <a:t>Решите задачу</a:t>
            </a:r>
            <a:r>
              <a:rPr lang="ru-RU" dirty="0" smtClean="0"/>
              <a:t>: «На распродаже в универмаге набор игрушек стоит 300 рублей. На него действует </a:t>
            </a:r>
            <a:r>
              <a:rPr lang="ru-RU" dirty="0" err="1" smtClean="0"/>
              <a:t>предпразднечная</a:t>
            </a:r>
            <a:r>
              <a:rPr lang="ru-RU" dirty="0" smtClean="0"/>
              <a:t> скидка 10 %. Хватит ли Маше денег купить этот набор, если у неё 280 рублей?» 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Прием «Верю – не верю»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Тупой угол – это угол, который нарисован тупым карандашом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Угол – это геометрическая фигура.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Угол состоит из двух пресекающихся прямых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Бывают углы остроумные и тупые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Угол состоит из двух лучей, выходящих из одной точки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Равные углы – это те, у которых равны стороны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Биссектриса – это такой угол, у которого три стороны.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Бывает угол прямой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Угол может быть тощим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Острый угол – это угол, который меньше прямого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Прием «После чтения»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33CC"/>
                </a:solidFill>
              </a:rPr>
              <a:t>Мнемонические правила тригонометрии;</a:t>
            </a:r>
          </a:p>
          <a:p>
            <a:r>
              <a:rPr lang="ru-RU" sz="2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Римские цифры. М=1000,Д=500,С=100,</a:t>
            </a:r>
            <a:r>
              <a:rPr lang="en-US" sz="2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L=50,X=10,V=5,</a:t>
            </a:r>
            <a:endParaRPr lang="ru-RU" sz="2800" b="1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I=1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Мы Дарим Сочные Лимоны, Хватит Всем И ещё останется.</a:t>
            </a:r>
          </a:p>
          <a:p>
            <a:endParaRPr lang="ru-RU" b="1" dirty="0" smtClean="0">
              <a:solidFill>
                <a:srgbClr val="0033CC"/>
              </a:solidFill>
            </a:endParaRPr>
          </a:p>
          <a:p>
            <a:endParaRPr lang="ru-RU" b="1" dirty="0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55129"/>
            <a:ext cx="8068078" cy="6502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>
                <a:solidFill>
                  <a:srgbClr val="3333CC"/>
                </a:solidFill>
              </a:rPr>
              <a:t>Таблица «Кто? Что? Когда? Как? Где?»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851025"/>
            <a:ext cx="8496300" cy="3162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/>
              <a:t>Алгоритмы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409700"/>
            <a:ext cx="8408987" cy="5187950"/>
          </a:xfrm>
          <a:prstGeom prst="rect">
            <a:avLst/>
          </a:prstGeom>
          <a:noFill/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887538" y="857250"/>
            <a:ext cx="5575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i="1">
                <a:solidFill>
                  <a:srgbClr val="A50021"/>
                </a:solidFill>
              </a:rPr>
              <a:t>Взаимное расположение прямых в пространстве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5" y="620713"/>
            <a:ext cx="8750300" cy="3698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cs typeface="+mn-cs"/>
              </a:rPr>
              <a:t>				</a:t>
            </a:r>
            <a:endParaRPr lang="ru-RU" b="1" dirty="0">
              <a:solidFill>
                <a:schemeClr val="accent1">
                  <a:lumMod val="75000"/>
                </a:schemeClr>
              </a:solidFill>
              <a:cs typeface="+mn-cs"/>
            </a:endParaRPr>
          </a:p>
        </p:txBody>
      </p:sp>
      <p:sp>
        <p:nvSpPr>
          <p:cNvPr id="23555" name="Прямоугольник 2"/>
          <p:cNvSpPr>
            <a:spLocks noChangeArrowheads="1"/>
          </p:cNvSpPr>
          <p:nvPr/>
        </p:nvSpPr>
        <p:spPr bwMode="auto">
          <a:xfrm>
            <a:off x="889000" y="620713"/>
            <a:ext cx="75596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>
                <a:latin typeface="Calibri" pitchFamily="34" charset="0"/>
              </a:rPr>
              <a:t>               </a:t>
            </a:r>
            <a:r>
              <a:rPr lang="ru-RU" sz="4000" b="1">
                <a:solidFill>
                  <a:srgbClr val="750B3D"/>
                </a:solidFill>
                <a:latin typeface="Calibri" pitchFamily="34" charset="0"/>
              </a:rPr>
              <a:t>И в заключении…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65213" y="1700213"/>
            <a:ext cx="7332662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95478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dirty="0">
              <a:solidFill>
                <a:schemeClr val="accent2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395478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dirty="0">
              <a:solidFill>
                <a:schemeClr val="accent2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557" name="Прямоугольник 4"/>
          <p:cNvSpPr>
            <a:spLocks noChangeArrowheads="1"/>
          </p:cNvSpPr>
          <p:nvPr/>
        </p:nvSpPr>
        <p:spPr bwMode="auto">
          <a:xfrm>
            <a:off x="636588" y="1196975"/>
            <a:ext cx="8064500" cy="766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00192F"/>
                </a:solidFill>
                <a:latin typeface="Calibri" pitchFamily="34" charset="0"/>
              </a:rPr>
              <a:t>Трудности в профессиональной деятельности: повышение качества образования, работа с детьми « группы риска» и </a:t>
            </a:r>
            <a:r>
              <a:rPr lang="ru-RU" sz="2400" dirty="0" err="1">
                <a:solidFill>
                  <a:srgbClr val="00192F"/>
                </a:solidFill>
                <a:latin typeface="Calibri" pitchFamily="34" charset="0"/>
              </a:rPr>
              <a:t>девиантным</a:t>
            </a:r>
            <a:r>
              <a:rPr lang="ru-RU" sz="2400" dirty="0">
                <a:solidFill>
                  <a:srgbClr val="00192F"/>
                </a:solidFill>
                <a:latin typeface="Calibri" pitchFamily="34" charset="0"/>
              </a:rPr>
              <a:t> поведением. Значит, еще предстоит работать…</a:t>
            </a:r>
          </a:p>
          <a:p>
            <a:endParaRPr lang="ru-RU" sz="2400" dirty="0">
              <a:solidFill>
                <a:srgbClr val="00192F"/>
              </a:solidFill>
              <a:latin typeface="Calibri" pitchFamily="34" charset="0"/>
            </a:endParaRPr>
          </a:p>
          <a:p>
            <a:pPr algn="ctr"/>
            <a:r>
              <a:rPr lang="ru-RU" sz="2000" dirty="0">
                <a:solidFill>
                  <a:srgbClr val="750B3D"/>
                </a:solidFill>
                <a:latin typeface="Calibri" pitchFamily="34" charset="0"/>
              </a:rPr>
              <a:t>    А потому…</a:t>
            </a:r>
          </a:p>
          <a:p>
            <a:pPr algn="ctr"/>
            <a:r>
              <a:rPr lang="ru-RU" sz="2000" b="1" dirty="0">
                <a:solidFill>
                  <a:srgbClr val="750B3D"/>
                </a:solidFill>
                <a:latin typeface="Calibri" pitchFamily="34" charset="0"/>
              </a:rPr>
              <a:t>Учителям посвящается…</a:t>
            </a:r>
          </a:p>
          <a:p>
            <a:pPr algn="ctr"/>
            <a:r>
              <a:rPr lang="ru-RU" sz="2000" dirty="0">
                <a:solidFill>
                  <a:srgbClr val="750B3D"/>
                </a:solidFill>
                <a:latin typeface="Calibri" pitchFamily="34" charset="0"/>
              </a:rPr>
              <a:t>Учитель! Как много значит это слово!</a:t>
            </a:r>
          </a:p>
          <a:p>
            <a:pPr algn="ctr"/>
            <a:r>
              <a:rPr lang="ru-RU" sz="2000" dirty="0">
                <a:solidFill>
                  <a:srgbClr val="750B3D"/>
                </a:solidFill>
                <a:latin typeface="Calibri" pitchFamily="34" charset="0"/>
              </a:rPr>
              <a:t>Ты мудрый наставник, творец, чародей</a:t>
            </a:r>
          </a:p>
          <a:p>
            <a:pPr algn="ctr"/>
            <a:r>
              <a:rPr lang="ru-RU" sz="2000" dirty="0">
                <a:solidFill>
                  <a:srgbClr val="750B3D"/>
                </a:solidFill>
                <a:latin typeface="Calibri" pitchFamily="34" charset="0"/>
              </a:rPr>
              <a:t>Ты жизней и судеб великий спаситель!</a:t>
            </a:r>
          </a:p>
          <a:p>
            <a:pPr algn="ctr"/>
            <a:r>
              <a:rPr lang="ru-RU" sz="2000" dirty="0">
                <a:solidFill>
                  <a:srgbClr val="750B3D"/>
                </a:solidFill>
                <a:latin typeface="Calibri" pitchFamily="34" charset="0"/>
              </a:rPr>
              <a:t>Ты главный, родной на Земле для детей!</a:t>
            </a:r>
          </a:p>
          <a:p>
            <a:pPr algn="ctr"/>
            <a:r>
              <a:rPr lang="ru-RU" sz="2000" dirty="0">
                <a:solidFill>
                  <a:srgbClr val="750B3D"/>
                </a:solidFill>
                <a:latin typeface="Calibri" pitchFamily="34" charset="0"/>
              </a:rPr>
              <a:t>Здоровья, терпенья, успехов, вниманья,</a:t>
            </a:r>
          </a:p>
          <a:p>
            <a:pPr algn="ctr"/>
            <a:r>
              <a:rPr lang="ru-RU" sz="2000" dirty="0">
                <a:solidFill>
                  <a:srgbClr val="750B3D"/>
                </a:solidFill>
                <a:latin typeface="Calibri" pitchFamily="34" charset="0"/>
              </a:rPr>
              <a:t>Да, много, чего я хочу пожелать.</a:t>
            </a:r>
          </a:p>
          <a:p>
            <a:pPr algn="ctr"/>
            <a:r>
              <a:rPr lang="ru-RU" sz="2000" dirty="0">
                <a:solidFill>
                  <a:srgbClr val="750B3D"/>
                </a:solidFill>
                <a:latin typeface="Calibri" pitchFamily="34" charset="0"/>
              </a:rPr>
              <a:t>Но самое главное для вас в мире признанье,</a:t>
            </a:r>
          </a:p>
          <a:p>
            <a:pPr algn="ctr"/>
            <a:r>
              <a:rPr lang="ru-RU" sz="2000" dirty="0">
                <a:solidFill>
                  <a:srgbClr val="750B3D"/>
                </a:solidFill>
                <a:latin typeface="Calibri" pitchFamily="34" charset="0"/>
              </a:rPr>
              <a:t>Чтоб каждый ученик ЧЕЛОВЕКОМ мог стать!!!</a:t>
            </a:r>
          </a:p>
          <a:p>
            <a:pPr algn="ctr"/>
            <a:r>
              <a:rPr lang="ru-RU" sz="2000">
                <a:solidFill>
                  <a:srgbClr val="750B3D"/>
                </a:solidFill>
                <a:latin typeface="Calibri" pitchFamily="34" charset="0"/>
              </a:rPr>
              <a:t>                                             </a:t>
            </a:r>
            <a:r>
              <a:rPr lang="ru-RU" sz="2000" smtClean="0">
                <a:solidFill>
                  <a:srgbClr val="750B3D"/>
                </a:solidFill>
                <a:latin typeface="Calibri" pitchFamily="34" charset="0"/>
              </a:rPr>
              <a:t>Автор</a:t>
            </a:r>
            <a:r>
              <a:rPr lang="ru-RU" sz="2000" dirty="0">
                <a:solidFill>
                  <a:srgbClr val="750B3D"/>
                </a:solidFill>
                <a:latin typeface="Calibri" pitchFamily="34" charset="0"/>
              </a:rPr>
              <a:t>: </a:t>
            </a:r>
            <a:r>
              <a:rPr lang="ru-RU" sz="2000" dirty="0" err="1">
                <a:solidFill>
                  <a:srgbClr val="750B3D"/>
                </a:solidFill>
                <a:latin typeface="Calibri" pitchFamily="34" charset="0"/>
              </a:rPr>
              <a:t>Бращунова</a:t>
            </a:r>
            <a:r>
              <a:rPr lang="ru-RU" sz="2000" dirty="0">
                <a:solidFill>
                  <a:srgbClr val="750B3D"/>
                </a:solidFill>
                <a:latin typeface="Calibri" pitchFamily="34" charset="0"/>
              </a:rPr>
              <a:t> </a:t>
            </a:r>
            <a:r>
              <a:rPr lang="ru-RU" sz="2000" dirty="0" smtClean="0">
                <a:solidFill>
                  <a:srgbClr val="750B3D"/>
                </a:solidFill>
                <a:latin typeface="Calibri" pitchFamily="34" charset="0"/>
              </a:rPr>
              <a:t>И.М</a:t>
            </a:r>
            <a:endParaRPr lang="ru-RU" sz="2000" dirty="0">
              <a:solidFill>
                <a:srgbClr val="750B3D"/>
              </a:solidFill>
              <a:latin typeface="Calibri" pitchFamily="34" charset="0"/>
            </a:endParaRPr>
          </a:p>
          <a:p>
            <a:pPr algn="ctr"/>
            <a:endParaRPr lang="ru-RU" sz="2000" dirty="0">
              <a:solidFill>
                <a:srgbClr val="750B3D"/>
              </a:solidFill>
              <a:latin typeface="Calibri" pitchFamily="34" charset="0"/>
            </a:endParaRPr>
          </a:p>
          <a:p>
            <a:pPr algn="ctr"/>
            <a:endParaRPr lang="ru-RU" sz="2000" dirty="0">
              <a:solidFill>
                <a:srgbClr val="750B3D"/>
              </a:solidFill>
              <a:latin typeface="Calibri" pitchFamily="34" charset="0"/>
            </a:endParaRPr>
          </a:p>
          <a:p>
            <a:pPr algn="ctr"/>
            <a:endParaRPr lang="ru-RU" sz="2000" dirty="0">
              <a:solidFill>
                <a:srgbClr val="750B3D"/>
              </a:solidFill>
              <a:latin typeface="Calibri" pitchFamily="34" charset="0"/>
            </a:endParaRPr>
          </a:p>
          <a:p>
            <a:pPr algn="ctr"/>
            <a:endParaRPr lang="ru-RU" sz="2000" dirty="0">
              <a:solidFill>
                <a:srgbClr val="750B3D"/>
              </a:solidFill>
              <a:latin typeface="Calibri" pitchFamily="34" charset="0"/>
            </a:endParaRPr>
          </a:p>
          <a:p>
            <a:pPr algn="ctr"/>
            <a:endParaRPr lang="ru-RU" sz="2000" dirty="0">
              <a:solidFill>
                <a:srgbClr val="750B3D"/>
              </a:solidFill>
              <a:latin typeface="Calibri" pitchFamily="34" charset="0"/>
            </a:endParaRPr>
          </a:p>
          <a:p>
            <a:pPr algn="ctr"/>
            <a:endParaRPr lang="ru-RU" sz="2000" dirty="0">
              <a:solidFill>
                <a:srgbClr val="750B3D"/>
              </a:solidFill>
              <a:latin typeface="Calibri" pitchFamily="34" charset="0"/>
            </a:endParaRPr>
          </a:p>
          <a:p>
            <a:pPr algn="ctr"/>
            <a:endParaRPr lang="ru-RU" sz="2000" dirty="0">
              <a:solidFill>
                <a:srgbClr val="750B3D"/>
              </a:solidFill>
              <a:latin typeface="Calibri" pitchFamily="34" charset="0"/>
            </a:endParaRPr>
          </a:p>
          <a:p>
            <a:endParaRPr lang="ru-RU" dirty="0">
              <a:solidFill>
                <a:srgbClr val="750B3D"/>
              </a:solidFill>
              <a:latin typeface="Calibri" pitchFamily="34" charset="0"/>
            </a:endParaRPr>
          </a:p>
          <a:p>
            <a:r>
              <a:rPr lang="ru-RU" dirty="0">
                <a:solidFill>
                  <a:srgbClr val="750B3D"/>
                </a:solidFill>
                <a:latin typeface="Calibri" pitchFamily="34" charset="0"/>
              </a:rPr>
              <a:t>                 </a:t>
            </a:r>
            <a:endParaRPr lang="ru-RU" b="1" dirty="0">
              <a:solidFill>
                <a:srgbClr val="750B3D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5" y="620713"/>
            <a:ext cx="8750300" cy="3698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cs typeface="+mn-cs"/>
              </a:rPr>
              <a:t>				</a:t>
            </a:r>
            <a:endParaRPr lang="ru-RU" b="1" dirty="0">
              <a:solidFill>
                <a:schemeClr val="accent1">
                  <a:lumMod val="75000"/>
                </a:schemeClr>
              </a:solidFill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89000" y="620713"/>
            <a:ext cx="7559675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latin typeface="Calibri" pitchFamily="34" charset="0"/>
                <a:cs typeface="Calibri" pitchFamily="34" charset="0"/>
              </a:rPr>
              <a:t>               </a:t>
            </a:r>
            <a:endParaRPr lang="ru-RU" sz="4000" b="1" dirty="0">
              <a:solidFill>
                <a:schemeClr val="accent2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65213" y="1700213"/>
            <a:ext cx="7332662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95478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dirty="0">
              <a:solidFill>
                <a:schemeClr val="accent2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395478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dirty="0">
              <a:solidFill>
                <a:schemeClr val="accent2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581" name="Прямоугольник 4"/>
          <p:cNvSpPr>
            <a:spLocks noChangeArrowheads="1"/>
          </p:cNvSpPr>
          <p:nvPr/>
        </p:nvSpPr>
        <p:spPr bwMode="auto">
          <a:xfrm>
            <a:off x="636588" y="1196975"/>
            <a:ext cx="8064500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5400" b="1">
              <a:solidFill>
                <a:srgbClr val="750B3D"/>
              </a:solidFill>
              <a:latin typeface="Calibri" pitchFamily="34" charset="0"/>
            </a:endParaRPr>
          </a:p>
          <a:p>
            <a:pPr algn="ctr"/>
            <a:endParaRPr lang="ru-RU" sz="5400" b="1">
              <a:solidFill>
                <a:srgbClr val="750B3D"/>
              </a:solidFill>
              <a:latin typeface="Calibri" pitchFamily="34" charset="0"/>
            </a:endParaRPr>
          </a:p>
          <a:p>
            <a:pPr algn="ctr"/>
            <a:r>
              <a:rPr lang="ru-RU" sz="5400" b="1">
                <a:solidFill>
                  <a:srgbClr val="750B3D"/>
                </a:solidFill>
                <a:latin typeface="Calibri" pitchFamily="34" charset="0"/>
              </a:rPr>
              <a:t>Спасибо за внимание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3585</TotalTime>
  <Words>451</Words>
  <Application>Microsoft Office PowerPoint</Application>
  <PresentationFormat>Экран (4:3)</PresentationFormat>
  <Paragraphs>129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Солнцестояние</vt:lpstr>
      <vt:lpstr>  Интересные формы и приемы на уроке</vt:lpstr>
      <vt:lpstr>Собственная  УД школьников – важная составляющая СДП</vt:lpstr>
      <vt:lpstr>Основные виды УУД</vt:lpstr>
      <vt:lpstr>Современный урок- какой он? </vt:lpstr>
      <vt:lpstr>Прием «Яркое пятно». </vt:lpstr>
      <vt:lpstr>Прием «Проблемная ситуация». </vt:lpstr>
      <vt:lpstr>Прием «Моделирование жизненной ситуации» </vt:lpstr>
      <vt:lpstr>Прием «Верю – не верю»</vt:lpstr>
      <vt:lpstr>Прием «После чтения»</vt:lpstr>
      <vt:lpstr>Презентация PowerPoint</vt:lpstr>
      <vt:lpstr>Таблица «Кто? Что? Когда? Как? Где?»</vt:lpstr>
      <vt:lpstr>Алгоритмы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Юлия</cp:lastModifiedBy>
  <cp:revision>230</cp:revision>
  <dcterms:modified xsi:type="dcterms:W3CDTF">2020-12-07T00:23:50Z</dcterms:modified>
</cp:coreProperties>
</file>