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3739" r:id="rId2"/>
  </p:sldMasterIdLst>
  <p:notesMasterIdLst>
    <p:notesMasterId r:id="rId27"/>
  </p:notesMasterIdLst>
  <p:sldIdLst>
    <p:sldId id="256" r:id="rId3"/>
    <p:sldId id="281" r:id="rId4"/>
    <p:sldId id="282" r:id="rId5"/>
    <p:sldId id="285" r:id="rId6"/>
    <p:sldId id="283" r:id="rId7"/>
    <p:sldId id="286" r:id="rId8"/>
    <p:sldId id="287" r:id="rId9"/>
    <p:sldId id="289" r:id="rId10"/>
    <p:sldId id="265" r:id="rId11"/>
    <p:sldId id="267" r:id="rId12"/>
    <p:sldId id="268" r:id="rId13"/>
    <p:sldId id="262" r:id="rId14"/>
    <p:sldId id="290" r:id="rId15"/>
    <p:sldId id="291" r:id="rId16"/>
    <p:sldId id="293" r:id="rId17"/>
    <p:sldId id="294" r:id="rId18"/>
    <p:sldId id="296" r:id="rId19"/>
    <p:sldId id="297" r:id="rId20"/>
    <p:sldId id="298" r:id="rId21"/>
    <p:sldId id="299" r:id="rId22"/>
    <p:sldId id="272" r:id="rId23"/>
    <p:sldId id="273" r:id="rId24"/>
    <p:sldId id="276" r:id="rId25"/>
    <p:sldId id="300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C5C5C5"/>
    <a:srgbClr val="C0C0C0"/>
    <a:srgbClr val="DDDDDD"/>
    <a:srgbClr val="FFFFFF"/>
    <a:srgbClr val="258F39"/>
    <a:srgbClr val="1E742E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0222" autoAdjust="0"/>
  </p:normalViewPr>
  <p:slideViewPr>
    <p:cSldViewPr>
      <p:cViewPr varScale="1">
        <p:scale>
          <a:sx n="82" d="100"/>
          <a:sy n="82" d="100"/>
        </p:scale>
        <p:origin x="-15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2DC54DF-8C29-4DBB-BAB2-4FF28303E7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954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AA09EA-00CB-47B1-9580-E1776BC3CE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reeform 158"/>
          <p:cNvSpPr>
            <a:spLocks/>
          </p:cNvSpPr>
          <p:nvPr userDrawn="1"/>
        </p:nvSpPr>
        <p:spPr bwMode="gray">
          <a:xfrm>
            <a:off x="5321300" y="115888"/>
            <a:ext cx="3822700" cy="6765925"/>
          </a:xfrm>
          <a:custGeom>
            <a:avLst/>
            <a:gdLst>
              <a:gd name="T0" fmla="*/ 2147483647 w 2502"/>
              <a:gd name="T1" fmla="*/ 2147483647 h 4352"/>
              <a:gd name="T2" fmla="*/ 2147483647 w 2502"/>
              <a:gd name="T3" fmla="*/ 2147483647 h 4352"/>
              <a:gd name="T4" fmla="*/ 0 w 2502"/>
              <a:gd name="T5" fmla="*/ 2147483647 h 4352"/>
              <a:gd name="T6" fmla="*/ 2147483647 w 2502"/>
              <a:gd name="T7" fmla="*/ 2147483647 h 4352"/>
              <a:gd name="T8" fmla="*/ 2147483647 w 2502"/>
              <a:gd name="T9" fmla="*/ 2147483647 h 4352"/>
              <a:gd name="T10" fmla="*/ 2147483647 w 2502"/>
              <a:gd name="T11" fmla="*/ 0 h 4352"/>
              <a:gd name="T12" fmla="*/ 2147483647 w 2502"/>
              <a:gd name="T13" fmla="*/ 2147483647 h 4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502" h="4352">
                <a:moveTo>
                  <a:pt x="882" y="17"/>
                </a:moveTo>
                <a:cubicBezTo>
                  <a:pt x="2077" y="287"/>
                  <a:pt x="2361" y="1554"/>
                  <a:pt x="2105" y="2560"/>
                </a:cubicBezTo>
                <a:cubicBezTo>
                  <a:pt x="1849" y="3566"/>
                  <a:pt x="905" y="3993"/>
                  <a:pt x="0" y="4344"/>
                </a:cubicBezTo>
                <a:lnTo>
                  <a:pt x="1242" y="4352"/>
                </a:lnTo>
                <a:cubicBezTo>
                  <a:pt x="1563" y="4096"/>
                  <a:pt x="2205" y="3360"/>
                  <a:pt x="2336" y="2584"/>
                </a:cubicBezTo>
                <a:cubicBezTo>
                  <a:pt x="2468" y="1808"/>
                  <a:pt x="2502" y="416"/>
                  <a:pt x="1186" y="0"/>
                </a:cubicBezTo>
                <a:lnTo>
                  <a:pt x="882" y="17"/>
                </a:lnTo>
                <a:close/>
              </a:path>
            </a:pathLst>
          </a:custGeom>
          <a:gradFill rotWithShape="1">
            <a:gsLst>
              <a:gs pos="0">
                <a:srgbClr val="E3FED8"/>
              </a:gs>
              <a:gs pos="100000">
                <a:srgbClr val="99FA72"/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PerspectiveTopRight"/>
            <a:lightRig rig="legacyFlat4" dir="b"/>
          </a:scene3d>
          <a:sp3d extrusionH="354000" prstMaterial="legacyMetal">
            <a:bevelT w="13500" h="13500" prst="angle"/>
            <a:bevelB w="13500" h="13500" prst="angle"/>
            <a:extrusionClr>
              <a:srgbClr val="258F39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grpSp>
        <p:nvGrpSpPr>
          <p:cNvPr id="8" name="Group 79"/>
          <p:cNvGrpSpPr>
            <a:grpSpLocks/>
          </p:cNvGrpSpPr>
          <p:nvPr userDrawn="1"/>
        </p:nvGrpSpPr>
        <p:grpSpPr bwMode="auto">
          <a:xfrm>
            <a:off x="755650" y="1196975"/>
            <a:ext cx="7848600" cy="4859338"/>
            <a:chOff x="96" y="509"/>
            <a:chExt cx="5328" cy="3567"/>
          </a:xfrm>
        </p:grpSpPr>
        <p:grpSp>
          <p:nvGrpSpPr>
            <p:cNvPr id="9" name="Group 80"/>
            <p:cNvGrpSpPr>
              <a:grpSpLocks/>
            </p:cNvGrpSpPr>
            <p:nvPr/>
          </p:nvGrpSpPr>
          <p:grpSpPr bwMode="auto">
            <a:xfrm>
              <a:off x="252" y="509"/>
              <a:ext cx="630" cy="3548"/>
              <a:chOff x="252" y="509"/>
              <a:chExt cx="630" cy="3548"/>
            </a:xfrm>
          </p:grpSpPr>
          <p:sp>
            <p:nvSpPr>
              <p:cNvPr id="56" name="Line 81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" name="Line 82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Line 83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" name="Line 84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" name="Group 85"/>
            <p:cNvGrpSpPr>
              <a:grpSpLocks/>
            </p:cNvGrpSpPr>
            <p:nvPr/>
          </p:nvGrpSpPr>
          <p:grpSpPr bwMode="auto">
            <a:xfrm rot="5400000">
              <a:off x="1165" y="-387"/>
              <a:ext cx="3195" cy="5328"/>
              <a:chOff x="1636" y="772"/>
              <a:chExt cx="3663" cy="4098"/>
            </a:xfrm>
          </p:grpSpPr>
          <p:grpSp>
            <p:nvGrpSpPr>
              <p:cNvPr id="36" name="Group 86"/>
              <p:cNvGrpSpPr>
                <a:grpSpLocks/>
              </p:cNvGrpSpPr>
              <p:nvPr/>
            </p:nvGrpSpPr>
            <p:grpSpPr bwMode="auto">
              <a:xfrm>
                <a:off x="1636" y="783"/>
                <a:ext cx="734" cy="4087"/>
                <a:chOff x="1636" y="783"/>
                <a:chExt cx="734" cy="4087"/>
              </a:xfrm>
            </p:grpSpPr>
            <p:sp>
              <p:nvSpPr>
                <p:cNvPr id="52" name="Line 87"/>
                <p:cNvSpPr>
                  <a:spLocks noChangeShapeType="1"/>
                </p:cNvSpPr>
                <p:nvPr/>
              </p:nvSpPr>
              <p:spPr bwMode="auto">
                <a:xfrm flipV="1">
                  <a:off x="1636" y="82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3" name="Line 88"/>
                <p:cNvSpPr>
                  <a:spLocks noChangeShapeType="1"/>
                </p:cNvSpPr>
                <p:nvPr/>
              </p:nvSpPr>
              <p:spPr bwMode="auto">
                <a:xfrm flipV="1">
                  <a:off x="1882" y="783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4" name="Line 89"/>
                <p:cNvSpPr>
                  <a:spLocks noChangeShapeType="1"/>
                </p:cNvSpPr>
                <p:nvPr/>
              </p:nvSpPr>
              <p:spPr bwMode="auto">
                <a:xfrm flipV="1">
                  <a:off x="2124" y="80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5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2370" y="818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7" name="Group 91"/>
              <p:cNvGrpSpPr>
                <a:grpSpLocks/>
              </p:cNvGrpSpPr>
              <p:nvPr/>
            </p:nvGrpSpPr>
            <p:grpSpPr bwMode="auto">
              <a:xfrm>
                <a:off x="2606" y="772"/>
                <a:ext cx="734" cy="4087"/>
                <a:chOff x="1636" y="783"/>
                <a:chExt cx="734" cy="4087"/>
              </a:xfrm>
            </p:grpSpPr>
            <p:sp>
              <p:nvSpPr>
                <p:cNvPr id="48" name="Line 92"/>
                <p:cNvSpPr>
                  <a:spLocks noChangeShapeType="1"/>
                </p:cNvSpPr>
                <p:nvPr/>
              </p:nvSpPr>
              <p:spPr bwMode="auto">
                <a:xfrm flipV="1">
                  <a:off x="1636" y="82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9" name="Line 93"/>
                <p:cNvSpPr>
                  <a:spLocks noChangeShapeType="1"/>
                </p:cNvSpPr>
                <p:nvPr/>
              </p:nvSpPr>
              <p:spPr bwMode="auto">
                <a:xfrm flipV="1">
                  <a:off x="1882" y="783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0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2124" y="80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" name="Line 95"/>
                <p:cNvSpPr>
                  <a:spLocks noChangeShapeType="1"/>
                </p:cNvSpPr>
                <p:nvPr/>
              </p:nvSpPr>
              <p:spPr bwMode="auto">
                <a:xfrm flipV="1">
                  <a:off x="2370" y="818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8" name="Group 96"/>
              <p:cNvGrpSpPr>
                <a:grpSpLocks/>
              </p:cNvGrpSpPr>
              <p:nvPr/>
            </p:nvGrpSpPr>
            <p:grpSpPr bwMode="auto">
              <a:xfrm>
                <a:off x="3595" y="783"/>
                <a:ext cx="734" cy="4087"/>
                <a:chOff x="1636" y="783"/>
                <a:chExt cx="734" cy="4087"/>
              </a:xfrm>
            </p:grpSpPr>
            <p:sp>
              <p:nvSpPr>
                <p:cNvPr id="44" name="Line 97"/>
                <p:cNvSpPr>
                  <a:spLocks noChangeShapeType="1"/>
                </p:cNvSpPr>
                <p:nvPr/>
              </p:nvSpPr>
              <p:spPr bwMode="auto">
                <a:xfrm flipV="1">
                  <a:off x="1636" y="82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5" name="Line 98"/>
                <p:cNvSpPr>
                  <a:spLocks noChangeShapeType="1"/>
                </p:cNvSpPr>
                <p:nvPr/>
              </p:nvSpPr>
              <p:spPr bwMode="auto">
                <a:xfrm flipV="1">
                  <a:off x="1882" y="783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6" name="Line 99"/>
                <p:cNvSpPr>
                  <a:spLocks noChangeShapeType="1"/>
                </p:cNvSpPr>
                <p:nvPr/>
              </p:nvSpPr>
              <p:spPr bwMode="auto">
                <a:xfrm flipV="1">
                  <a:off x="2124" y="80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" name="Line 100"/>
                <p:cNvSpPr>
                  <a:spLocks noChangeShapeType="1"/>
                </p:cNvSpPr>
                <p:nvPr/>
              </p:nvSpPr>
              <p:spPr bwMode="auto">
                <a:xfrm flipV="1">
                  <a:off x="2370" y="818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9" name="Group 101"/>
              <p:cNvGrpSpPr>
                <a:grpSpLocks/>
              </p:cNvGrpSpPr>
              <p:nvPr/>
            </p:nvGrpSpPr>
            <p:grpSpPr bwMode="auto">
              <a:xfrm>
                <a:off x="4565" y="772"/>
                <a:ext cx="734" cy="4087"/>
                <a:chOff x="1636" y="783"/>
                <a:chExt cx="734" cy="4087"/>
              </a:xfrm>
            </p:grpSpPr>
            <p:sp>
              <p:nvSpPr>
                <p:cNvPr id="40" name="Line 102"/>
                <p:cNvSpPr>
                  <a:spLocks noChangeShapeType="1"/>
                </p:cNvSpPr>
                <p:nvPr/>
              </p:nvSpPr>
              <p:spPr bwMode="auto">
                <a:xfrm flipV="1">
                  <a:off x="1636" y="82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1" name="Line 103"/>
                <p:cNvSpPr>
                  <a:spLocks noChangeShapeType="1"/>
                </p:cNvSpPr>
                <p:nvPr/>
              </p:nvSpPr>
              <p:spPr bwMode="auto">
                <a:xfrm flipV="1">
                  <a:off x="1882" y="783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2" name="Line 104"/>
                <p:cNvSpPr>
                  <a:spLocks noChangeShapeType="1"/>
                </p:cNvSpPr>
                <p:nvPr/>
              </p:nvSpPr>
              <p:spPr bwMode="auto">
                <a:xfrm flipV="1">
                  <a:off x="2124" y="805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3" name="Line 105"/>
                <p:cNvSpPr>
                  <a:spLocks noChangeShapeType="1"/>
                </p:cNvSpPr>
                <p:nvPr/>
              </p:nvSpPr>
              <p:spPr bwMode="auto">
                <a:xfrm flipV="1">
                  <a:off x="2370" y="818"/>
                  <a:ext cx="0" cy="4045"/>
                </a:xfrm>
                <a:prstGeom prst="line">
                  <a:avLst/>
                </a:prstGeom>
                <a:noFill/>
                <a:ln w="12700">
                  <a:solidFill>
                    <a:srgbClr val="C0C0C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11" name="Group 106"/>
            <p:cNvGrpSpPr>
              <a:grpSpLocks/>
            </p:cNvGrpSpPr>
            <p:nvPr/>
          </p:nvGrpSpPr>
          <p:grpSpPr bwMode="auto">
            <a:xfrm>
              <a:off x="1104" y="528"/>
              <a:ext cx="630" cy="3548"/>
              <a:chOff x="252" y="509"/>
              <a:chExt cx="630" cy="3548"/>
            </a:xfrm>
          </p:grpSpPr>
          <p:sp>
            <p:nvSpPr>
              <p:cNvPr id="32" name="Line 107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" name="Line 10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" name="Line 109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" name="Line 110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111"/>
            <p:cNvGrpSpPr>
              <a:grpSpLocks/>
            </p:cNvGrpSpPr>
            <p:nvPr/>
          </p:nvGrpSpPr>
          <p:grpSpPr bwMode="auto">
            <a:xfrm>
              <a:off x="1968" y="528"/>
              <a:ext cx="630" cy="3548"/>
              <a:chOff x="252" y="509"/>
              <a:chExt cx="630" cy="3548"/>
            </a:xfrm>
          </p:grpSpPr>
          <p:sp>
            <p:nvSpPr>
              <p:cNvPr id="28" name="Line 112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" name="Line 11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Line 114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" name="Line 115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3" name="Group 116"/>
            <p:cNvGrpSpPr>
              <a:grpSpLocks/>
            </p:cNvGrpSpPr>
            <p:nvPr/>
          </p:nvGrpSpPr>
          <p:grpSpPr bwMode="auto">
            <a:xfrm>
              <a:off x="2832" y="528"/>
              <a:ext cx="630" cy="3548"/>
              <a:chOff x="252" y="509"/>
              <a:chExt cx="630" cy="3548"/>
            </a:xfrm>
          </p:grpSpPr>
          <p:sp>
            <p:nvSpPr>
              <p:cNvPr id="24" name="Line 117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Line 11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Line 119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Line 120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" name="Group 121"/>
            <p:cNvGrpSpPr>
              <a:grpSpLocks/>
            </p:cNvGrpSpPr>
            <p:nvPr/>
          </p:nvGrpSpPr>
          <p:grpSpPr bwMode="auto">
            <a:xfrm>
              <a:off x="3659" y="528"/>
              <a:ext cx="630" cy="3548"/>
              <a:chOff x="252" y="509"/>
              <a:chExt cx="630" cy="3548"/>
            </a:xfrm>
          </p:grpSpPr>
          <p:sp>
            <p:nvSpPr>
              <p:cNvPr id="20" name="Line 122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" name="Line 123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Line 124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Line 125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5" name="Group 126"/>
            <p:cNvGrpSpPr>
              <a:grpSpLocks/>
            </p:cNvGrpSpPr>
            <p:nvPr/>
          </p:nvGrpSpPr>
          <p:grpSpPr bwMode="auto">
            <a:xfrm>
              <a:off x="4505" y="528"/>
              <a:ext cx="630" cy="3548"/>
              <a:chOff x="252" y="509"/>
              <a:chExt cx="630" cy="3548"/>
            </a:xfrm>
          </p:grpSpPr>
          <p:sp>
            <p:nvSpPr>
              <p:cNvPr id="16" name="Line 127"/>
              <p:cNvSpPr>
                <a:spLocks noChangeShapeType="1"/>
              </p:cNvSpPr>
              <p:nvPr/>
            </p:nvSpPr>
            <p:spPr bwMode="auto">
              <a:xfrm flipV="1">
                <a:off x="252" y="517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Line 128"/>
              <p:cNvSpPr>
                <a:spLocks noChangeShapeType="1"/>
              </p:cNvSpPr>
              <p:nvPr/>
            </p:nvSpPr>
            <p:spPr bwMode="auto">
              <a:xfrm flipV="1">
                <a:off x="455" y="509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Line 129"/>
              <p:cNvSpPr>
                <a:spLocks noChangeShapeType="1"/>
              </p:cNvSpPr>
              <p:nvPr/>
            </p:nvSpPr>
            <p:spPr bwMode="auto">
              <a:xfrm flipV="1">
                <a:off x="672" y="528"/>
                <a:ext cx="0" cy="3529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Line 130"/>
              <p:cNvSpPr>
                <a:spLocks noChangeShapeType="1"/>
              </p:cNvSpPr>
              <p:nvPr/>
            </p:nvSpPr>
            <p:spPr bwMode="auto">
              <a:xfrm flipV="1">
                <a:off x="882" y="528"/>
                <a:ext cx="0" cy="3528"/>
              </a:xfrm>
              <a:prstGeom prst="line">
                <a:avLst/>
              </a:prstGeom>
              <a:noFill/>
              <a:ln w="12700">
                <a:solidFill>
                  <a:srgbClr val="C0C0C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</p:grpSp>
      <p:pic>
        <p:nvPicPr>
          <p:cNvPr id="60" name="Picture 77" descr="b699cfd5b71900647f3ef56417be1aa7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61000"/>
            <a:ext cx="865188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153" descr="j0152694"/>
          <p:cNvPicPr preferRelativeResize="0">
            <a:picLocks noChangeArrowheads="1" noChangeShapeType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15888"/>
            <a:ext cx="720725" cy="720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945071-F3B2-4D0D-9CE7-42A13ADD363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C1349B-AF87-47C2-A189-AF6DA17606B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E7BCFE-03A5-476D-92F5-D49E2BCE7DA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7660EC-5DD2-4558-A7B6-AEC8BD004C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72D2B2-D359-4204-89E6-BD4E459526C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834284-506F-4911-836B-6F7F0DFD3DD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66F416-E6A2-4EF9-8168-32AB026CDB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46963-FA34-4240-9F4C-0DF2A511B31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6BDB20-8439-400E-8FB9-D6BBD3FA23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371958-B3F5-406F-B392-E01528A51FB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FE05B-D4A9-467A-BE2F-583EB6633C5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9A7C3-6BB6-41D3-A260-D8FF8EC11CC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FE05B-D4A9-467A-BE2F-583EB6633C5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58AD23-1794-48F1-B051-D8FDD99F8DB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9" name="Рисунок 8" descr="5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  <p:pic>
        <p:nvPicPr>
          <p:cNvPr id="8" name="Picture 40" descr="j0152694"/>
          <p:cNvPicPr preferRelativeResize="0">
            <a:picLocks noChangeArrowheads="1" noChangeShapeType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8243888" y="188913"/>
            <a:ext cx="720725" cy="720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oshkolu.ru/golink/romanev.ucoz.ru/index/uchiteljam/0-48" TargetMode="Externa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1571612"/>
            <a:ext cx="7772400" cy="242889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5400" b="1" dirty="0" smtClean="0">
                <a:effectLst/>
                <a:latin typeface="Times New Roman" pitchFamily="18" charset="0"/>
                <a:cs typeface="Times New Roman" pitchFamily="18" charset="0"/>
              </a:rPr>
              <a:t>Анализ и самоанализ урока по ФГОС</a:t>
            </a:r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000364" y="4286255"/>
            <a:ext cx="4799024" cy="511169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ильным, опытным становится педагог, который умеет анализировать свой труд...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					В.А.Сухомлинский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dirty="0" smtClean="0"/>
              <a:t>Что есть «анализ»</a:t>
            </a:r>
          </a:p>
        </p:txBody>
      </p:sp>
      <p:grpSp>
        <p:nvGrpSpPr>
          <p:cNvPr id="2" name="Diagram 5"/>
          <p:cNvGrpSpPr>
            <a:grpSpLocks/>
          </p:cNvGrpSpPr>
          <p:nvPr/>
        </p:nvGrpSpPr>
        <p:grpSpPr bwMode="auto">
          <a:xfrm>
            <a:off x="2286000" y="1524000"/>
            <a:ext cx="4038600" cy="4530725"/>
            <a:chOff x="1608" y="733"/>
            <a:chExt cx="2544" cy="2854"/>
          </a:xfrm>
        </p:grpSpPr>
        <p:sp>
          <p:nvSpPr>
            <p:cNvPr id="3" name="_s36868"/>
            <p:cNvSpPr>
              <a:spLocks noChangeArrowheads="1" noTextEdit="1"/>
            </p:cNvSpPr>
            <p:nvPr/>
          </p:nvSpPr>
          <p:spPr bwMode="auto">
            <a:xfrm>
              <a:off x="2403" y="1320"/>
              <a:ext cx="954" cy="954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4669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" name="_s36869"/>
            <p:cNvSpPr>
              <a:spLocks noChangeArrowheads="1"/>
            </p:cNvSpPr>
            <p:nvPr/>
          </p:nvSpPr>
          <p:spPr bwMode="auto">
            <a:xfrm>
              <a:off x="2753" y="987"/>
              <a:ext cx="254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Выявление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существенных, необходимых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качеств и свойств </a:t>
              </a:r>
            </a:p>
          </p:txBody>
        </p:sp>
        <p:sp>
          <p:nvSpPr>
            <p:cNvPr id="5" name="_s36870"/>
            <p:cNvSpPr>
              <a:spLocks noChangeArrowheads="1" noTextEdit="1"/>
            </p:cNvSpPr>
            <p:nvPr/>
          </p:nvSpPr>
          <p:spPr bwMode="auto">
            <a:xfrm>
              <a:off x="2717" y="1864"/>
              <a:ext cx="954" cy="954"/>
            </a:xfrm>
            <a:prstGeom prst="ellipse">
              <a:avLst/>
            </a:prstGeom>
            <a:solidFill>
              <a:schemeClr val="hlink">
                <a:alpha val="50000"/>
              </a:schemeClr>
            </a:solidFill>
            <a:ln w="4669">
              <a:solidFill>
                <a:schemeClr val="hlink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_s36871"/>
            <p:cNvSpPr>
              <a:spLocks noChangeArrowheads="1"/>
            </p:cNvSpPr>
            <p:nvPr/>
          </p:nvSpPr>
          <p:spPr bwMode="auto">
            <a:xfrm>
              <a:off x="3689" y="2627"/>
              <a:ext cx="254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Сопоставление и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последовательное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изучение частей или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элементов</a:t>
              </a:r>
            </a:p>
          </p:txBody>
        </p:sp>
        <p:sp>
          <p:nvSpPr>
            <p:cNvPr id="7" name="_s36872"/>
            <p:cNvSpPr>
              <a:spLocks noChangeArrowheads="1" noTextEdit="1"/>
            </p:cNvSpPr>
            <p:nvPr/>
          </p:nvSpPr>
          <p:spPr bwMode="auto">
            <a:xfrm>
              <a:off x="2089" y="1864"/>
              <a:ext cx="954" cy="954"/>
            </a:xfrm>
            <a:prstGeom prst="ellipse">
              <a:avLst/>
            </a:prstGeom>
            <a:solidFill>
              <a:schemeClr val="folHlink">
                <a:alpha val="50000"/>
              </a:schemeClr>
            </a:solidFill>
            <a:ln w="4669">
              <a:solidFill>
                <a:schemeClr val="folHlink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_s36873"/>
            <p:cNvSpPr>
              <a:spLocks noChangeArrowheads="1"/>
            </p:cNvSpPr>
            <p:nvPr/>
          </p:nvSpPr>
          <p:spPr bwMode="auto">
            <a:xfrm>
              <a:off x="1817" y="2627"/>
              <a:ext cx="254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Мысленное разложение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предмета на части, элементы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или признаки</a:t>
              </a:r>
            </a:p>
          </p:txBody>
        </p:sp>
      </p:grpSp>
      <p:pic>
        <p:nvPicPr>
          <p:cNvPr id="1035" name="Picture 17" descr="120selfrespec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066800"/>
            <a:ext cx="2122488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8" descr="837info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990600"/>
            <a:ext cx="184308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9" descr="13b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3124200"/>
            <a:ext cx="15240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20" descr="J017831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428604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391400" cy="4841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 smtClean="0">
                <a:solidFill>
                  <a:srgbClr val="601B06"/>
                </a:solidFill>
              </a:rPr>
              <a:t>Нужен ли анализ урока педагогу?</a:t>
            </a:r>
          </a:p>
        </p:txBody>
      </p:sp>
      <p:pic>
        <p:nvPicPr>
          <p:cNvPr id="7171" name="Picture 5" descr="1fa90f5a6990fbefce93665109c9219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2362200"/>
            <a:ext cx="18399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AutoShape 6"/>
          <p:cNvSpPr>
            <a:spLocks noChangeArrowheads="1"/>
          </p:cNvSpPr>
          <p:nvPr/>
        </p:nvSpPr>
        <p:spPr bwMode="auto">
          <a:xfrm>
            <a:off x="5715000" y="1371600"/>
            <a:ext cx="914400" cy="4038600"/>
          </a:xfrm>
          <a:prstGeom prst="curvedLeftArrow">
            <a:avLst>
              <a:gd name="adj1" fmla="val 88333"/>
              <a:gd name="adj2" fmla="val 17666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7173" name="AutoShape 7"/>
          <p:cNvSpPr>
            <a:spLocks noChangeArrowheads="1"/>
          </p:cNvSpPr>
          <p:nvPr/>
        </p:nvSpPr>
        <p:spPr bwMode="auto">
          <a:xfrm>
            <a:off x="2438400" y="1371600"/>
            <a:ext cx="990600" cy="4038600"/>
          </a:xfrm>
          <a:prstGeom prst="curvedRightArrow">
            <a:avLst>
              <a:gd name="adj1" fmla="val 81538"/>
              <a:gd name="adj2" fmla="val 16307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pic>
        <p:nvPicPr>
          <p:cNvPr id="7174" name="Picture 8" descr="c6aad6abc112037e33cf671aee1d382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990600"/>
            <a:ext cx="9334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 Box 11"/>
          <p:cNvSpPr txBox="1">
            <a:spLocks noChangeArrowheads="1"/>
          </p:cNvSpPr>
          <p:nvPr/>
        </p:nvSpPr>
        <p:spPr bwMode="auto">
          <a:xfrm>
            <a:off x="304800" y="2209800"/>
            <a:ext cx="22860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Необходим для повышения методологической грамотности педагога и качества обучения учащихся. </a:t>
            </a:r>
          </a:p>
        </p:txBody>
      </p:sp>
      <p:sp>
        <p:nvSpPr>
          <p:cNvPr id="7176" name="Text Box 12"/>
          <p:cNvSpPr txBox="1">
            <a:spLocks noChangeArrowheads="1"/>
          </p:cNvSpPr>
          <p:nvPr/>
        </p:nvSpPr>
        <p:spPr bwMode="auto">
          <a:xfrm>
            <a:off x="6781800" y="2209800"/>
            <a:ext cx="23622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«Настраивает" мышление и "подсказывает" экономный, быстрый и точный выбор  метода, технологии, типа, формы урока. </a:t>
            </a:r>
            <a:br>
              <a:rPr lang="ru-RU" dirty="0"/>
            </a:br>
            <a:endParaRPr lang="ru-RU" dirty="0"/>
          </a:p>
        </p:txBody>
      </p:sp>
      <p:sp>
        <p:nvSpPr>
          <p:cNvPr id="7177" name="Text Box 14"/>
          <p:cNvSpPr txBox="1">
            <a:spLocks noChangeArrowheads="1"/>
          </p:cNvSpPr>
          <p:nvPr/>
        </p:nvSpPr>
        <p:spPr bwMode="auto">
          <a:xfrm>
            <a:off x="2362200" y="5791200"/>
            <a:ext cx="472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 Методологически грамотный учитель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Эффективность обучения семь основных принцип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838200"/>
            <a:ext cx="4081463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desk1"/>
          <p:cNvSpPr>
            <a:spLocks noEditPoints="1" noChangeArrowheads="1"/>
          </p:cNvSpPr>
          <p:nvPr/>
        </p:nvSpPr>
        <p:spPr bwMode="auto">
          <a:xfrm>
            <a:off x="4724400" y="5562600"/>
            <a:ext cx="3657600" cy="6858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b="1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Формирует аналитические способности</a:t>
            </a:r>
          </a:p>
        </p:txBody>
      </p:sp>
      <p:sp>
        <p:nvSpPr>
          <p:cNvPr id="27655" name="desk1"/>
          <p:cNvSpPr>
            <a:spLocks noEditPoints="1" noChangeArrowheads="1"/>
          </p:cNvSpPr>
          <p:nvPr/>
        </p:nvSpPr>
        <p:spPr bwMode="auto">
          <a:xfrm>
            <a:off x="4114800" y="4572000"/>
            <a:ext cx="4191000" cy="762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b="1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Развивает интерес</a:t>
            </a:r>
            <a:r>
              <a:rPr lang="ru-RU" b="1" dirty="0">
                <a:solidFill>
                  <a:srgbClr val="333333"/>
                </a:solidFill>
              </a:rPr>
              <a:t> </a:t>
            </a:r>
            <a:r>
              <a:rPr lang="ru-RU" b="1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 обучающему  процессу</a:t>
            </a:r>
          </a:p>
        </p:txBody>
      </p:sp>
      <p:sp>
        <p:nvSpPr>
          <p:cNvPr id="27656" name="desk1"/>
          <p:cNvSpPr>
            <a:spLocks noEditPoints="1" noChangeArrowheads="1"/>
          </p:cNvSpPr>
          <p:nvPr/>
        </p:nvSpPr>
        <p:spPr bwMode="auto">
          <a:xfrm>
            <a:off x="3581400" y="3276600"/>
            <a:ext cx="4876800" cy="762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Определяет необходимость изучения проблем обучения и воспитания</a:t>
            </a:r>
            <a:r>
              <a:rPr lang="ru-RU" dirty="0">
                <a:solidFill>
                  <a:srgbClr val="333333"/>
                </a:solidFill>
              </a:rPr>
              <a:t> </a:t>
            </a:r>
          </a:p>
        </p:txBody>
      </p:sp>
      <p:sp>
        <p:nvSpPr>
          <p:cNvPr id="27657" name="desk1"/>
          <p:cNvSpPr>
            <a:spLocks noEditPoints="1" noChangeArrowheads="1"/>
          </p:cNvSpPr>
          <p:nvPr/>
        </p:nvSpPr>
        <p:spPr bwMode="auto">
          <a:xfrm>
            <a:off x="3276600" y="2209800"/>
            <a:ext cx="5486400" cy="6858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Формирует умение проводить наблюдения за педагогическими явлениями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27658" name="desk1"/>
          <p:cNvSpPr>
            <a:spLocks noEditPoints="1" noChangeArrowheads="1"/>
          </p:cNvSpPr>
          <p:nvPr/>
        </p:nvSpPr>
        <p:spPr bwMode="auto">
          <a:xfrm>
            <a:off x="3048000" y="838200"/>
            <a:ext cx="3962400" cy="762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Учит обобщать и делать научно обоснованные выводы</a:t>
            </a:r>
          </a:p>
        </p:txBody>
      </p:sp>
      <p:sp>
        <p:nvSpPr>
          <p:cNvPr id="8200" name="WordArt 12"/>
          <p:cNvSpPr>
            <a:spLocks noChangeArrowheads="1" noChangeShapeType="1" noTextEdit="1"/>
          </p:cNvSpPr>
          <p:nvPr/>
        </p:nvSpPr>
        <p:spPr bwMode="auto">
          <a:xfrm rot="4273635">
            <a:off x="-1676400" y="3276600"/>
            <a:ext cx="5791200" cy="1371600"/>
          </a:xfrm>
          <a:prstGeom prst="rect">
            <a:avLst/>
          </a:prstGeom>
        </p:spPr>
        <p:txBody>
          <a:bodyPr vert="wordArtVert"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 fontAlgn="auto"/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действенное средство</a:t>
            </a:r>
          </a:p>
          <a:p>
            <a:pPr algn="ctr" fontAlgn="auto"/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 совершенствования профессионально-</a:t>
            </a:r>
          </a:p>
          <a:p>
            <a:pPr algn="ctr" fontAlgn="auto"/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педагогического мастерства </a:t>
            </a:r>
          </a:p>
        </p:txBody>
      </p:sp>
      <p:sp>
        <p:nvSpPr>
          <p:cNvPr id="8201" name="Text Box 13"/>
          <p:cNvSpPr txBox="1">
            <a:spLocks noChangeArrowheads="1"/>
          </p:cNvSpPr>
          <p:nvPr/>
        </p:nvSpPr>
        <p:spPr bwMode="auto">
          <a:xfrm>
            <a:off x="838200" y="381000"/>
            <a:ext cx="739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dirty="0"/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762000" y="304800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Что дает анализ урока педагогу?</a:t>
            </a:r>
          </a:p>
        </p:txBody>
      </p:sp>
      <p:pic>
        <p:nvPicPr>
          <p:cNvPr id="8203" name="Picture 15" descr="J02391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1400" y="304800"/>
            <a:ext cx="15081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>Цели анализа урока: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1.Контроль, за качеством преподавания, качеством знаний, умений и навыков учащихся.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2. Контроль, за состоянием учебно-воспитательного процесса.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3. Инструктирование педагога.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4. Помощь в овладении более высоким педагогическим мастерством.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5. Выяснение причин успехов и неудач учителя, преодоление недостатков в его работе.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6.Выявление системы работы учителя и др.</a:t>
            </a:r>
          </a:p>
        </p:txBody>
      </p:sp>
      <p:pic>
        <p:nvPicPr>
          <p:cNvPr id="9220" name="Picture 4" descr="362wardrobe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2286000"/>
            <a:ext cx="1905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J03496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495800"/>
            <a:ext cx="4572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39825"/>
          </a:xfrm>
        </p:spPr>
        <p:txBody>
          <a:bodyPr/>
          <a:lstStyle/>
          <a:p>
            <a:pPr eaLnBrk="1" hangingPunct="1"/>
            <a:r>
              <a:rPr lang="ru-RU" b="1" dirty="0" smtClean="0"/>
              <a:t>Типы анализа урока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229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Полный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контроль  качества организации учебно-воспитательного процесса, изучение стиля деятельности учителя, опыта его работы;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Краткий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определение результативности урока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Комплексный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–всестороннее рассмотрение урока в единстве и взаимосвязи целей, содержания, форм и методов, результатов, оценка всех факторов урока, их влияние на результат урока;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Аспектный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Более глубокое рассмотрение какой-то одной стороны урока с целью выявления недостатков или установления эффективности отдельных приемов деятельности учителя.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Поэтапный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–изучение структуры этапов урока в соответствии с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его типом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900" dirty="0" smtClean="0"/>
          </a:p>
        </p:txBody>
      </p:sp>
      <p:pic>
        <p:nvPicPr>
          <p:cNvPr id="11268" name="Picture 4" descr="664manage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4648200"/>
            <a:ext cx="275272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Анализ урока на соответствие требованиям ФГОС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1. Целеполагание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2. Информационное обеспечение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3. Организация деятельности обучающихся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4. Педагогические технологии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5.Оценка деятельности и рефлексия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6. Выводы и рекомендации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298450" y="1412875"/>
            <a:ext cx="6408738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solidFill>
                  <a:srgbClr val="C00000"/>
                </a:solidFill>
              </a:rPr>
              <a:t>По каким критериям оценивать современный урок, как лучше анализировать его эффективность и качество? </a:t>
            </a:r>
          </a:p>
        </p:txBody>
      </p:sp>
      <p:pic>
        <p:nvPicPr>
          <p:cNvPr id="5124" name="Picture 2" descr="C:\Users\1\Desktop\Мои документы\ВСЕ ДОКУМЕНТЫ\диск картинок анимации\анимации\ШКОЛА\Рисунок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333375"/>
            <a:ext cx="2605087" cy="334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2" descr="C:\Users\1\Desktop\Мои документы\ВСЕ ДОКУМЕНТЫ\диск картинок анимации\анимации\ШКОЛА\13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500438"/>
            <a:ext cx="3492500" cy="303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7171" name="Прямоугольник 2"/>
          <p:cNvSpPr>
            <a:spLocks noChangeArrowheads="1"/>
          </p:cNvSpPr>
          <p:nvPr/>
        </p:nvSpPr>
        <p:spPr bwMode="auto">
          <a:xfrm>
            <a:off x="579438" y="1700213"/>
            <a:ext cx="8280400" cy="440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Анализ и самоанализ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>
                <a:solidFill>
                  <a:srgbClr val="333333"/>
                </a:solidFill>
              </a:rPr>
              <a:t>урока </a:t>
            </a:r>
            <a:r>
              <a:rPr lang="ru-RU" sz="4000" b="1" dirty="0">
                <a:solidFill>
                  <a:srgbClr val="FF0000"/>
                </a:solidFill>
              </a:rPr>
              <a:t>должен быть направлен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>
                <a:solidFill>
                  <a:srgbClr val="333333"/>
                </a:solidFill>
              </a:rPr>
              <a:t>на сопоставление выдвинутых общеобразовательных, воспитательных и развивающих целей с достигнутыми результатами.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анализа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1341438"/>
            <a:ext cx="7920038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 smtClean="0"/>
              <a:t>Выявлении </a:t>
            </a:r>
            <a:r>
              <a:rPr lang="ru-RU" sz="2800" b="1" dirty="0"/>
              <a:t>методов и приемов организации деятельности учителя и учащихся на уроке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1692275" y="2852738"/>
            <a:ext cx="1366838" cy="18002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7450" y="4941888"/>
            <a:ext cx="6913563" cy="12001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/>
              <a:t>приводят или не приводят 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</a:rPr>
              <a:t>к позитивным результатам</a:t>
            </a:r>
          </a:p>
        </p:txBody>
      </p:sp>
      <p:sp>
        <p:nvSpPr>
          <p:cNvPr id="7" name="Овал 6"/>
          <p:cNvSpPr/>
          <p:nvPr/>
        </p:nvSpPr>
        <p:spPr>
          <a:xfrm>
            <a:off x="4284663" y="2844800"/>
            <a:ext cx="3671887" cy="19526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поиск резервов повышения эффективности работы учителя и учащихся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7643812" cy="86836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Система дидактических принципов в рамках системно-деятельностного подхода </a:t>
            </a:r>
            <a:b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3225" y="3341688"/>
            <a:ext cx="7451725" cy="304641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333333"/>
                </a:solidFill>
              </a:rPr>
              <a:t> </a:t>
            </a:r>
            <a:r>
              <a:rPr lang="ru-RU" sz="2400" b="1" dirty="0">
                <a:solidFill>
                  <a:srgbClr val="FF0000"/>
                </a:solidFill>
              </a:rPr>
              <a:t>4) Принцип минимакса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– заключается в следующем: школа должна предложить ученику возможность освоения содержания образования на максимальном для него уровне (определяемом зоной ближайшего развития возрастной группы) и обеспечить при этом его усвоение на уровне социально безопасного минимума (государственного стандарта знаний).</a:t>
            </a:r>
          </a:p>
        </p:txBody>
      </p:sp>
      <p:pic>
        <p:nvPicPr>
          <p:cNvPr id="10244" name="Picture 2" descr="C:\Users\1\Desktop\Мои документы\ВСЕ ДОКУМЕНТЫ\Мои рисунки\Рисунки о школе\ШКОЛА\lady-teacher-funny-carto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713" y="4076700"/>
            <a:ext cx="1560512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0825" y="1238250"/>
            <a:ext cx="7921625" cy="193992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3) Принцип целостности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– предполагает формирование учащимися обобщенного системного представления о мире (природе, обществе, самом себе, социокультурном мире и мире деятельности, о роли и месте каждой науки в системе наук).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b="1" smtClean="0"/>
              <a:t>Сущность самоанализа урока: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7924800" cy="3733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100" smtClean="0"/>
              <a:t>Самоанализ - рефлексия, позволяющая оценить свои сильные и слабые стороны, определить нереализуемые резервы, уточнить отдельные моменты индивидуального стиля деятельности.</a:t>
            </a:r>
            <a:br>
              <a:rPr lang="ru-RU" sz="2100" smtClean="0"/>
            </a:br>
            <a:endParaRPr lang="ru-RU" sz="2100" smtClean="0"/>
          </a:p>
          <a:p>
            <a:pPr eaLnBrk="1" hangingPunct="1">
              <a:lnSpc>
                <a:spcPct val="80000"/>
              </a:lnSpc>
            </a:pPr>
            <a:r>
              <a:rPr lang="ru-RU" sz="2100" smtClean="0"/>
              <a:t>Самоанализ - показатель профессионализма учителя, степени его осмысления задач образования, а не только целей и задач одного урока. </a:t>
            </a:r>
            <a:br>
              <a:rPr lang="ru-RU" sz="2100" smtClean="0"/>
            </a:br>
            <a:r>
              <a:rPr lang="ru-RU" sz="2100" smtClean="0"/>
              <a:t/>
            </a:r>
            <a:br>
              <a:rPr lang="ru-RU" sz="2100" smtClean="0"/>
            </a:br>
            <a:endParaRPr lang="ru-RU" sz="2100" smtClean="0"/>
          </a:p>
        </p:txBody>
      </p:sp>
      <p:pic>
        <p:nvPicPr>
          <p:cNvPr id="25604" name="Picture 4" descr="528expression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886200"/>
            <a:ext cx="15430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Основные требования к выступлению перед аудиторие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3581400"/>
            <a:ext cx="17145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/>
              <a:t>Уровни самоанализа урока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1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Эмоциональный </a:t>
            </a:r>
            <a:r>
              <a:rPr lang="ru-RU" sz="2100" smtClean="0"/>
              <a:t>- непроизвольный уровень, (удовлетворенность или неудовлетворенность своей педагогической деятельностью).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1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Оценочный-</a:t>
            </a:r>
            <a:r>
              <a:rPr lang="ru-RU" sz="2100" smtClean="0"/>
              <a:t> оценка соответствия результата урока намеченной цели и  триединой задачи.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1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Методический</a:t>
            </a:r>
            <a:r>
              <a:rPr lang="ru-RU" sz="2100" smtClean="0"/>
              <a:t>- анализ урока с позиции существующих требований к уроку.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1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Рефлексивный</a:t>
            </a:r>
            <a:r>
              <a:rPr lang="ru-RU" sz="2100" smtClean="0"/>
              <a:t>- определяются причинно-следственная связь всех аспектов урока (высший уровень анализа, для осуществления которого необходимо привлечь психолого-педагогическую теорию).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ru-RU" sz="2100" smtClean="0"/>
          </a:p>
        </p:txBody>
      </p:sp>
      <p:pic>
        <p:nvPicPr>
          <p:cNvPr id="26628" name="Picture 4" descr="J017257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4648200"/>
            <a:ext cx="18192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САМОАНАЛИЗ УРОКА ПО ФГОС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(1 ВАРИАНТ)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Каково место данного урока в теме? Как данный урок связан с предыдущим, как работает на последующие уроки?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Каковы цель и задачи урока (образовательная, воспитательная, развивающая)? Какой результат хотелось получить к концу урока?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Насколько удачно было отобрано содержание урока в соответствии с поставленной целью?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ли считать, что избранное сочетание методов (изложения знаний, закрепления, контроля, стимулирования деятельности), приемов и средств обучения является на уроке оптимальным для данного класса?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Рационально ли было распределено время на этапы урока?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Логичны ли были "связки" между этапами урока?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Какую роль сыграли наглядные пособия в достижении поставленной цели?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Насколько удачно осуществлялся на уроке контроль за качеством усвоения знаний, умений и коррекция?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САМОАНАЛИЗ УРОКА ПО ФГОС ВАРИАНТ 2.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Сегодняшний урок ... (№) в системе уроков по теме (разделу) ....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Его цель - ..., к обучающим задачам урока я отнесла ... , к воспитательным - ... , урок был также призван способствовать развитию у учащихся ...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данном классе ... , поэтому я ... 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по типу ... урок, он включал в себя ... этапов: ... Основным этапом был ... , задачи . этапа - . , а . этапа - . 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проведении урока я ориентировалась на принципы обучения: ..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решить цель урока, я подобрала ... (содержание: примеры, вопросы, задание).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Материал урока оказался . (сложным, легким, интересным для учащихся).</a:t>
            </a:r>
          </a:p>
          <a:p>
            <a:r>
              <a:rPr lang="ru-RU" dirty="0" smtClean="0"/>
              <a:t>На ...этапе урока я использовала ... (какие?) методы обучения, потому что ... На этапе ... - ... (какие?) методы.</a:t>
            </a:r>
          </a:p>
          <a:p>
            <a:r>
              <a:rPr lang="ru-RU" dirty="0" smtClean="0"/>
              <a:t>В ходе урока на ... этапе была организована ... (индивидуальная, фронтальная, групповая, коллективная), а на ... этапе ...работа учащихся, потому что ...</a:t>
            </a:r>
          </a:p>
          <a:p>
            <a:r>
              <a:rPr lang="ru-RU" dirty="0" smtClean="0"/>
              <a:t>Задания ... были ориентированы на развитие ..учащихся.</a:t>
            </a:r>
          </a:p>
          <a:p>
            <a:r>
              <a:rPr lang="ru-RU" dirty="0" smtClean="0"/>
              <a:t>Руководство учителя при выполнении ... заданий было ... (пооперационным, инструктирующим), потому что ..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Мне (не) удалось уложиться по времени. Распределение времени было ... Темп урока ...</a:t>
            </a:r>
          </a:p>
          <a:p>
            <a:r>
              <a:rPr lang="ru-RU" dirty="0" smtClean="0"/>
              <a:t>Мне было ... (легко ..) вести урок, ученики ... включались в работу ... Меня порадовали ... , удивили ... , огорчили ... (кто из учащихся?), потому что ...</a:t>
            </a:r>
          </a:p>
          <a:p>
            <a:r>
              <a:rPr lang="ru-RU" dirty="0" smtClean="0"/>
              <a:t>Записи на доске .. Наглядный материал (другие средства обучения) ..</a:t>
            </a:r>
          </a:p>
          <a:p>
            <a:r>
              <a:rPr lang="ru-RU" dirty="0" smtClean="0"/>
              <a:t>Цель урока можно считать: .., план урока: .., материал ..; я полагаю, что (все)</a:t>
            </a:r>
          </a:p>
          <a:p>
            <a:r>
              <a:rPr lang="ru-RU" dirty="0" smtClean="0"/>
              <a:t>научились ..., потому что ....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Домашнее задание (не) вызовет затруднения у ...учеников, потому что ....</a:t>
            </a:r>
            <a:r>
              <a:rPr lang="ru-RU" i="1" u="sng" dirty="0" smtClean="0">
                <a:hlinkClick r:id="rId2"/>
              </a:rPr>
              <a:t> </a:t>
            </a:r>
            <a:endParaRPr lang="ru-RU" dirty="0" smtClean="0"/>
          </a:p>
          <a:p>
            <a:r>
              <a:rPr lang="ru-RU" dirty="0" smtClean="0"/>
              <a:t>В целом урок можно считать ....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7786688" cy="86836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Основные недостатки анализа и самоанализа урока </a:t>
            </a:r>
          </a:p>
        </p:txBody>
      </p:sp>
      <p:sp>
        <p:nvSpPr>
          <p:cNvPr id="18435" name="Прямоугольник 2"/>
          <p:cNvSpPr>
            <a:spLocks noChangeArrowheads="1"/>
          </p:cNvSpPr>
          <p:nvPr/>
        </p:nvSpPr>
        <p:spPr bwMode="auto">
          <a:xfrm>
            <a:off x="539750" y="1557338"/>
            <a:ext cx="6335713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2400" b="1" dirty="0">
                <a:solidFill>
                  <a:srgbClr val="333333"/>
                </a:solidFill>
              </a:rPr>
              <a:t>Бессистемный характер анализа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400" b="1" dirty="0">
                <a:solidFill>
                  <a:srgbClr val="333333"/>
                </a:solidFill>
              </a:rPr>
              <a:t>Слишком общие замечания по уроку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400" b="1" dirty="0">
                <a:solidFill>
                  <a:srgbClr val="333333"/>
                </a:solidFill>
              </a:rPr>
              <a:t>Стремление пересказать урок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400" b="1" dirty="0">
                <a:solidFill>
                  <a:srgbClr val="333333"/>
                </a:solidFill>
              </a:rPr>
              <a:t>Выдвижение на передний план</a:t>
            </a:r>
          </a:p>
          <a:p>
            <a:pPr marL="285750" indent="-285750"/>
            <a:r>
              <a:rPr lang="ru-RU" sz="2400" b="1" dirty="0" smtClean="0">
                <a:solidFill>
                  <a:srgbClr val="333333"/>
                </a:solidFill>
              </a:rPr>
              <a:t>   несущественных </a:t>
            </a:r>
            <a:r>
              <a:rPr lang="ru-RU" sz="2400" b="1" dirty="0">
                <a:solidFill>
                  <a:srgbClr val="333333"/>
                </a:solidFill>
              </a:rPr>
              <a:t>достоинств и недостатков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400" b="1" dirty="0">
                <a:solidFill>
                  <a:srgbClr val="333333"/>
                </a:solidFill>
              </a:rPr>
              <a:t>Нерешительный характер анализа </a:t>
            </a:r>
          </a:p>
        </p:txBody>
      </p:sp>
      <p:sp>
        <p:nvSpPr>
          <p:cNvPr id="18436" name="Прямоугольник 3"/>
          <p:cNvSpPr>
            <a:spLocks noChangeArrowheads="1"/>
          </p:cNvSpPr>
          <p:nvPr/>
        </p:nvSpPr>
        <p:spPr bwMode="auto">
          <a:xfrm>
            <a:off x="539750" y="4581525"/>
            <a:ext cx="820896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333333"/>
                </a:solidFill>
              </a:rPr>
              <a:t>Затрудняются объяснить (доказать) целесообразность выбора тех или иных методов обучения и структуры урока, их обусловленность содержанием учебного материала, целевыми установками урока, уровнем подготовки учащихся конкретного класса.</a:t>
            </a:r>
          </a:p>
          <a:p>
            <a:pPr algn="ctr"/>
            <a:r>
              <a:rPr lang="ru-RU" sz="2000" b="1">
                <a:solidFill>
                  <a:srgbClr val="333333"/>
                </a:solidFill>
              </a:rPr>
              <a:t> </a:t>
            </a:r>
          </a:p>
        </p:txBody>
      </p:sp>
      <p:pic>
        <p:nvPicPr>
          <p:cNvPr id="26627" name="Picture 3" descr="C:\Users\1\Desktop\Мои документы\ВСЕ ДОКУМЕНТЫ\Мои рисунки\Рисунки о школе\защитп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65354"/>
            <a:ext cx="2182081" cy="3220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7643812" cy="868363"/>
          </a:xfrm>
        </p:spPr>
        <p:txBody>
          <a:bodyPr>
            <a:normAutofit fontScale="90000"/>
          </a:bodyPr>
          <a:lstStyle/>
          <a:p>
            <a:r>
              <a:rPr lang="ru-RU" sz="2800" smtClean="0">
                <a:solidFill>
                  <a:srgbClr val="FFC000"/>
                </a:solidFill>
              </a:rPr>
              <a:t>План самоанализа современного урока в рамках ФГОС</a:t>
            </a:r>
            <a:br>
              <a:rPr lang="ru-RU" sz="2800" smtClean="0">
                <a:solidFill>
                  <a:srgbClr val="FFC000"/>
                </a:solidFill>
              </a:rPr>
            </a:br>
            <a:endParaRPr lang="ru-RU" sz="2800" smtClean="0">
              <a:solidFill>
                <a:srgbClr val="FFC000"/>
              </a:solidFill>
            </a:endParaRP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179388" y="1125538"/>
            <a:ext cx="8740775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Характеристика класса.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УМК, предметная область, тип урока, тема урока (место данной темы в тематическом планировании).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Цель, и учебные задачи (соответствие теме, сотворчество с учащимися, наличие учебных задач, направленных на достижение личностных, предметных и </a:t>
            </a:r>
            <a:r>
              <a:rPr lang="ru-RU" sz="1400" dirty="0" err="1">
                <a:solidFill>
                  <a:srgbClr val="333333"/>
                </a:solidFill>
              </a:rPr>
              <a:t>метапредметных</a:t>
            </a:r>
            <a:r>
              <a:rPr lang="ru-RU" sz="1400" dirty="0">
                <a:solidFill>
                  <a:srgbClr val="333333"/>
                </a:solidFill>
              </a:rPr>
              <a:t> результатов).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Содержание, виды заданий (соответствие программе, УМК, теме, цели, задачам урока, описание содержания, его эффективность, формируемые УУД при выполнении соответствующих видов заданий).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Методы и приёмы (использование активных, интерактивных методов и приёмов обучения).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Формы организации (соответствие цели и задачам урока, целесообразность, наличие традиционных и интерактивных форм).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Современные образовательные технологии (наличие технологии проблемного обучения, технологии проектной деятельности, ТДМ, ТРИЗ, РКМЧП и т.д., соответствие цели и задачам, целесообразность, оптимальность).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Позиции и роли учащихся (чтец, информатор, мыслитель, творец, регистратор, зритель, слушатель и т.д.).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Позиции учителя (организатор, консультант – </a:t>
            </a:r>
            <a:r>
              <a:rPr lang="ru-RU" sz="1400" dirty="0" err="1">
                <a:solidFill>
                  <a:srgbClr val="333333"/>
                </a:solidFill>
              </a:rPr>
              <a:t>фасилитатор</a:t>
            </a:r>
            <a:r>
              <a:rPr lang="ru-RU" sz="1400" dirty="0">
                <a:solidFill>
                  <a:srgbClr val="333333"/>
                </a:solidFill>
              </a:rPr>
              <a:t>, лектор – эксперт). Стиль общения.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Виды активности (познавательная, социальная, физическая активность, разнообразие и взаимозависимость).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Информационная предметно-развивающая среда. Организация выбора (партнёров, центров активности, источников информации, видов деятельности и т.д.)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Индивидуализация, дифференциация (целесообразность, оптимальность, способы организации).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Учёт принципов </a:t>
            </a:r>
            <a:r>
              <a:rPr lang="ru-RU" sz="1400" dirty="0" err="1">
                <a:solidFill>
                  <a:srgbClr val="333333"/>
                </a:solidFill>
              </a:rPr>
              <a:t>безотметочного</a:t>
            </a:r>
            <a:r>
              <a:rPr lang="ru-RU" sz="1400" dirty="0">
                <a:solidFill>
                  <a:srgbClr val="333333"/>
                </a:solidFill>
              </a:rPr>
              <a:t> обучения, использование приёмов КОД.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ru-RU" sz="1400" dirty="0">
                <a:solidFill>
                  <a:srgbClr val="333333"/>
                </a:solidFill>
              </a:rPr>
              <a:t>Подведение итогов урока (в академическом, личностном и эмоциональном плане, рефлексия).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323850" y="333375"/>
            <a:ext cx="77041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333333"/>
                </a:solidFill>
              </a:rPr>
              <a:t>Самоанализ принесёт плоды тому, кто его будет регулярно использовать в своей работе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700213"/>
            <a:ext cx="8569325" cy="30469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</a:rPr>
              <a:t>Кто </a:t>
            </a:r>
            <a:r>
              <a:rPr lang="ru-RU" sz="3600" b="1" u="sng" dirty="0">
                <a:solidFill>
                  <a:srgbClr val="FF0000"/>
                </a:solidFill>
              </a:rPr>
              <a:t>на себя</a:t>
            </a:r>
            <a:r>
              <a:rPr lang="ru-RU" sz="3600" b="1" dirty="0">
                <a:solidFill>
                  <a:srgbClr val="FF0000"/>
                </a:solidFill>
              </a:rPr>
              <a:t> глядит, </a:t>
            </a:r>
            <a:r>
              <a:rPr lang="ru-RU" sz="3600" b="1" u="sng" dirty="0">
                <a:solidFill>
                  <a:srgbClr val="FF0000"/>
                </a:solidFill>
              </a:rPr>
              <a:t>свой</a:t>
            </a:r>
            <a:r>
              <a:rPr lang="ru-RU" sz="3600" b="1" dirty="0">
                <a:solidFill>
                  <a:srgbClr val="FF0000"/>
                </a:solidFill>
              </a:rPr>
              <a:t> видит лик,</a:t>
            </a:r>
          </a:p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</a:rPr>
              <a:t>Кто видит </a:t>
            </a:r>
            <a:r>
              <a:rPr lang="ru-RU" sz="3600" b="1" u="sng" dirty="0">
                <a:solidFill>
                  <a:srgbClr val="FF0000"/>
                </a:solidFill>
              </a:rPr>
              <a:t>лик свой</a:t>
            </a:r>
            <a:r>
              <a:rPr lang="ru-RU" sz="3600" b="1" dirty="0">
                <a:solidFill>
                  <a:srgbClr val="FF0000"/>
                </a:solidFill>
              </a:rPr>
              <a:t>, цену себе знает,</a:t>
            </a:r>
          </a:p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</a:rPr>
              <a:t>Кто знает цену, строг к себе бывает,</a:t>
            </a:r>
          </a:p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</a:rPr>
              <a:t>Кто строг к себе - тот истинно велик!</a:t>
            </a:r>
          </a:p>
          <a:p>
            <a:pPr algn="r"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Пьер </a:t>
            </a:r>
            <a:r>
              <a:rPr lang="ru-RU" sz="2800" b="1" dirty="0" err="1">
                <a:solidFill>
                  <a:srgbClr val="FF0000"/>
                </a:solidFill>
              </a:rPr>
              <a:t>Гренгор</a:t>
            </a:r>
            <a:r>
              <a:rPr lang="ru-RU" sz="2800" b="1" dirty="0">
                <a:solidFill>
                  <a:srgbClr val="FF0000"/>
                </a:solidFill>
              </a:rPr>
              <a:t> (</a:t>
            </a:r>
            <a:r>
              <a:rPr lang="ru-RU" sz="2800" b="1" dirty="0" err="1">
                <a:solidFill>
                  <a:srgbClr val="FF0000"/>
                </a:solidFill>
              </a:rPr>
              <a:t>Гренгуар</a:t>
            </a:r>
            <a:r>
              <a:rPr lang="ru-RU" sz="2800" b="1" dirty="0" smtClean="0">
                <a:solidFill>
                  <a:srgbClr val="FF0000"/>
                </a:solidFill>
              </a:rPr>
              <a:t>)</a:t>
            </a:r>
          </a:p>
          <a:p>
            <a:pPr algn="r">
              <a:defRPr/>
            </a:pPr>
            <a:r>
              <a:rPr lang="ru-RU" sz="1600" b="1" dirty="0">
                <a:solidFill>
                  <a:srgbClr val="333333"/>
                </a:solidFill>
              </a:rPr>
              <a:t>французский драматург, памфлетист и поэт</a:t>
            </a:r>
          </a:p>
        </p:txBody>
      </p:sp>
      <p:pic>
        <p:nvPicPr>
          <p:cNvPr id="21508" name="Picture 3" descr="C:\Users\1\Desktop\Мои документы\ВСЕ ДОКУМЕНТЫ\Мои рисунки\Рисунки о школе\смотрят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4763"/>
            <a:ext cx="91313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/>
              <a:t>Спасибо за внимание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890413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Тема11</Template>
  <TotalTime>914</TotalTime>
  <Words>1327</Words>
  <Application>Microsoft Office PowerPoint</Application>
  <PresentationFormat>Экран (4:3)</PresentationFormat>
  <Paragraphs>129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Тема11</vt:lpstr>
      <vt:lpstr>Специальное оформление</vt:lpstr>
      <vt:lpstr>Анализ и самоанализ урока по ФГОС</vt:lpstr>
      <vt:lpstr>Презентация PowerPoint</vt:lpstr>
      <vt:lpstr>Что есть «анализ»</vt:lpstr>
      <vt:lpstr>Нужен ли анализ урока педагогу?</vt:lpstr>
      <vt:lpstr>Презентация PowerPoint</vt:lpstr>
      <vt:lpstr>Цели анализа урока:</vt:lpstr>
      <vt:lpstr>Типы анализа урока</vt:lpstr>
      <vt:lpstr>Анализ урока на соответствие требованиям ФГОС</vt:lpstr>
      <vt:lpstr>Презентация PowerPoint</vt:lpstr>
      <vt:lpstr>Презентация PowerPoint</vt:lpstr>
      <vt:lpstr>Цель анализа </vt:lpstr>
      <vt:lpstr>Система дидактических принципов в рамках системно-деятельностного подхода  </vt:lpstr>
      <vt:lpstr>Сущность самоанализа урока:</vt:lpstr>
      <vt:lpstr>Уровни самоанализа урока</vt:lpstr>
      <vt:lpstr>САМОАНАЛИЗ УРОКА ПО ФГОС (1 ВАРИАНТ) </vt:lpstr>
      <vt:lpstr>Презентация PowerPoint</vt:lpstr>
      <vt:lpstr> САМОАНАЛИЗ УРОКА ПО ФГОС ВАРИАНТ 2. </vt:lpstr>
      <vt:lpstr>Презентация PowerPoint</vt:lpstr>
      <vt:lpstr>Презентация PowerPoint</vt:lpstr>
      <vt:lpstr>Презентация PowerPoint</vt:lpstr>
      <vt:lpstr>Основные недостатки анализа и самоанализа урока </vt:lpstr>
      <vt:lpstr>План самоанализа современного урока в рамках ФГОС </vt:lpstr>
      <vt:lpstr>Презентация PowerPoint</vt:lpstr>
      <vt:lpstr>Презентация PowerPoint</vt:lpstr>
    </vt:vector>
  </TitlesOfParts>
  <Company>МОУ СОШ №30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subject>урок</dc:subject>
  <dc:creator>Стрелкова Н.</dc:creator>
  <cp:lastModifiedBy>Юлия</cp:lastModifiedBy>
  <cp:revision>43</cp:revision>
  <dcterms:created xsi:type="dcterms:W3CDTF">2009-07-05T12:28:04Z</dcterms:created>
  <dcterms:modified xsi:type="dcterms:W3CDTF">2020-12-07T01:57:22Z</dcterms:modified>
</cp:coreProperties>
</file>