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0" r:id="rId6"/>
    <p:sldId id="262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907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44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223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01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109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355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387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027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7313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586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589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09F8D-D758-48D9-B794-465077D67C3A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521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haroni" pitchFamily="2" charset="-79"/>
              </a:rPr>
              <a:t>Молодые педагоги Прибайкальского района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haroni" pitchFamily="2" charset="-79"/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haroni" pitchFamily="2" charset="-79"/>
              </a:rPr>
              <a:t/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haroni" pitchFamily="2" charset="-79"/>
              </a:rPr>
            </a:b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2020-2021 учебный год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61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Общий педагогический состав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Педагоги до 35 лет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 </a:t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65247"/>
              </p:ext>
            </p:extLst>
          </p:nvPr>
        </p:nvGraphicFramePr>
        <p:xfrm>
          <a:off x="1475656" y="1124744"/>
          <a:ext cx="60960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2018-2019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2019-2020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2020-2021</a:t>
                      </a:r>
                      <a:endParaRPr lang="ru-RU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298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309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299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049357"/>
              </p:ext>
            </p:extLst>
          </p:nvPr>
        </p:nvGraphicFramePr>
        <p:xfrm>
          <a:off x="1547664" y="4077072"/>
          <a:ext cx="6096000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2018-2019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2019-2020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2020-2021</a:t>
                      </a:r>
                      <a:endParaRPr lang="ru-RU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92 (31%)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101</a:t>
                      </a:r>
                      <a:r>
                        <a:rPr lang="ru-RU" sz="3600" baseline="0" dirty="0" smtClean="0">
                          <a:solidFill>
                            <a:srgbClr val="FF0000"/>
                          </a:solidFill>
                        </a:rPr>
                        <a:t> (33%)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88 (29 %)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290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504056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Педагоги </a:t>
            </a:r>
            <a:r>
              <a:rPr lang="ru-RU" dirty="0">
                <a:solidFill>
                  <a:srgbClr val="002060"/>
                </a:solidFill>
              </a:rPr>
              <a:t>до 35 лет, со стажем работы до 5 </a:t>
            </a:r>
            <a:r>
              <a:rPr lang="ru-RU" dirty="0" smtClean="0">
                <a:solidFill>
                  <a:srgbClr val="002060"/>
                </a:solidFill>
              </a:rPr>
              <a:t>лет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Педагоги до 35 лет, сто стажем работы до 3 </a:t>
            </a:r>
            <a:r>
              <a:rPr lang="ru-RU" dirty="0" smtClean="0">
                <a:solidFill>
                  <a:srgbClr val="002060"/>
                </a:solidFill>
              </a:rPr>
              <a:t>лет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760464"/>
              </p:ext>
            </p:extLst>
          </p:nvPr>
        </p:nvGraphicFramePr>
        <p:xfrm>
          <a:off x="179512" y="1988840"/>
          <a:ext cx="8784975" cy="1417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8325"/>
                <a:gridCol w="2928325"/>
                <a:gridCol w="2928325"/>
              </a:tblGrid>
              <a:tr h="777472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2018-2019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2019-2020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2020-2021</a:t>
                      </a:r>
                      <a:endParaRPr lang="ru-RU" sz="3600" dirty="0"/>
                    </a:p>
                  </a:txBody>
                  <a:tcPr/>
                </a:tc>
              </a:tr>
              <a:tr h="59068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54</a:t>
                      </a:r>
                      <a:r>
                        <a:rPr lang="ru-RU" sz="3600" baseline="0" dirty="0" smtClean="0">
                          <a:solidFill>
                            <a:srgbClr val="FF0000"/>
                          </a:solidFill>
                        </a:rPr>
                        <a:t> (18 %)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49 (16 %)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40 (13%)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9915547"/>
              </p:ext>
            </p:extLst>
          </p:nvPr>
        </p:nvGraphicFramePr>
        <p:xfrm>
          <a:off x="179512" y="5085184"/>
          <a:ext cx="8820471" cy="1656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0157"/>
                <a:gridCol w="2940157"/>
                <a:gridCol w="2940157"/>
              </a:tblGrid>
              <a:tr h="983616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2018-2019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2019-2020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2020-2021</a:t>
                      </a:r>
                      <a:endParaRPr lang="ru-RU" sz="3600" dirty="0"/>
                    </a:p>
                  </a:txBody>
                  <a:tcPr/>
                </a:tc>
              </a:tr>
              <a:tr h="672568">
                <a:tc>
                  <a:txBody>
                    <a:bodyPr/>
                    <a:lstStyle/>
                    <a:p>
                      <a:pPr algn="ctr"/>
                      <a:r>
                        <a:rPr lang="ru-RU" sz="3600" baseline="0" dirty="0" smtClean="0">
                          <a:solidFill>
                            <a:srgbClr val="FF0000"/>
                          </a:solidFill>
                        </a:rPr>
                        <a:t>30 (10 %)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29 (10 %)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30 (10%)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2618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До 35 лет, со стажем работы до 5 лет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340768"/>
            <a:ext cx="7427168" cy="5328592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Таловская СОШ – 3  / 4 / </a:t>
            </a:r>
            <a:r>
              <a:rPr lang="ru-RU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Мостовская ООШ – 2 / 3 / 1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Ильинская санаторская ООШ – 4 / 3 / 3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Ильинская СОШ – 5 / 5 / 6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Татауровская СОШ – 4 / 3 / 4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Старо-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татауровская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СОШ – 1 / 2 / 2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Коменская СОШ – 3 / 4 / 2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Гимназия – 3 / 2 / 6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СОШ № 1 – 4 / 4 / 0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Зырянская СОШ – 4 / 3 / 3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Нестеровская СОШ – 2 / 3 / 1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Кикинская ООШ – 2 / 1 / 0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Гремячинская СОШ – 6 / 5 / 3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Горячинская СОШ – 2 / 5 / 0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Туркинская СОШ – 4 / 7 / 6</a:t>
            </a:r>
            <a:endParaRPr lang="ru-RU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96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По дисциплине (до 5 лет стажа)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начальных классов –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физкультуры, ОБЖ – 5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русского языка и литературы – 5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английского языка – 6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математики, информатики –2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истории и обществознания – 6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технологии , ИЗО– 1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 – библиотекарь – 2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 – психолог – 1 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 подготовительной группы – 2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музыки – 1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физики - 1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429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Квалификация МП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СЗД – 4 (</a:t>
            </a:r>
            <a:r>
              <a:rPr lang="ru-RU" dirty="0" smtClean="0">
                <a:solidFill>
                  <a:srgbClr val="FF0000"/>
                </a:solidFill>
              </a:rPr>
              <a:t>1 %</a:t>
            </a:r>
            <a:r>
              <a:rPr lang="ru-RU" dirty="0" smtClean="0"/>
              <a:t> от всех МП);</a:t>
            </a:r>
          </a:p>
          <a:p>
            <a:r>
              <a:rPr lang="ru-RU" dirty="0" smtClean="0"/>
              <a:t>1 категория – 6 (</a:t>
            </a:r>
            <a:r>
              <a:rPr lang="ru-RU" dirty="0" smtClean="0">
                <a:solidFill>
                  <a:srgbClr val="FF0000"/>
                </a:solidFill>
              </a:rPr>
              <a:t>15 %</a:t>
            </a:r>
            <a:r>
              <a:rPr lang="ru-RU" dirty="0" smtClean="0"/>
              <a:t>)</a:t>
            </a:r>
          </a:p>
          <a:p>
            <a:r>
              <a:rPr lang="ru-RU" dirty="0" smtClean="0"/>
              <a:t>Итого – 10 (</a:t>
            </a:r>
            <a:r>
              <a:rPr lang="ru-RU" dirty="0" smtClean="0">
                <a:solidFill>
                  <a:srgbClr val="FF0000"/>
                </a:solidFill>
              </a:rPr>
              <a:t>25 %</a:t>
            </a:r>
            <a:r>
              <a:rPr lang="ru-RU" dirty="0" smtClean="0"/>
              <a:t>)</a:t>
            </a:r>
          </a:p>
          <a:p>
            <a:endParaRPr lang="ru-RU" dirty="0"/>
          </a:p>
          <a:p>
            <a:endParaRPr lang="ru-RU" dirty="0" smtClean="0"/>
          </a:p>
          <a:p>
            <a:pPr algn="ctr">
              <a:buFont typeface="Wingdings" pitchFamily="2" charset="2"/>
              <a:buChar char="ü"/>
            </a:pPr>
            <a:r>
              <a:rPr lang="ru-RU" dirty="0" smtClean="0">
                <a:solidFill>
                  <a:srgbClr val="FF0000"/>
                </a:solidFill>
              </a:rPr>
              <a:t>Без категории </a:t>
            </a:r>
            <a:r>
              <a:rPr lang="ru-RU" dirty="0" smtClean="0"/>
              <a:t>– 30 (</a:t>
            </a:r>
            <a:r>
              <a:rPr lang="ru-RU" b="1" u="sng" dirty="0" smtClean="0">
                <a:solidFill>
                  <a:srgbClr val="FF0000"/>
                </a:solidFill>
              </a:rPr>
              <a:t>75 %</a:t>
            </a:r>
            <a:r>
              <a:rPr lang="ru-RU" dirty="0" smtClean="0"/>
              <a:t>) из них 15 имеют право (должны) пройти аттестацию в 2020-2021 учебном году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555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735762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  <a:latin typeface="Arial Black" pitchFamily="34" charset="0"/>
              </a:rPr>
              <a:t>План работы Школы молодого педагога Прибайкальского района</a:t>
            </a:r>
            <a:br>
              <a:rPr lang="ru-RU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ru-RU" dirty="0">
                <a:solidFill>
                  <a:srgbClr val="002060"/>
                </a:solidFill>
                <a:latin typeface="Arial Black" pitchFamily="34" charset="0"/>
              </a:rPr>
              <a:t>на </a:t>
            </a:r>
            <a: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  <a:t>2020-2021 </a:t>
            </a:r>
            <a:r>
              <a:rPr lang="ru-RU" dirty="0">
                <a:solidFill>
                  <a:srgbClr val="002060"/>
                </a:solidFill>
                <a:latin typeface="Arial Black" pitchFamily="34" charset="0"/>
              </a:rPr>
              <a:t>учебный год</a:t>
            </a:r>
            <a:r>
              <a:rPr lang="ru-RU" dirty="0">
                <a:latin typeface="Arial Black" pitchFamily="34" charset="0"/>
              </a:rPr>
              <a:t/>
            </a:r>
            <a:br>
              <a:rPr lang="ru-RU" dirty="0">
                <a:latin typeface="Arial Black" pitchFamily="34" charset="0"/>
              </a:rPr>
            </a:br>
            <a:endParaRPr lang="ru-RU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1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336278"/>
              </p:ext>
            </p:extLst>
          </p:nvPr>
        </p:nvGraphicFramePr>
        <p:xfrm>
          <a:off x="0" y="-1"/>
          <a:ext cx="9143999" cy="685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1640"/>
                <a:gridCol w="4904135"/>
                <a:gridCol w="2908224"/>
              </a:tblGrid>
              <a:tr h="535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Сроки проведения</a:t>
                      </a:r>
                      <a:endParaRPr lang="ru-RU" sz="1300" dirty="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35139" marR="3513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Проводимые мероприятия</a:t>
                      </a:r>
                      <a:endParaRPr lang="ru-RU" sz="13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35139" marR="3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Ответственные за проведение мероприятия</a:t>
                      </a:r>
                      <a:endParaRPr lang="ru-RU" sz="13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35139" marR="35139" marT="0" marB="0"/>
                </a:tc>
              </a:tr>
              <a:tr h="12490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сентябрь</a:t>
                      </a:r>
                      <a:endParaRPr lang="ru-RU" sz="13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35139" marR="35139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Организация наставничества для молодых педагогов. Определение наставников для молодых педагогов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Работа по плану ОО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Изучение нормативно-правовой базы</a:t>
                      </a:r>
                      <a:endParaRPr lang="ru-RU" sz="13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35139" marR="35139" marT="0" marB="0"/>
                </a:tc>
                <a:tc>
                  <a:txBody>
                    <a:bodyPr/>
                    <a:lstStyle/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ОУ</a:t>
                      </a: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 Наставники</a:t>
                      </a:r>
                      <a:endParaRPr lang="ru-RU" sz="13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35139" marR="35139" marT="0" marB="0"/>
                </a:tc>
              </a:tr>
              <a:tr h="3646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октябрь</a:t>
                      </a:r>
                      <a:endParaRPr lang="ru-RU" sz="13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35139" marR="35139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Формирование базы данных о молодых педагогах ОУ Прибайкальского района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Организационная встреча с МП «Ознакомление специалистов с работой ШМП, как одной из форм  педагогических объединений». Ознакомление с Положением о ШМП. Утверждение Плана работы ШМП на 2020-2021 учебный год. Выборы актива ШМП(1 представитель от ОУ). 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 Планирование работы наставника  с молодым педагогом на 2020-2021 учебный год в ОУ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Доработка раздела ШМП на сайте Управления образования</a:t>
                      </a:r>
                      <a:endParaRPr lang="ru-RU" sz="13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35139" marR="3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 ОДОДО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ОДОДО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 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ОУ,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 </a:t>
                      </a:r>
                      <a:r>
                        <a:rPr lang="ru-RU" sz="1300" dirty="0" smtClean="0">
                          <a:effectLst/>
                          <a:latin typeface="Arial Black" pitchFamily="34" charset="0"/>
                        </a:rPr>
                        <a:t>ОДОДО</a:t>
                      </a:r>
                      <a:endParaRPr lang="ru-RU" sz="1300" dirty="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35139" marR="35139" marT="0" marB="0"/>
                </a:tc>
              </a:tr>
              <a:tr h="14274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декабрь</a:t>
                      </a:r>
                      <a:endParaRPr lang="ru-RU" sz="13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35139" marR="351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1. Заседание ШМП № 1 «Современный урок в контексте ФГОС»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2. Создание личных сайтов МП, контроль над ведением сайтов МП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 Black" pitchFamily="34" charset="0"/>
                        </a:rPr>
                        <a:t>3. Анкетирование молодых педагогов по вопросам адаптации к профессиональной деятельности</a:t>
                      </a:r>
                      <a:endParaRPr lang="ru-RU" sz="13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35139" marR="3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ОДОДО,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  <a:latin typeface="Arial Black" pitchFamily="34" charset="0"/>
                        </a:rPr>
                        <a:t>ТРГ</a:t>
                      </a:r>
                      <a:endParaRPr lang="ru-RU" sz="1300" dirty="0">
                        <a:effectLst/>
                        <a:latin typeface="Arial Black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 Black" pitchFamily="34" charset="0"/>
                        </a:rPr>
                        <a:t>Наставники</a:t>
                      </a:r>
                      <a:endParaRPr lang="ru-RU" sz="1300" dirty="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35139" marR="35139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110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404523"/>
              </p:ext>
            </p:extLst>
          </p:nvPr>
        </p:nvGraphicFramePr>
        <p:xfrm>
          <a:off x="0" y="0"/>
          <a:ext cx="9144000" cy="68579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43968"/>
                <a:gridCol w="4691808"/>
                <a:gridCol w="2908224"/>
              </a:tblGrid>
              <a:tr h="18058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январь</a:t>
                      </a:r>
                      <a:endParaRPr lang="ru-RU" sz="14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Круглый стол «Адаптация молодых учителей к школьным условиям»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Муниципальный конкурс «Педагогический дебют - 2021»</a:t>
                      </a:r>
                      <a:endParaRPr lang="ru-RU" sz="1400" dirty="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ОДОДО,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Arial Black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МУ УО</a:t>
                      </a:r>
                      <a:endParaRPr lang="ru-RU" sz="1400" dirty="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</a:tr>
              <a:tr h="18058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март</a:t>
                      </a:r>
                      <a:endParaRPr lang="ru-RU" sz="14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Семинар «Методические основы современного учебного занятия, требования к его проведению»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Проведение методической недели молодого педагога</a:t>
                      </a:r>
                      <a:endParaRPr lang="ru-RU" sz="14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ОДОДО,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Arial Black" pitchFamily="34" charset="0"/>
                        </a:rPr>
                        <a:t>ОУ</a:t>
                      </a: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, наставники</a:t>
                      </a:r>
                      <a:endParaRPr lang="ru-RU" sz="1400" dirty="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</a:tr>
              <a:tr h="10749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апрель</a:t>
                      </a:r>
                      <a:endParaRPr lang="ru-RU" sz="14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Заседание ШМП № 2 «Целеполагание и задачи современного учебного занятия»</a:t>
                      </a:r>
                      <a:endParaRPr lang="ru-RU" sz="14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ОДОДО,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Татауровская СОШ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 </a:t>
                      </a:r>
                      <a:endParaRPr lang="ru-RU" sz="14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</a:tr>
              <a:tr h="21713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май</a:t>
                      </a:r>
                      <a:endParaRPr lang="ru-RU" sz="14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1. Отчет наставника о проделанной работе за 2020-2021 учебный год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2. Подведение итогов работы за 2020-2021 учебный год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3. Планирование работы на 2021-2022 учебный год</a:t>
                      </a:r>
                      <a:endParaRPr lang="ru-RU" sz="14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ОУ,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Arial Black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 Black" pitchFamily="34" charset="0"/>
                        </a:rPr>
                        <a:t>ОДОДО</a:t>
                      </a:r>
                      <a:endParaRPr lang="ru-RU" sz="1400" dirty="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138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9722124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43968"/>
                <a:gridCol w="4691808"/>
                <a:gridCol w="2908224"/>
              </a:tblGrid>
              <a:tr h="6858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В течение года</a:t>
                      </a:r>
                      <a:endParaRPr lang="ru-RU" sz="14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1. Организация помощи в составлении планов по самообразованию, творческие отчеты по самообразованию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2. Показательные уроки мастерства, мастер-классы передовых педагогов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3. Взаимопосещение уроков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4. Индивидуальные консультации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5. Участие в работе районных МО и семинаров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6. Размещение информации о работе ШМП на сайте Управления образования Прибайкальского района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 Black" pitchFamily="34" charset="0"/>
                        </a:rPr>
                        <a:t>7. Работа по плану ОО</a:t>
                      </a:r>
                      <a:endParaRPr lang="ru-RU" sz="140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Руководители МО,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Arial Black" pitchFamily="34" charset="0"/>
                        </a:rPr>
                        <a:t>ОУ</a:t>
                      </a:r>
                      <a:endParaRPr lang="ru-RU" sz="1400" dirty="0">
                        <a:effectLst/>
                        <a:latin typeface="Arial Black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Руководители МО, ОУ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МП,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УО, ОУ,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Руководители МО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Black" pitchFamily="34" charset="0"/>
                        </a:rPr>
                        <a:t>ОДОДО</a:t>
                      </a:r>
                      <a:endParaRPr lang="ru-RU" sz="1400" dirty="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46710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622</Words>
  <Application>Microsoft Office PowerPoint</Application>
  <PresentationFormat>Экран (4:3)</PresentationFormat>
  <Paragraphs>147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Молодые педагоги Прибайкальского района  2020-2021 учебный год</vt:lpstr>
      <vt:lpstr>Общий педагогический состав     Педагоги до 35 лет      </vt:lpstr>
      <vt:lpstr>Педагоги до 35 лет, со стажем работы до 5 лет     Педагоги до 35 лет, сто стажем работы до 3 лет  </vt:lpstr>
      <vt:lpstr>До 35 лет, со стажем работы до 5 лет</vt:lpstr>
      <vt:lpstr>По дисциплине (до 5 лет стажа)</vt:lpstr>
      <vt:lpstr>Квалификация МП</vt:lpstr>
      <vt:lpstr>План работы Школы молодого педагога Прибайкальского района на 2020-2021 учебный год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Молодые педагоги Прибайкальского района  2018-2019 учебный год</dc:title>
  <dc:creator>Пользователь Windows</dc:creator>
  <cp:lastModifiedBy>Пользователь Windows</cp:lastModifiedBy>
  <cp:revision>22</cp:revision>
  <dcterms:created xsi:type="dcterms:W3CDTF">2018-10-03T03:09:12Z</dcterms:created>
  <dcterms:modified xsi:type="dcterms:W3CDTF">2020-12-05T10:22:33Z</dcterms:modified>
</cp:coreProperties>
</file>