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256" r:id="rId2"/>
    <p:sldId id="262" r:id="rId3"/>
    <p:sldId id="265" r:id="rId4"/>
    <p:sldId id="266" r:id="rId5"/>
    <p:sldId id="267" r:id="rId6"/>
    <p:sldId id="268" r:id="rId7"/>
    <p:sldId id="269" r:id="rId8"/>
    <p:sldId id="264" r:id="rId9"/>
    <p:sldId id="270" r:id="rId10"/>
    <p:sldId id="260" r:id="rId11"/>
    <p:sldId id="271" r:id="rId12"/>
    <p:sldId id="273" r:id="rId13"/>
    <p:sldId id="272" r:id="rId14"/>
  </p:sldIdLst>
  <p:sldSz cx="9144000" cy="6858000" type="screen4x3"/>
  <p:notesSz cx="6858000" cy="9144000"/>
  <p:custDataLst>
    <p:tags r:id="rId17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4374A"/>
    <a:srgbClr val="3399FF"/>
    <a:srgbClr val="666699"/>
    <a:srgbClr val="E5907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 autoAdjust="0"/>
    <p:restoredTop sz="84583" autoAdjust="0"/>
  </p:normalViewPr>
  <p:slideViewPr>
    <p:cSldViewPr>
      <p:cViewPr>
        <p:scale>
          <a:sx n="96" d="100"/>
          <a:sy n="96" d="100"/>
        </p:scale>
        <p:origin x="-516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8" d="100"/>
          <a:sy n="68" d="100"/>
        </p:scale>
        <p:origin x="-3492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30244FB-2C35-4A1D-B2B7-A68E52E235AA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92197024-BA81-435B-904D-46AE931BB55B}">
      <dgm:prSet phldrT="[Текст]"/>
      <dgm:spPr/>
      <dgm:t>
        <a:bodyPr/>
        <a:lstStyle/>
        <a:p>
          <a:r>
            <a:rPr lang="ru-RU" b="1" u="sng" dirty="0" smtClean="0">
              <a:solidFill>
                <a:srgbClr val="FFFF00"/>
              </a:solidFill>
            </a:rPr>
            <a:t>II направление</a:t>
          </a:r>
          <a:r>
            <a:rPr lang="ru-RU" b="1" u="sng" dirty="0" smtClean="0"/>
            <a:t> </a:t>
          </a:r>
        </a:p>
        <a:p>
          <a:r>
            <a:rPr lang="ru-RU" b="1" dirty="0" smtClean="0"/>
            <a:t>«Повышение учебной мотивации и образовательного потенциала учащихся» </a:t>
          </a:r>
          <a:endParaRPr lang="ru-RU" dirty="0"/>
        </a:p>
      </dgm:t>
    </dgm:pt>
    <dgm:pt modelId="{9E6F83A1-7832-4D99-A6AC-4F5D607401B0}" type="parTrans" cxnId="{8A8F43D6-0057-485E-9F7F-DBCB7C91FE82}">
      <dgm:prSet/>
      <dgm:spPr/>
      <dgm:t>
        <a:bodyPr/>
        <a:lstStyle/>
        <a:p>
          <a:endParaRPr lang="ru-RU"/>
        </a:p>
      </dgm:t>
    </dgm:pt>
    <dgm:pt modelId="{0AF2AEEA-345F-490C-B114-0D6D53DDD3C6}" type="sibTrans" cxnId="{8A8F43D6-0057-485E-9F7F-DBCB7C91FE82}">
      <dgm:prSet/>
      <dgm:spPr/>
      <dgm:t>
        <a:bodyPr/>
        <a:lstStyle/>
        <a:p>
          <a:endParaRPr lang="ru-RU"/>
        </a:p>
      </dgm:t>
    </dgm:pt>
    <dgm:pt modelId="{B3DEF44A-66C5-41C4-B94A-1F29838339D7}">
      <dgm:prSet/>
      <dgm:spPr/>
      <dgm:t>
        <a:bodyPr/>
        <a:lstStyle/>
        <a:p>
          <a:r>
            <a:rPr lang="ru-RU" b="1" u="sng" dirty="0" smtClean="0">
              <a:solidFill>
                <a:srgbClr val="FFFF00"/>
              </a:solidFill>
            </a:rPr>
            <a:t>I направление </a:t>
          </a:r>
        </a:p>
        <a:p>
          <a:r>
            <a:rPr lang="ru-RU" b="1" dirty="0" smtClean="0"/>
            <a:t>«Повышение профессиональной компетентности педагогов»</a:t>
          </a:r>
          <a:endParaRPr lang="ru-RU" dirty="0"/>
        </a:p>
      </dgm:t>
    </dgm:pt>
    <dgm:pt modelId="{578E4E3E-68B6-4F5C-B404-A0BB60184142}" type="parTrans" cxnId="{3A4BCEB8-3DE5-4D7E-B18C-F3B1BA230951}">
      <dgm:prSet/>
      <dgm:spPr/>
      <dgm:t>
        <a:bodyPr/>
        <a:lstStyle/>
        <a:p>
          <a:endParaRPr lang="ru-RU"/>
        </a:p>
      </dgm:t>
    </dgm:pt>
    <dgm:pt modelId="{DFA1CCC5-2FF5-41F0-973C-7D6492E098D6}" type="sibTrans" cxnId="{3A4BCEB8-3DE5-4D7E-B18C-F3B1BA230951}">
      <dgm:prSet/>
      <dgm:spPr/>
      <dgm:t>
        <a:bodyPr/>
        <a:lstStyle/>
        <a:p>
          <a:endParaRPr lang="ru-RU"/>
        </a:p>
      </dgm:t>
    </dgm:pt>
    <dgm:pt modelId="{57358D3C-13D9-4C8B-A5A2-80DEA6414041}">
      <dgm:prSet/>
      <dgm:spPr/>
      <dgm:t>
        <a:bodyPr/>
        <a:lstStyle/>
        <a:p>
          <a:r>
            <a:rPr lang="ru-RU" b="1" u="sng" dirty="0" smtClean="0">
              <a:solidFill>
                <a:srgbClr val="FFFF00"/>
              </a:solidFill>
            </a:rPr>
            <a:t>II</a:t>
          </a:r>
          <a:r>
            <a:rPr lang="en-US" b="1" u="sng" dirty="0" smtClean="0">
              <a:solidFill>
                <a:srgbClr val="FFFF00"/>
              </a:solidFill>
            </a:rPr>
            <a:t>I</a:t>
          </a:r>
          <a:r>
            <a:rPr lang="ru-RU" b="1" u="sng" dirty="0" smtClean="0">
              <a:solidFill>
                <a:srgbClr val="FFFF00"/>
              </a:solidFill>
            </a:rPr>
            <a:t> направление </a:t>
          </a:r>
          <a:r>
            <a:rPr lang="ru-RU" b="1" dirty="0" smtClean="0"/>
            <a:t>«Индивидуальная поддержка учащихся в достижении образовательных результатов» </a:t>
          </a:r>
          <a:endParaRPr lang="ru-RU" dirty="0"/>
        </a:p>
      </dgm:t>
    </dgm:pt>
    <dgm:pt modelId="{DD4C0CA1-0589-4C39-88C4-AD07EBDA115F}" type="parTrans" cxnId="{01024862-621D-42C5-8657-4F33BD45A31F}">
      <dgm:prSet/>
      <dgm:spPr/>
      <dgm:t>
        <a:bodyPr/>
        <a:lstStyle/>
        <a:p>
          <a:endParaRPr lang="ru-RU"/>
        </a:p>
      </dgm:t>
    </dgm:pt>
    <dgm:pt modelId="{249F9CE2-AA3D-4027-88B2-BEB929F8D3C4}" type="sibTrans" cxnId="{01024862-621D-42C5-8657-4F33BD45A31F}">
      <dgm:prSet/>
      <dgm:spPr/>
      <dgm:t>
        <a:bodyPr/>
        <a:lstStyle/>
        <a:p>
          <a:endParaRPr lang="ru-RU"/>
        </a:p>
      </dgm:t>
    </dgm:pt>
    <dgm:pt modelId="{A7463F9D-8BEF-4DC5-9BD4-179E71A640A3}">
      <dgm:prSet/>
      <dgm:spPr/>
      <dgm:t>
        <a:bodyPr/>
        <a:lstStyle/>
        <a:p>
          <a:r>
            <a:rPr lang="ru-RU" b="1" u="none" dirty="0" smtClean="0">
              <a:solidFill>
                <a:srgbClr val="FFFF00"/>
              </a:solidFill>
            </a:rPr>
            <a:t>IV направление </a:t>
          </a:r>
        </a:p>
        <a:p>
          <a:r>
            <a:rPr lang="ru-RU" b="1" dirty="0" smtClean="0"/>
            <a:t>«Создание «Территории успеха» для всех участников образовательного процесса»</a:t>
          </a:r>
          <a:endParaRPr lang="ru-RU" dirty="0"/>
        </a:p>
      </dgm:t>
    </dgm:pt>
    <dgm:pt modelId="{A4993B9D-19D8-4573-A2B2-759CDAD8054A}" type="parTrans" cxnId="{C9315097-EC26-4287-A848-D6C33B3B7A19}">
      <dgm:prSet/>
      <dgm:spPr/>
      <dgm:t>
        <a:bodyPr/>
        <a:lstStyle/>
        <a:p>
          <a:endParaRPr lang="ru-RU"/>
        </a:p>
      </dgm:t>
    </dgm:pt>
    <dgm:pt modelId="{ACBBEA33-E81A-462E-9BA8-CB827DB79CB6}" type="sibTrans" cxnId="{C9315097-EC26-4287-A848-D6C33B3B7A19}">
      <dgm:prSet/>
      <dgm:spPr/>
      <dgm:t>
        <a:bodyPr/>
        <a:lstStyle/>
        <a:p>
          <a:endParaRPr lang="ru-RU"/>
        </a:p>
      </dgm:t>
    </dgm:pt>
    <dgm:pt modelId="{3EC53B93-365A-488D-AFB4-BAF73D37243F}">
      <dgm:prSet/>
      <dgm:spPr/>
      <dgm:t>
        <a:bodyPr/>
        <a:lstStyle/>
        <a:p>
          <a:r>
            <a:rPr lang="en-US" b="1" u="sng" dirty="0" smtClean="0">
              <a:solidFill>
                <a:srgbClr val="FFFF00"/>
              </a:solidFill>
            </a:rPr>
            <a:t>V </a:t>
          </a:r>
          <a:r>
            <a:rPr lang="ru-RU" b="1" u="sng" dirty="0" smtClean="0">
              <a:solidFill>
                <a:srgbClr val="FFFF00"/>
              </a:solidFill>
            </a:rPr>
            <a:t>направление</a:t>
          </a:r>
        </a:p>
        <a:p>
          <a:r>
            <a:rPr lang="ru-RU" b="1" dirty="0" smtClean="0"/>
            <a:t> План психологического сопровождения программы перехода в режим эффективной работы школы</a:t>
          </a:r>
          <a:endParaRPr lang="ru-RU" dirty="0"/>
        </a:p>
      </dgm:t>
    </dgm:pt>
    <dgm:pt modelId="{B1E9BA4A-F857-4D47-800F-766CF2BF2D68}" type="parTrans" cxnId="{A33B42A3-D2AF-4C40-B332-4185052185A7}">
      <dgm:prSet/>
      <dgm:spPr/>
      <dgm:t>
        <a:bodyPr/>
        <a:lstStyle/>
        <a:p>
          <a:endParaRPr lang="ru-RU"/>
        </a:p>
      </dgm:t>
    </dgm:pt>
    <dgm:pt modelId="{B6EE4254-40E9-4224-818D-6848E8D12771}" type="sibTrans" cxnId="{A33B42A3-D2AF-4C40-B332-4185052185A7}">
      <dgm:prSet/>
      <dgm:spPr/>
      <dgm:t>
        <a:bodyPr/>
        <a:lstStyle/>
        <a:p>
          <a:endParaRPr lang="ru-RU"/>
        </a:p>
      </dgm:t>
    </dgm:pt>
    <dgm:pt modelId="{93505C67-C52F-4E14-8D87-B7D0134D07B6}" type="pres">
      <dgm:prSet presAssocID="{B30244FB-2C35-4A1D-B2B7-A68E52E235AA}" presName="diagram" presStyleCnt="0">
        <dgm:presLayoutVars>
          <dgm:dir/>
          <dgm:resizeHandles val="exact"/>
        </dgm:presLayoutVars>
      </dgm:prSet>
      <dgm:spPr/>
    </dgm:pt>
    <dgm:pt modelId="{AB1D0364-3808-41BA-82C6-F2B4FD6CFC9E}" type="pres">
      <dgm:prSet presAssocID="{92197024-BA81-435B-904D-46AE931BB55B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17B1F9D-3460-4B4D-B5E6-D754EBFE7164}" type="pres">
      <dgm:prSet presAssocID="{0AF2AEEA-345F-490C-B114-0D6D53DDD3C6}" presName="sibTrans" presStyleCnt="0"/>
      <dgm:spPr/>
    </dgm:pt>
    <dgm:pt modelId="{CC153413-74E5-4B27-BC9A-BEA95E6B3D88}" type="pres">
      <dgm:prSet presAssocID="{B3DEF44A-66C5-41C4-B94A-1F29838339D7}" presName="node" presStyleLbl="node1" presStyleIdx="1" presStyleCnt="5">
        <dgm:presLayoutVars>
          <dgm:bulletEnabled val="1"/>
        </dgm:presLayoutVars>
      </dgm:prSet>
      <dgm:spPr/>
    </dgm:pt>
    <dgm:pt modelId="{83FB854C-D0C4-4312-A86A-F90682CD07CB}" type="pres">
      <dgm:prSet presAssocID="{DFA1CCC5-2FF5-41F0-973C-7D6492E098D6}" presName="sibTrans" presStyleCnt="0"/>
      <dgm:spPr/>
    </dgm:pt>
    <dgm:pt modelId="{1DE20817-6CCE-470D-AA73-BEFA920B34A4}" type="pres">
      <dgm:prSet presAssocID="{3EC53B93-365A-488D-AFB4-BAF73D37243F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96C5073-B18B-46ED-B3D7-08D0C019A97A}" type="pres">
      <dgm:prSet presAssocID="{B6EE4254-40E9-4224-818D-6848E8D12771}" presName="sibTrans" presStyleCnt="0"/>
      <dgm:spPr/>
    </dgm:pt>
    <dgm:pt modelId="{2B929F7D-629D-4003-A6B6-9EF81D977B27}" type="pres">
      <dgm:prSet presAssocID="{A7463F9D-8BEF-4DC5-9BD4-179E71A640A3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8C6065C-7D7C-4F60-B821-D22F84485CB8}" type="pres">
      <dgm:prSet presAssocID="{ACBBEA33-E81A-462E-9BA8-CB827DB79CB6}" presName="sibTrans" presStyleCnt="0"/>
      <dgm:spPr/>
    </dgm:pt>
    <dgm:pt modelId="{15DEA58D-C467-44A3-A46C-AF5CE7663120}" type="pres">
      <dgm:prSet presAssocID="{57358D3C-13D9-4C8B-A5A2-80DEA6414041}" presName="node" presStyleLbl="node1" presStyleIdx="4" presStyleCnt="5">
        <dgm:presLayoutVars>
          <dgm:bulletEnabled val="1"/>
        </dgm:presLayoutVars>
      </dgm:prSet>
      <dgm:spPr/>
    </dgm:pt>
  </dgm:ptLst>
  <dgm:cxnLst>
    <dgm:cxn modelId="{8A8F43D6-0057-485E-9F7F-DBCB7C91FE82}" srcId="{B30244FB-2C35-4A1D-B2B7-A68E52E235AA}" destId="{92197024-BA81-435B-904D-46AE931BB55B}" srcOrd="0" destOrd="0" parTransId="{9E6F83A1-7832-4D99-A6AC-4F5D607401B0}" sibTransId="{0AF2AEEA-345F-490C-B114-0D6D53DDD3C6}"/>
    <dgm:cxn modelId="{C9315097-EC26-4287-A848-D6C33B3B7A19}" srcId="{B30244FB-2C35-4A1D-B2B7-A68E52E235AA}" destId="{A7463F9D-8BEF-4DC5-9BD4-179E71A640A3}" srcOrd="3" destOrd="0" parTransId="{A4993B9D-19D8-4573-A2B2-759CDAD8054A}" sibTransId="{ACBBEA33-E81A-462E-9BA8-CB827DB79CB6}"/>
    <dgm:cxn modelId="{A33B42A3-D2AF-4C40-B332-4185052185A7}" srcId="{B30244FB-2C35-4A1D-B2B7-A68E52E235AA}" destId="{3EC53B93-365A-488D-AFB4-BAF73D37243F}" srcOrd="2" destOrd="0" parTransId="{B1E9BA4A-F857-4D47-800F-766CF2BF2D68}" sibTransId="{B6EE4254-40E9-4224-818D-6848E8D12771}"/>
    <dgm:cxn modelId="{3A4BCEB8-3DE5-4D7E-B18C-F3B1BA230951}" srcId="{B30244FB-2C35-4A1D-B2B7-A68E52E235AA}" destId="{B3DEF44A-66C5-41C4-B94A-1F29838339D7}" srcOrd="1" destOrd="0" parTransId="{578E4E3E-68B6-4F5C-B404-A0BB60184142}" sibTransId="{DFA1CCC5-2FF5-41F0-973C-7D6492E098D6}"/>
    <dgm:cxn modelId="{B195A796-DF2C-46F4-87EC-45FF0ED1D5C4}" type="presOf" srcId="{B3DEF44A-66C5-41C4-B94A-1F29838339D7}" destId="{CC153413-74E5-4B27-BC9A-BEA95E6B3D88}" srcOrd="0" destOrd="0" presId="urn:microsoft.com/office/officeart/2005/8/layout/default"/>
    <dgm:cxn modelId="{C7FB6B6D-64F7-4323-9E3F-761E3D6A6895}" type="presOf" srcId="{3EC53B93-365A-488D-AFB4-BAF73D37243F}" destId="{1DE20817-6CCE-470D-AA73-BEFA920B34A4}" srcOrd="0" destOrd="0" presId="urn:microsoft.com/office/officeart/2005/8/layout/default"/>
    <dgm:cxn modelId="{6FB97F4B-5D07-462A-A738-072CF2EAF942}" type="presOf" srcId="{57358D3C-13D9-4C8B-A5A2-80DEA6414041}" destId="{15DEA58D-C467-44A3-A46C-AF5CE7663120}" srcOrd="0" destOrd="0" presId="urn:microsoft.com/office/officeart/2005/8/layout/default"/>
    <dgm:cxn modelId="{01024862-621D-42C5-8657-4F33BD45A31F}" srcId="{B30244FB-2C35-4A1D-B2B7-A68E52E235AA}" destId="{57358D3C-13D9-4C8B-A5A2-80DEA6414041}" srcOrd="4" destOrd="0" parTransId="{DD4C0CA1-0589-4C39-88C4-AD07EBDA115F}" sibTransId="{249F9CE2-AA3D-4027-88B2-BEB929F8D3C4}"/>
    <dgm:cxn modelId="{8CB6F8E0-56C9-4D88-B121-0AB0DD6E24E2}" type="presOf" srcId="{92197024-BA81-435B-904D-46AE931BB55B}" destId="{AB1D0364-3808-41BA-82C6-F2B4FD6CFC9E}" srcOrd="0" destOrd="0" presId="urn:microsoft.com/office/officeart/2005/8/layout/default"/>
    <dgm:cxn modelId="{EF18D070-9EC6-4B81-9E88-82F904BBBB1D}" type="presOf" srcId="{A7463F9D-8BEF-4DC5-9BD4-179E71A640A3}" destId="{2B929F7D-629D-4003-A6B6-9EF81D977B27}" srcOrd="0" destOrd="0" presId="urn:microsoft.com/office/officeart/2005/8/layout/default"/>
    <dgm:cxn modelId="{5B7258A2-91AA-476D-9864-B17D8BB13CE6}" type="presOf" srcId="{B30244FB-2C35-4A1D-B2B7-A68E52E235AA}" destId="{93505C67-C52F-4E14-8D87-B7D0134D07B6}" srcOrd="0" destOrd="0" presId="urn:microsoft.com/office/officeart/2005/8/layout/default"/>
    <dgm:cxn modelId="{5C8F9DD2-EBAC-46FA-B6B5-7554CB692DD9}" type="presParOf" srcId="{93505C67-C52F-4E14-8D87-B7D0134D07B6}" destId="{AB1D0364-3808-41BA-82C6-F2B4FD6CFC9E}" srcOrd="0" destOrd="0" presId="urn:microsoft.com/office/officeart/2005/8/layout/default"/>
    <dgm:cxn modelId="{42B8639C-64B5-44E8-9C28-8E028CCE6A6B}" type="presParOf" srcId="{93505C67-C52F-4E14-8D87-B7D0134D07B6}" destId="{F17B1F9D-3460-4B4D-B5E6-D754EBFE7164}" srcOrd="1" destOrd="0" presId="urn:microsoft.com/office/officeart/2005/8/layout/default"/>
    <dgm:cxn modelId="{917C2C18-D69B-4638-B91B-3B803F2EADF0}" type="presParOf" srcId="{93505C67-C52F-4E14-8D87-B7D0134D07B6}" destId="{CC153413-74E5-4B27-BC9A-BEA95E6B3D88}" srcOrd="2" destOrd="0" presId="urn:microsoft.com/office/officeart/2005/8/layout/default"/>
    <dgm:cxn modelId="{52D1BB08-142E-4200-AE8B-D03619EBF7E8}" type="presParOf" srcId="{93505C67-C52F-4E14-8D87-B7D0134D07B6}" destId="{83FB854C-D0C4-4312-A86A-F90682CD07CB}" srcOrd="3" destOrd="0" presId="urn:microsoft.com/office/officeart/2005/8/layout/default"/>
    <dgm:cxn modelId="{B1B3C17F-44BA-4FD8-9187-AD019C28FF70}" type="presParOf" srcId="{93505C67-C52F-4E14-8D87-B7D0134D07B6}" destId="{1DE20817-6CCE-470D-AA73-BEFA920B34A4}" srcOrd="4" destOrd="0" presId="urn:microsoft.com/office/officeart/2005/8/layout/default"/>
    <dgm:cxn modelId="{644A6E92-9424-4645-86B3-DE2D02CC501D}" type="presParOf" srcId="{93505C67-C52F-4E14-8D87-B7D0134D07B6}" destId="{096C5073-B18B-46ED-B3D7-08D0C019A97A}" srcOrd="5" destOrd="0" presId="urn:microsoft.com/office/officeart/2005/8/layout/default"/>
    <dgm:cxn modelId="{B3176238-E64C-4832-8B6A-80DBA8A52673}" type="presParOf" srcId="{93505C67-C52F-4E14-8D87-B7D0134D07B6}" destId="{2B929F7D-629D-4003-A6B6-9EF81D977B27}" srcOrd="6" destOrd="0" presId="urn:microsoft.com/office/officeart/2005/8/layout/default"/>
    <dgm:cxn modelId="{893F146C-5751-4A19-972A-CF836152141C}" type="presParOf" srcId="{93505C67-C52F-4E14-8D87-B7D0134D07B6}" destId="{48C6065C-7D7C-4F60-B821-D22F84485CB8}" srcOrd="7" destOrd="0" presId="urn:microsoft.com/office/officeart/2005/8/layout/default"/>
    <dgm:cxn modelId="{3365FB01-2E5D-4BD1-A333-9E964F818C4D}" type="presParOf" srcId="{93505C67-C52F-4E14-8D87-B7D0134D07B6}" destId="{15DEA58D-C467-44A3-A46C-AF5CE7663120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B1D0364-3808-41BA-82C6-F2B4FD6CFC9E}">
      <dsp:nvSpPr>
        <dsp:cNvPr id="0" name=""/>
        <dsp:cNvSpPr/>
      </dsp:nvSpPr>
      <dsp:spPr>
        <a:xfrm>
          <a:off x="0" y="709209"/>
          <a:ext cx="2508870" cy="1505321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u="sng" kern="1200" dirty="0" smtClean="0">
              <a:solidFill>
                <a:srgbClr val="FFFF00"/>
              </a:solidFill>
            </a:rPr>
            <a:t>II направление</a:t>
          </a:r>
          <a:r>
            <a:rPr lang="ru-RU" sz="1500" b="1" u="sng" kern="1200" dirty="0" smtClean="0"/>
            <a:t> </a:t>
          </a:r>
        </a:p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/>
            <a:t>«Повышение учебной мотивации и образовательного потенциала учащихся» </a:t>
          </a:r>
          <a:endParaRPr lang="ru-RU" sz="1500" kern="1200" dirty="0"/>
        </a:p>
      </dsp:txBody>
      <dsp:txXfrm>
        <a:off x="0" y="709209"/>
        <a:ext cx="2508870" cy="1505321"/>
      </dsp:txXfrm>
    </dsp:sp>
    <dsp:sp modelId="{CC153413-74E5-4B27-BC9A-BEA95E6B3D88}">
      <dsp:nvSpPr>
        <dsp:cNvPr id="0" name=""/>
        <dsp:cNvSpPr/>
      </dsp:nvSpPr>
      <dsp:spPr>
        <a:xfrm>
          <a:off x="2759757" y="709209"/>
          <a:ext cx="2508870" cy="1505321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u="sng" kern="1200" dirty="0" smtClean="0">
              <a:solidFill>
                <a:srgbClr val="FFFF00"/>
              </a:solidFill>
            </a:rPr>
            <a:t>I направление </a:t>
          </a:r>
        </a:p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/>
            <a:t>«Повышение профессиональной компетентности педагогов»</a:t>
          </a:r>
          <a:endParaRPr lang="ru-RU" sz="1500" kern="1200" dirty="0"/>
        </a:p>
      </dsp:txBody>
      <dsp:txXfrm>
        <a:off x="2759757" y="709209"/>
        <a:ext cx="2508870" cy="1505321"/>
      </dsp:txXfrm>
    </dsp:sp>
    <dsp:sp modelId="{1DE20817-6CCE-470D-AA73-BEFA920B34A4}">
      <dsp:nvSpPr>
        <dsp:cNvPr id="0" name=""/>
        <dsp:cNvSpPr/>
      </dsp:nvSpPr>
      <dsp:spPr>
        <a:xfrm>
          <a:off x="5519514" y="709209"/>
          <a:ext cx="2508870" cy="1505321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b="1" u="sng" kern="1200" dirty="0" smtClean="0">
              <a:solidFill>
                <a:srgbClr val="FFFF00"/>
              </a:solidFill>
            </a:rPr>
            <a:t>V </a:t>
          </a:r>
          <a:r>
            <a:rPr lang="ru-RU" sz="1500" b="1" u="sng" kern="1200" dirty="0" smtClean="0">
              <a:solidFill>
                <a:srgbClr val="FFFF00"/>
              </a:solidFill>
            </a:rPr>
            <a:t>направление</a:t>
          </a:r>
        </a:p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/>
            <a:t> План психологического сопровождения программы перехода в режим эффективной работы школы</a:t>
          </a:r>
          <a:endParaRPr lang="ru-RU" sz="1500" kern="1200" dirty="0"/>
        </a:p>
      </dsp:txBody>
      <dsp:txXfrm>
        <a:off x="5519514" y="709209"/>
        <a:ext cx="2508870" cy="1505321"/>
      </dsp:txXfrm>
    </dsp:sp>
    <dsp:sp modelId="{2B929F7D-629D-4003-A6B6-9EF81D977B27}">
      <dsp:nvSpPr>
        <dsp:cNvPr id="0" name=""/>
        <dsp:cNvSpPr/>
      </dsp:nvSpPr>
      <dsp:spPr>
        <a:xfrm>
          <a:off x="1379878" y="2465418"/>
          <a:ext cx="2508870" cy="1505321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u="none" kern="1200" dirty="0" smtClean="0">
              <a:solidFill>
                <a:srgbClr val="FFFF00"/>
              </a:solidFill>
            </a:rPr>
            <a:t>IV направление </a:t>
          </a:r>
        </a:p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/>
            <a:t>«Создание «Территории успеха» для всех участников образовательного процесса»</a:t>
          </a:r>
          <a:endParaRPr lang="ru-RU" sz="1500" kern="1200" dirty="0"/>
        </a:p>
      </dsp:txBody>
      <dsp:txXfrm>
        <a:off x="1379878" y="2465418"/>
        <a:ext cx="2508870" cy="1505321"/>
      </dsp:txXfrm>
    </dsp:sp>
    <dsp:sp modelId="{15DEA58D-C467-44A3-A46C-AF5CE7663120}">
      <dsp:nvSpPr>
        <dsp:cNvPr id="0" name=""/>
        <dsp:cNvSpPr/>
      </dsp:nvSpPr>
      <dsp:spPr>
        <a:xfrm>
          <a:off x="4139635" y="2465418"/>
          <a:ext cx="2508870" cy="1505321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u="sng" kern="1200" dirty="0" smtClean="0">
              <a:solidFill>
                <a:srgbClr val="FFFF00"/>
              </a:solidFill>
            </a:rPr>
            <a:t>II</a:t>
          </a:r>
          <a:r>
            <a:rPr lang="en-US" sz="1500" b="1" u="sng" kern="1200" dirty="0" smtClean="0">
              <a:solidFill>
                <a:srgbClr val="FFFF00"/>
              </a:solidFill>
            </a:rPr>
            <a:t>I</a:t>
          </a:r>
          <a:r>
            <a:rPr lang="ru-RU" sz="1500" b="1" u="sng" kern="1200" dirty="0" smtClean="0">
              <a:solidFill>
                <a:srgbClr val="FFFF00"/>
              </a:solidFill>
            </a:rPr>
            <a:t> направление </a:t>
          </a:r>
          <a:r>
            <a:rPr lang="ru-RU" sz="1500" b="1" kern="1200" dirty="0" smtClean="0"/>
            <a:t>«Индивидуальная поддержка учащихся в достижении образовательных результатов» </a:t>
          </a:r>
          <a:endParaRPr lang="ru-RU" sz="1500" kern="1200" dirty="0"/>
        </a:p>
      </dsp:txBody>
      <dsp:txXfrm>
        <a:off x="4139635" y="2465418"/>
        <a:ext cx="2508870" cy="150532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6663A1-BE93-4F19-BCAE-33E954C20B2B}" type="datetimeFigureOut">
              <a:rPr lang="ru-RU" smtClean="0"/>
              <a:t>01.12.2020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0DF26E-F902-4582-B614-0C9EE35F21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328337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0C0431-2448-4DC3-AF70-2785FBE2C445}" type="datetimeFigureOut">
              <a:rPr lang="ru-RU" smtClean="0"/>
              <a:t>01.12.2020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4341FE-AE5C-47F1-8FD8-47C4A673A8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6119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presentation-creation.ru/powerpoint-templates.html" TargetMode="External"/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dirty="0" smtClean="0"/>
              <a:t>Оригинальные шаблоны для презентаций: </a:t>
            </a:r>
            <a:r>
              <a:rPr lang="ru-RU" sz="1200" dirty="0" smtClean="0">
                <a:hlinkClick r:id="rId3"/>
              </a:rPr>
              <a:t>https://presentation-creation.ru/powerpoint-templates.html</a:t>
            </a:r>
            <a:r>
              <a:rPr lang="en-US" sz="1200" dirty="0" smtClean="0"/>
              <a:t> </a:t>
            </a:r>
            <a:endParaRPr lang="ru-RU" sz="1200" dirty="0" smtClean="0"/>
          </a:p>
          <a:p>
            <a:r>
              <a:rPr lang="ru-RU" sz="1200" dirty="0" smtClean="0"/>
              <a:t>Бесплатно и без регистрации.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4341FE-AE5C-47F1-8FD8-47C4A673A802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16144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31640" y="2381537"/>
            <a:ext cx="6480720" cy="1080120"/>
          </a:xfrm>
        </p:spPr>
        <p:txBody>
          <a:bodyPr/>
          <a:lstStyle>
            <a:lvl1pPr>
              <a:defRPr b="1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dirty="0" smtClean="0"/>
              <a:t>Образец</a:t>
            </a:r>
            <a:r>
              <a:rPr lang="en-US" dirty="0" smtClean="0"/>
              <a:t> </a:t>
            </a:r>
            <a:r>
              <a:rPr lang="ru-RU" dirty="0" smtClean="0"/>
              <a:t>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01.12.2020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5642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01.12.2020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Номер слайда 5"/>
          <p:cNvSpPr txBox="1">
            <a:spLocks/>
          </p:cNvSpPr>
          <p:nvPr userDrawn="1"/>
        </p:nvSpPr>
        <p:spPr>
          <a:xfrm>
            <a:off x="6705600" y="650875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rgbClr val="3399FF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251520" y="191549"/>
            <a:ext cx="7344816" cy="12241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10" name="Текст 2"/>
          <p:cNvSpPr>
            <a:spLocks noGrp="1"/>
          </p:cNvSpPr>
          <p:nvPr>
            <p:ph idx="1"/>
          </p:nvPr>
        </p:nvSpPr>
        <p:spPr>
          <a:xfrm>
            <a:off x="971600" y="1556792"/>
            <a:ext cx="7344816" cy="46805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43014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71801" y="4406904"/>
            <a:ext cx="5722913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771801" y="2906713"/>
            <a:ext cx="5722913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accent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01.12.2020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6654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79512" y="2060848"/>
            <a:ext cx="4320480" cy="4093915"/>
          </a:xfrm>
        </p:spPr>
        <p:txBody>
          <a:bodyPr/>
          <a:lstStyle>
            <a:lvl1pPr>
              <a:defRPr sz="2800">
                <a:solidFill>
                  <a:schemeClr val="bg1">
                    <a:lumMod val="95000"/>
                  </a:schemeClr>
                </a:solidFill>
              </a:defRPr>
            </a:lvl1pPr>
            <a:lvl2pPr>
              <a:defRPr sz="2400">
                <a:solidFill>
                  <a:schemeClr val="bg1">
                    <a:lumMod val="95000"/>
                  </a:schemeClr>
                </a:solidFill>
              </a:defRPr>
            </a:lvl2pPr>
            <a:lvl3pPr>
              <a:defRPr sz="2000">
                <a:solidFill>
                  <a:schemeClr val="bg1">
                    <a:lumMod val="95000"/>
                  </a:schemeClr>
                </a:solidFill>
              </a:defRPr>
            </a:lvl3pPr>
            <a:lvl4pPr>
              <a:defRPr sz="1800">
                <a:solidFill>
                  <a:schemeClr val="bg1">
                    <a:lumMod val="95000"/>
                  </a:schemeClr>
                </a:solidFill>
              </a:defRPr>
            </a:lvl4pPr>
            <a:lvl5pPr>
              <a:defRPr sz="1800">
                <a:solidFill>
                  <a:schemeClr val="bg1">
                    <a:lumMod val="9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4008" y="2071393"/>
            <a:ext cx="4320480" cy="4093915"/>
          </a:xfrm>
        </p:spPr>
        <p:txBody>
          <a:bodyPr/>
          <a:lstStyle>
            <a:lvl1pPr>
              <a:defRPr sz="2800">
                <a:solidFill>
                  <a:schemeClr val="bg1">
                    <a:lumMod val="95000"/>
                  </a:schemeClr>
                </a:solidFill>
              </a:defRPr>
            </a:lvl1pPr>
            <a:lvl2pPr>
              <a:defRPr sz="2400">
                <a:solidFill>
                  <a:schemeClr val="bg1">
                    <a:lumMod val="95000"/>
                  </a:schemeClr>
                </a:solidFill>
              </a:defRPr>
            </a:lvl2pPr>
            <a:lvl3pPr>
              <a:defRPr sz="2000">
                <a:solidFill>
                  <a:schemeClr val="bg1">
                    <a:lumMod val="95000"/>
                  </a:schemeClr>
                </a:solidFill>
              </a:defRPr>
            </a:lvl3pPr>
            <a:lvl4pPr>
              <a:defRPr sz="1800">
                <a:solidFill>
                  <a:schemeClr val="bg1">
                    <a:lumMod val="95000"/>
                  </a:schemeClr>
                </a:solidFill>
              </a:defRPr>
            </a:lvl4pPr>
            <a:lvl5pPr>
              <a:defRPr sz="1800">
                <a:solidFill>
                  <a:schemeClr val="bg1">
                    <a:lumMod val="9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01.12.2020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1339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1521" y="1916832"/>
            <a:ext cx="4176464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251521" y="2556594"/>
            <a:ext cx="4176464" cy="3951288"/>
          </a:xfrm>
        </p:spPr>
        <p:txBody>
          <a:bodyPr/>
          <a:lstStyle>
            <a:lvl1pPr>
              <a:defRPr sz="2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 sz="1800"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716018" y="1934294"/>
            <a:ext cx="4248472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716018" y="2574056"/>
            <a:ext cx="4248472" cy="3951288"/>
          </a:xfrm>
        </p:spPr>
        <p:txBody>
          <a:bodyPr/>
          <a:lstStyle>
            <a:lvl1pPr>
              <a:defRPr sz="2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 sz="1800"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1375310" y="6410900"/>
            <a:ext cx="1215489" cy="365125"/>
          </a:xfrm>
        </p:spPr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01.12.2020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154184" y="6356354"/>
            <a:ext cx="1649592" cy="365125"/>
          </a:xfrm>
        </p:spPr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7471310" y="6356354"/>
            <a:ext cx="1215489" cy="365125"/>
          </a:xfrm>
        </p:spPr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9933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01.12.2020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2457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01.12.2020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5951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513622"/>
            <a:ext cx="3008313" cy="921478"/>
          </a:xfrm>
        </p:spPr>
        <p:txBody>
          <a:bodyPr anchor="b"/>
          <a:lstStyle>
            <a:lvl1pPr algn="l">
              <a:defRPr sz="20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63890" y="1916835"/>
            <a:ext cx="5111750" cy="4353347"/>
          </a:xfrm>
        </p:spPr>
        <p:txBody>
          <a:bodyPr/>
          <a:lstStyle>
            <a:lvl1pPr>
              <a:defRPr sz="32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 sz="2800"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 sz="2400"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01.12.2020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489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01.12.2020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8605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01.12.2020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8804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2"/>
            <a:ext cx="2057400" cy="5851525"/>
          </a:xfrm>
        </p:spPr>
        <p:txBody>
          <a:bodyPr vert="eaVert"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01.12.2020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369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hyperlink" Target="https://presentation-creation.ru/" TargetMode="Externa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91549"/>
            <a:ext cx="7344816" cy="12241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71600" y="1556792"/>
            <a:ext cx="7344816" cy="46805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01.12.2020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4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7" name="Рисунок 6">
            <a:hlinkClick r:id="rId14"/>
          </p:cNvPr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20688" y="45855"/>
            <a:ext cx="757762" cy="757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272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bg2">
              <a:lumMod val="50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bg2">
              <a:lumMod val="50000"/>
            </a:schemeClr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bg2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bg2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bg2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bg2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9" y="2381537"/>
            <a:ext cx="7488832" cy="1080120"/>
          </a:xfrm>
        </p:spPr>
        <p:txBody>
          <a:bodyPr>
            <a:noAutofit/>
          </a:bodyPr>
          <a:lstStyle/>
          <a:p>
            <a:pPr fontAlgn="base"/>
            <a:r>
              <a:rPr lang="ru-RU" sz="4800" dirty="0">
                <a:effectLst/>
              </a:rPr>
              <a:t>Программа перехода </a:t>
            </a:r>
            <a:r>
              <a:rPr lang="ru-RU" sz="4800" dirty="0" smtClean="0">
                <a:effectLst/>
              </a:rPr>
              <a:t/>
            </a:r>
            <a:br>
              <a:rPr lang="ru-RU" sz="4800" dirty="0" smtClean="0">
                <a:effectLst/>
              </a:rPr>
            </a:br>
            <a:r>
              <a:rPr lang="ru-RU" sz="4800" dirty="0" smtClean="0">
                <a:effectLst/>
              </a:rPr>
              <a:t>МОУ «</a:t>
            </a:r>
            <a:r>
              <a:rPr lang="ru-RU" sz="4800" dirty="0">
                <a:effectLst/>
              </a:rPr>
              <a:t>Т</a:t>
            </a:r>
            <a:r>
              <a:rPr lang="ru-RU" sz="4800" dirty="0" smtClean="0">
                <a:effectLst/>
              </a:rPr>
              <a:t>уркинская СОШ»</a:t>
            </a:r>
            <a:r>
              <a:rPr lang="ru-RU" sz="4800" dirty="0">
                <a:effectLst/>
              </a:rPr>
              <a:t/>
            </a:r>
            <a:br>
              <a:rPr lang="ru-RU" sz="4800" dirty="0">
                <a:effectLst/>
              </a:rPr>
            </a:br>
            <a:r>
              <a:rPr lang="ru-RU" sz="4800" dirty="0">
                <a:effectLst/>
              </a:rPr>
              <a:t> в эффективный режим </a:t>
            </a:r>
            <a:r>
              <a:rPr lang="ru-RU" sz="4800" dirty="0" smtClean="0">
                <a:effectLst/>
              </a:rPr>
              <a:t>работы</a:t>
            </a:r>
            <a:endParaRPr lang="ru-RU" sz="4800" b="1" dirty="0"/>
          </a:p>
        </p:txBody>
      </p:sp>
    </p:spTree>
    <p:extLst>
      <p:ext uri="{BB962C8B-B14F-4D97-AF65-F5344CB8AC3E}">
        <p14:creationId xmlns:p14="http://schemas.microsoft.com/office/powerpoint/2010/main" val="1857870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7030A0"/>
                </a:solidFill>
              </a:rPr>
              <a:t>КОНЦЕПЦИЯ ПРОГРАММЫ</a:t>
            </a:r>
            <a:endParaRPr lang="ru-RU" b="1" dirty="0">
              <a:solidFill>
                <a:srgbClr val="7030A0"/>
              </a:solidFill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4294967295"/>
          </p:nvPr>
        </p:nvSpPr>
        <p:spPr>
          <a:xfrm>
            <a:off x="2" y="1557338"/>
            <a:ext cx="7345363" cy="4679950"/>
          </a:xfrm>
        </p:spPr>
        <p:txBody>
          <a:bodyPr>
            <a:normAutofit lnSpcReduction="10000"/>
          </a:bodyPr>
          <a:lstStyle/>
          <a:p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consectetuer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Aenean</a:t>
            </a:r>
            <a:r>
              <a:rPr lang="en-US" dirty="0"/>
              <a:t> </a:t>
            </a:r>
            <a:r>
              <a:rPr lang="en-US" dirty="0" err="1"/>
              <a:t>commodo</a:t>
            </a:r>
            <a:r>
              <a:rPr lang="en-US" dirty="0"/>
              <a:t> ligula </a:t>
            </a:r>
            <a:r>
              <a:rPr lang="en-US" dirty="0" err="1"/>
              <a:t>eget</a:t>
            </a:r>
            <a:r>
              <a:rPr lang="en-US" dirty="0"/>
              <a:t> dolor. </a:t>
            </a:r>
            <a:r>
              <a:rPr lang="en-US" dirty="0" err="1"/>
              <a:t>Aenean</a:t>
            </a:r>
            <a:r>
              <a:rPr lang="en-US" dirty="0"/>
              <a:t> </a:t>
            </a:r>
            <a:r>
              <a:rPr lang="en-US" dirty="0" err="1"/>
              <a:t>massa</a:t>
            </a:r>
            <a:r>
              <a:rPr lang="en-US" dirty="0"/>
              <a:t>. Cum </a:t>
            </a:r>
            <a:r>
              <a:rPr lang="en-US" dirty="0" err="1"/>
              <a:t>sociis</a:t>
            </a:r>
            <a:r>
              <a:rPr lang="en-US" dirty="0"/>
              <a:t> </a:t>
            </a:r>
            <a:r>
              <a:rPr lang="en-US" dirty="0" err="1"/>
              <a:t>natoque</a:t>
            </a:r>
            <a:r>
              <a:rPr lang="en-US" dirty="0"/>
              <a:t> </a:t>
            </a:r>
            <a:r>
              <a:rPr lang="en-US" dirty="0" err="1"/>
              <a:t>penatibus</a:t>
            </a:r>
            <a:r>
              <a:rPr lang="en-US" dirty="0"/>
              <a:t> et </a:t>
            </a:r>
            <a:r>
              <a:rPr lang="en-US" dirty="0" err="1"/>
              <a:t>magnis</a:t>
            </a:r>
            <a:r>
              <a:rPr lang="en-US" dirty="0"/>
              <a:t> dis parturient </a:t>
            </a:r>
            <a:r>
              <a:rPr lang="en-US" dirty="0" err="1"/>
              <a:t>montes</a:t>
            </a:r>
            <a:r>
              <a:rPr lang="en-US" dirty="0"/>
              <a:t>, </a:t>
            </a:r>
            <a:r>
              <a:rPr lang="en-US" dirty="0" err="1"/>
              <a:t>nascetur</a:t>
            </a:r>
            <a:r>
              <a:rPr lang="en-US" dirty="0"/>
              <a:t> </a:t>
            </a:r>
            <a:r>
              <a:rPr lang="en-US" dirty="0" err="1"/>
              <a:t>ridiculus</a:t>
            </a:r>
            <a:r>
              <a:rPr lang="en-US" dirty="0"/>
              <a:t> mus. </a:t>
            </a:r>
            <a:r>
              <a:rPr lang="en-US" dirty="0" err="1"/>
              <a:t>Donec</a:t>
            </a:r>
            <a:r>
              <a:rPr lang="en-US" dirty="0"/>
              <a:t> quam </a:t>
            </a:r>
            <a:r>
              <a:rPr lang="en-US" dirty="0" err="1"/>
              <a:t>felis</a:t>
            </a:r>
            <a:r>
              <a:rPr lang="en-US" dirty="0"/>
              <a:t>, </a:t>
            </a:r>
            <a:r>
              <a:rPr lang="en-US" dirty="0" err="1"/>
              <a:t>ultricies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, </a:t>
            </a:r>
            <a:r>
              <a:rPr lang="en-US" dirty="0" err="1"/>
              <a:t>pellentesque</a:t>
            </a:r>
            <a:r>
              <a:rPr lang="en-US" dirty="0"/>
              <a:t> </a:t>
            </a:r>
            <a:r>
              <a:rPr lang="en-US" dirty="0" err="1"/>
              <a:t>eu</a:t>
            </a:r>
            <a:r>
              <a:rPr lang="en-US" dirty="0"/>
              <a:t>, </a:t>
            </a:r>
            <a:r>
              <a:rPr lang="en-US" dirty="0" err="1"/>
              <a:t>pretium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, sem.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 </a:t>
            </a:r>
            <a:r>
              <a:rPr lang="en-US" dirty="0" err="1"/>
              <a:t>massa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. </a:t>
            </a:r>
            <a:r>
              <a:rPr lang="en-US" dirty="0" err="1"/>
              <a:t>Donec</a:t>
            </a:r>
            <a:r>
              <a:rPr lang="en-US" dirty="0"/>
              <a:t> </a:t>
            </a:r>
            <a:r>
              <a:rPr lang="en-US" dirty="0" err="1"/>
              <a:t>pede</a:t>
            </a:r>
            <a:r>
              <a:rPr lang="en-US" dirty="0"/>
              <a:t> </a:t>
            </a:r>
            <a:r>
              <a:rPr lang="en-US" dirty="0" err="1"/>
              <a:t>justo</a:t>
            </a:r>
            <a:r>
              <a:rPr lang="en-US" dirty="0"/>
              <a:t>, </a:t>
            </a:r>
            <a:r>
              <a:rPr lang="en-US" dirty="0" err="1"/>
              <a:t>fringilla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, </a:t>
            </a:r>
            <a:r>
              <a:rPr lang="en-US" dirty="0" err="1"/>
              <a:t>aliquet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, </a:t>
            </a:r>
            <a:r>
              <a:rPr lang="en-US" dirty="0" err="1" smtClean="0"/>
              <a:t>vulputate</a:t>
            </a:r>
            <a:r>
              <a:rPr lang="ru-RU" dirty="0" smtClean="0"/>
              <a:t>.</a:t>
            </a:r>
            <a:endParaRPr lang="en-US" dirty="0"/>
          </a:p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1621070"/>
            <a:ext cx="9143999" cy="5099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27822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5" y="188640"/>
            <a:ext cx="7920880" cy="1224136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7030A0"/>
                </a:solidFill>
              </a:rPr>
              <a:t>НАША ИДЕЯ- </a:t>
            </a:r>
            <a:r>
              <a:rPr lang="ru-RU" b="1" i="1" dirty="0" smtClean="0"/>
              <a:t/>
            </a:r>
            <a:br>
              <a:rPr lang="ru-RU" b="1" i="1" dirty="0" smtClean="0"/>
            </a:br>
            <a:r>
              <a:rPr lang="ru-RU" b="1" i="1" dirty="0" smtClean="0"/>
              <a:t>это </a:t>
            </a:r>
            <a:r>
              <a:rPr lang="ru-RU" b="1" i="1" dirty="0"/>
              <a:t>наш призыв к </a:t>
            </a:r>
            <a:r>
              <a:rPr lang="ru-RU" b="1" i="1" dirty="0" smtClean="0"/>
              <a:t>действию!!!</a:t>
            </a:r>
            <a:endParaRPr lang="ru-RU" b="1" dirty="0">
              <a:solidFill>
                <a:srgbClr val="7030A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556792"/>
            <a:ext cx="8568952" cy="4680520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 </a:t>
            </a:r>
            <a:endParaRPr lang="ru-RU" dirty="0"/>
          </a:p>
          <a:p>
            <a:pPr algn="ctr"/>
            <a:r>
              <a:rPr lang="ru-RU" sz="4000" b="1" i="1" dirty="0"/>
              <a:t>Учиться самим, </a:t>
            </a:r>
            <a:endParaRPr lang="ru-RU" sz="4000" b="1" i="1" dirty="0" smtClean="0"/>
          </a:p>
          <a:p>
            <a:pPr algn="ctr"/>
            <a:r>
              <a:rPr lang="ru-RU" sz="4000" b="1" i="1" dirty="0" smtClean="0"/>
              <a:t>учиться </a:t>
            </a:r>
            <a:r>
              <a:rPr lang="ru-RU" sz="4000" b="1" i="1" dirty="0"/>
              <a:t>у других, </a:t>
            </a:r>
            <a:endParaRPr lang="ru-RU" sz="4000" b="1" i="1" dirty="0" smtClean="0"/>
          </a:p>
          <a:p>
            <a:pPr algn="ctr"/>
            <a:r>
              <a:rPr lang="ru-RU" sz="4000" b="1" i="1" dirty="0" smtClean="0"/>
              <a:t>учиться </a:t>
            </a:r>
            <a:r>
              <a:rPr lang="ru-RU" sz="4000" b="1" i="1" dirty="0"/>
              <a:t>друг у друга, </a:t>
            </a:r>
            <a:endParaRPr lang="ru-RU" sz="4000" b="1" i="1" dirty="0" smtClean="0"/>
          </a:p>
          <a:p>
            <a:pPr algn="ctr"/>
            <a:r>
              <a:rPr lang="ru-RU" sz="4000" b="1" i="1" dirty="0" smtClean="0"/>
              <a:t>учить других. </a:t>
            </a:r>
          </a:p>
        </p:txBody>
      </p:sp>
    </p:spTree>
    <p:extLst>
      <p:ext uri="{BB962C8B-B14F-4D97-AF65-F5344CB8AC3E}">
        <p14:creationId xmlns:p14="http://schemas.microsoft.com/office/powerpoint/2010/main" val="1461512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i="1" dirty="0">
                <a:solidFill>
                  <a:srgbClr val="7030A0"/>
                </a:solidFill>
                <a:effectLst/>
              </a:rPr>
              <a:t>Условиями  успешной реализации перехода являются</a:t>
            </a:r>
            <a:r>
              <a:rPr lang="ru-RU" sz="3600" i="1" dirty="0">
                <a:solidFill>
                  <a:srgbClr val="7030A0"/>
                </a:solidFill>
                <a:effectLst/>
              </a:rPr>
              <a:t>:</a:t>
            </a:r>
            <a:r>
              <a:rPr lang="ru-RU" sz="3600" dirty="0">
                <a:solidFill>
                  <a:srgbClr val="7030A0"/>
                </a:solidFill>
                <a:effectLst/>
              </a:rPr>
              <a:t> 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lvl="0"/>
            <a:r>
              <a:rPr lang="ru-RU" dirty="0"/>
              <a:t>Создание комплекса педагогических условий, обеспечивающих эффективное целевое сотрудничество всех субъектов образовательного процесса.</a:t>
            </a:r>
          </a:p>
          <a:p>
            <a:pPr lvl="0"/>
            <a:r>
              <a:rPr lang="ru-RU" dirty="0"/>
              <a:t> Системное внедрение инновационных образовательных технологий и ИКТ с целью повышения качества. </a:t>
            </a:r>
          </a:p>
          <a:p>
            <a:pPr lvl="0"/>
            <a:r>
              <a:rPr lang="ru-RU" dirty="0"/>
              <a:t>Обеспечение доступности, прозрачности образовательной деятельности школы, что способствует удовлетворению образовательных потребностей всех участников образовательного процесса.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50326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7030A0"/>
                </a:solidFill>
                <a:effectLst/>
              </a:rPr>
              <a:t>1. На уровне управления ОО:</a:t>
            </a:r>
            <a:r>
              <a:rPr lang="ru-RU" dirty="0">
                <a:effectLst/>
              </a:rPr>
              <a:t/>
            </a:r>
            <a:br>
              <a:rPr lang="ru-RU" dirty="0">
                <a:effectLst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/>
              <a:t>- оптимизировать выполнение всех видов управленческих действий в период перехода школы в эффективный режим работы и дальнейшего развития;</a:t>
            </a:r>
          </a:p>
          <a:p>
            <a:r>
              <a:rPr lang="ru-RU" dirty="0"/>
              <a:t>- создать благоприятные условия для эффективной совместной деятельности учителей, обучающихся, родителей (законных представителей), социальных партнёров;</a:t>
            </a:r>
          </a:p>
          <a:p>
            <a:r>
              <a:rPr lang="ru-RU" dirty="0"/>
              <a:t>- организовать работу по психолого-педагогическому сопровождению всех участников образовательного процесса;</a:t>
            </a:r>
          </a:p>
          <a:p>
            <a:r>
              <a:rPr lang="ru-RU" dirty="0"/>
              <a:t>- разработать и осуществлять контроль эффективного режима работы школы.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3031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7030A0"/>
                </a:solidFill>
                <a:effectLst/>
              </a:rPr>
              <a:t>2. На уровне педагогов:</a:t>
            </a:r>
            <a:r>
              <a:rPr lang="ru-RU" dirty="0">
                <a:effectLst/>
              </a:rPr>
              <a:t/>
            </a:r>
            <a:br>
              <a:rPr lang="ru-RU" dirty="0">
                <a:effectLst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/>
              <a:t>- повысить профессиональный уровень, мобильность педагогических работников;</a:t>
            </a:r>
          </a:p>
          <a:p>
            <a:r>
              <a:rPr lang="ru-RU" dirty="0"/>
              <a:t>- повысить уровень мотивации к внедрению новых педагогических технологий, интерактивных методов обучения;</a:t>
            </a:r>
          </a:p>
          <a:p>
            <a:r>
              <a:rPr lang="ru-RU" dirty="0"/>
              <a:t>- повысить вовлеченность  в преобразование образовательной среды школы;</a:t>
            </a:r>
          </a:p>
          <a:p>
            <a:r>
              <a:rPr lang="ru-RU" dirty="0"/>
              <a:t>- определить роли и функции в рамках психолого-педагогического сопровождения обучающихся.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22716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7030A0"/>
                </a:solidFill>
                <a:effectLst/>
              </a:rPr>
              <a:t>3. На ученическом уровне:</a:t>
            </a:r>
            <a:r>
              <a:rPr lang="ru-RU" dirty="0">
                <a:effectLst/>
              </a:rPr>
              <a:t/>
            </a:r>
            <a:br>
              <a:rPr lang="ru-RU" dirty="0">
                <a:effectLst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/>
              <a:t>- создать психолого-педагогические условия для развития учебной мотивации, познавательной, творческой активности обучающихся и их успешного обучения;</a:t>
            </a:r>
          </a:p>
          <a:p>
            <a:r>
              <a:rPr lang="ru-RU" dirty="0"/>
              <a:t>- снизить уровень тревожности;</a:t>
            </a:r>
          </a:p>
          <a:p>
            <a:r>
              <a:rPr lang="ru-RU" dirty="0"/>
              <a:t>- повысить уровень результатов ГИА;</a:t>
            </a:r>
          </a:p>
          <a:p>
            <a:r>
              <a:rPr lang="ru-RU" dirty="0"/>
              <a:t>- сформировать навык проектирования дальнейшего образовательного маршрута;</a:t>
            </a:r>
          </a:p>
          <a:p>
            <a:r>
              <a:rPr lang="ru-RU" dirty="0"/>
              <a:t>- предупредить возникновение проблем воспитания и социализации обучающихся;</a:t>
            </a:r>
          </a:p>
          <a:p>
            <a:r>
              <a:rPr lang="ru-RU" dirty="0"/>
              <a:t>- готовность к самостоятельному выбору и брать ответственность за этот выбор на себя 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55182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7030A0"/>
                </a:solidFill>
                <a:effectLst/>
              </a:rPr>
              <a:t>4</a:t>
            </a:r>
            <a:r>
              <a:rPr lang="ru-RU" dirty="0">
                <a:solidFill>
                  <a:srgbClr val="7030A0"/>
                </a:solidFill>
                <a:effectLst/>
              </a:rPr>
              <a:t>. </a:t>
            </a:r>
            <a:r>
              <a:rPr lang="ru-RU" b="1" dirty="0">
                <a:solidFill>
                  <a:srgbClr val="7030A0"/>
                </a:solidFill>
                <a:effectLst/>
              </a:rPr>
              <a:t>На уровне родителей:</a:t>
            </a:r>
            <a:r>
              <a:rPr lang="ru-RU" dirty="0">
                <a:solidFill>
                  <a:srgbClr val="7030A0"/>
                </a:solidFill>
                <a:effectLst/>
              </a:rPr>
              <a:t> </a:t>
            </a:r>
            <a:r>
              <a:rPr lang="ru-RU" dirty="0">
                <a:effectLst/>
              </a:rPr>
              <a:t/>
            </a:r>
            <a:br>
              <a:rPr lang="ru-RU" dirty="0">
                <a:effectLst/>
              </a:rPr>
            </a:br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idx="4294967295"/>
          </p:nvPr>
        </p:nvSpPr>
        <p:spPr>
          <a:xfrm>
            <a:off x="827586" y="1557338"/>
            <a:ext cx="7488832" cy="4679950"/>
          </a:xfrm>
        </p:spPr>
        <p:txBody>
          <a:bodyPr>
            <a:normAutofit/>
          </a:bodyPr>
          <a:lstStyle/>
          <a:p>
            <a:r>
              <a:rPr lang="ru-RU" dirty="0"/>
              <a:t>- повысить родительскую компетентность по вопросам сопровождения детей в рамках образовательного процесса и вовлеченность  в образовательную среду школы.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02198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7030A0"/>
                </a:solidFill>
              </a:rPr>
              <a:t>Что сделали: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buAutoNum type="arabicPeriod"/>
            </a:pPr>
            <a:r>
              <a:rPr lang="ru-RU" sz="2400" dirty="0" smtClean="0"/>
              <a:t>АНАЛИЗ </a:t>
            </a:r>
            <a:r>
              <a:rPr lang="ru-RU" sz="2400" dirty="0"/>
              <a:t>ШКОЛЬНОЙ ДОКУМЕНТАЦИИ И СБОР ИНФОРМАЦИИ ПО ОСНОВНЫМ ПОКАЗАТЕЛЯМ КАЧЕСТВА ШКОЛЬНЫХ ПРОЦЕССОВ КАЧЕСТВЕННЫХ ПОКАЗАТЕЛЕЙ</a:t>
            </a:r>
            <a:r>
              <a:rPr lang="ru-RU" sz="2400" dirty="0" smtClean="0"/>
              <a:t>.</a:t>
            </a:r>
          </a:p>
          <a:p>
            <a:pPr marL="457200" indent="-457200">
              <a:buAutoNum type="arabicPeriod"/>
            </a:pPr>
            <a:r>
              <a:rPr lang="ru-RU" sz="2400" dirty="0"/>
              <a:t>SWOT-АНАЛИЗ АКТУАЛЬНОГО СОСТОЯНИЯ ОБРАЗОВАТЕЛЬНОЙ </a:t>
            </a:r>
            <a:r>
              <a:rPr lang="ru-RU" sz="2400" dirty="0" smtClean="0"/>
              <a:t>СИСТЕМЫ.</a:t>
            </a:r>
          </a:p>
          <a:p>
            <a:pPr marL="457200" indent="-457200">
              <a:buAutoNum type="arabicPeriod"/>
            </a:pPr>
            <a:r>
              <a:rPr lang="ru-RU" sz="2400" dirty="0"/>
              <a:t>ЦЕЛЬ И ЗАДАЧИ </a:t>
            </a:r>
            <a:r>
              <a:rPr lang="ru-RU" sz="2400" dirty="0" smtClean="0"/>
              <a:t>ПРОГРАММЫ.</a:t>
            </a:r>
          </a:p>
          <a:p>
            <a:pPr marL="457200" indent="-457200">
              <a:buAutoNum type="arabicPeriod"/>
            </a:pPr>
            <a:r>
              <a:rPr lang="ru-RU" sz="2400" dirty="0"/>
              <a:t>СРОКИ РЕАЛИЗАЦИИ </a:t>
            </a:r>
            <a:r>
              <a:rPr lang="ru-RU" sz="2400" dirty="0" smtClean="0"/>
              <a:t>ПРОГРАММЫ.</a:t>
            </a:r>
          </a:p>
          <a:p>
            <a:pPr marL="457200" indent="-457200">
              <a:buAutoNum type="arabicPeriod"/>
            </a:pPr>
            <a:r>
              <a:rPr lang="ru-RU" sz="2400" dirty="0"/>
              <a:t>РЕАЛИЗАЦИЯ ПРОГРАММЫ</a:t>
            </a:r>
            <a:endParaRPr lang="ru-RU" sz="2400" dirty="0" smtClean="0"/>
          </a:p>
          <a:p>
            <a:pPr marL="457200" indent="-457200">
              <a:buAutoNum type="arabicPeriod"/>
            </a:pP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685015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7030A0"/>
                </a:solidFill>
              </a:rPr>
              <a:t>Программы по направлениям деятельности</a:t>
            </a:r>
            <a:endParaRPr lang="ru-RU" dirty="0">
              <a:solidFill>
                <a:srgbClr val="7030A0"/>
              </a:solidFill>
            </a:endParaRPr>
          </a:p>
        </p:txBody>
      </p:sp>
      <p:graphicFrame>
        <p:nvGraphicFramePr>
          <p:cNvPr id="8" name="Объект 7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398441701"/>
              </p:ext>
            </p:extLst>
          </p:nvPr>
        </p:nvGraphicFramePr>
        <p:xfrm>
          <a:off x="539552" y="1484784"/>
          <a:ext cx="8028384" cy="4679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00859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91549"/>
            <a:ext cx="7344816" cy="645163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Что сделали: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764704"/>
            <a:ext cx="8712968" cy="547260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dirty="0" smtClean="0"/>
              <a:t>1. </a:t>
            </a:r>
            <a:r>
              <a:rPr lang="ru-RU" sz="2400" u="sng" dirty="0"/>
              <a:t>Педсовет №1 </a:t>
            </a:r>
            <a:r>
              <a:rPr lang="ru-RU" sz="2400" dirty="0"/>
              <a:t>«ШКОЛА на пути</a:t>
            </a:r>
            <a:br>
              <a:rPr lang="ru-RU" sz="2400" dirty="0"/>
            </a:br>
            <a:r>
              <a:rPr lang="ru-RU" sz="2400" dirty="0"/>
              <a:t> к эффективности</a:t>
            </a:r>
            <a:r>
              <a:rPr lang="ru-RU" sz="2400" dirty="0" smtClean="0"/>
              <a:t>» от 19.10.2020г.</a:t>
            </a:r>
          </a:p>
          <a:p>
            <a:pPr marL="0" indent="0">
              <a:buNone/>
            </a:pPr>
            <a:r>
              <a:rPr lang="ru-RU" sz="2400" dirty="0" smtClean="0"/>
              <a:t>2. </a:t>
            </a:r>
            <a:r>
              <a:rPr lang="ru-RU" sz="2400" u="sng" dirty="0" smtClean="0"/>
              <a:t>Педсовет </a:t>
            </a:r>
            <a:r>
              <a:rPr lang="ru-RU" sz="2400" u="sng" dirty="0"/>
              <a:t>№2</a:t>
            </a:r>
            <a:r>
              <a:rPr lang="ru-RU" sz="2400" dirty="0"/>
              <a:t> «Переход школы в эффективный режим </a:t>
            </a:r>
            <a:r>
              <a:rPr lang="ru-RU" sz="2400" dirty="0" smtClean="0"/>
              <a:t>работы: от слов к делу»  от 09.11.2020г.</a:t>
            </a:r>
          </a:p>
          <a:p>
            <a:pPr marL="0" indent="0">
              <a:buNone/>
            </a:pPr>
            <a:r>
              <a:rPr lang="ru-RU" sz="2400" dirty="0" smtClean="0"/>
              <a:t>3. </a:t>
            </a:r>
            <a:r>
              <a:rPr lang="ru-RU" sz="2400" u="sng" dirty="0" smtClean="0"/>
              <a:t>Школьная проектная команда </a:t>
            </a:r>
            <a:r>
              <a:rPr lang="ru-RU" sz="2400" dirty="0" smtClean="0"/>
              <a:t>по разработке Программы перехода в ЭРР, 1 раз в месяц.</a:t>
            </a:r>
          </a:p>
          <a:p>
            <a:pPr marL="0" indent="0">
              <a:buNone/>
            </a:pPr>
            <a:r>
              <a:rPr lang="ru-RU" sz="2400" dirty="0" smtClean="0"/>
              <a:t>4. </a:t>
            </a:r>
            <a:r>
              <a:rPr lang="ru-RU" sz="2400" u="sng" dirty="0" smtClean="0"/>
              <a:t>Диагностика </a:t>
            </a:r>
            <a:r>
              <a:rPr lang="ru-RU" sz="2400" u="sng" dirty="0" err="1" smtClean="0"/>
              <a:t>пед.коллектива</a:t>
            </a:r>
            <a:r>
              <a:rPr lang="ru-RU" sz="2400" u="sng" dirty="0" smtClean="0"/>
              <a:t> </a:t>
            </a:r>
            <a:r>
              <a:rPr lang="ru-RU" sz="2400" dirty="0" smtClean="0"/>
              <a:t>(1 этап). </a:t>
            </a:r>
            <a:endParaRPr lang="ru-RU" sz="2400" dirty="0"/>
          </a:p>
          <a:p>
            <a:pPr marL="0" indent="0">
              <a:buNone/>
            </a:pPr>
            <a:r>
              <a:rPr lang="ru-RU" sz="2400" dirty="0" smtClean="0"/>
              <a:t>5. </a:t>
            </a:r>
            <a:r>
              <a:rPr lang="ru-RU" sz="2400" u="sng" dirty="0" smtClean="0"/>
              <a:t>Диагностика учащихся </a:t>
            </a:r>
            <a:r>
              <a:rPr lang="ru-RU" sz="2400" dirty="0" smtClean="0"/>
              <a:t>(1 этап)</a:t>
            </a:r>
          </a:p>
          <a:p>
            <a:pPr marL="0" indent="0">
              <a:buNone/>
            </a:pPr>
            <a:r>
              <a:rPr lang="ru-RU" sz="2400" dirty="0" smtClean="0"/>
              <a:t>6. </a:t>
            </a:r>
            <a:r>
              <a:rPr lang="ru-RU" sz="2400" u="sng" dirty="0" smtClean="0"/>
              <a:t>Корректировка программы перехода в ЭРР</a:t>
            </a:r>
          </a:p>
          <a:p>
            <a:pPr marL="0" indent="0">
              <a:buNone/>
            </a:pPr>
            <a:r>
              <a:rPr lang="ru-RU" sz="2400" u="sng" dirty="0" smtClean="0"/>
              <a:t>7. Участие в КПК – БРИОП, РЦОИ </a:t>
            </a:r>
            <a:r>
              <a:rPr lang="ru-RU" sz="2400" dirty="0" smtClean="0"/>
              <a:t>в октябре – декабре:  (учителя русского языка – 5 человек, учитель английского языка – 1,  заместитель директора по УВР - 1, психолог – 1);   </a:t>
            </a:r>
          </a:p>
          <a:p>
            <a:pPr marL="0" indent="0">
              <a:buNone/>
            </a:pPr>
            <a:r>
              <a:rPr lang="ru-RU" sz="2400" dirty="0" smtClean="0"/>
              <a:t>      8. </a:t>
            </a:r>
            <a:r>
              <a:rPr lang="ru-RU" sz="2400" u="sng" dirty="0" smtClean="0"/>
              <a:t>ИКУ</a:t>
            </a:r>
            <a:r>
              <a:rPr lang="ru-RU" sz="2400" dirty="0" smtClean="0"/>
              <a:t> – учителя р/я;</a:t>
            </a:r>
          </a:p>
          <a:p>
            <a:pPr marL="0" indent="0">
              <a:buNone/>
            </a:pPr>
            <a:r>
              <a:rPr lang="ru-RU" sz="2400" dirty="0" smtClean="0"/>
              <a:t>       9. </a:t>
            </a:r>
            <a:r>
              <a:rPr lang="ru-RU" sz="2400" u="sng" dirty="0" smtClean="0"/>
              <a:t>Участие в онлайн – вебинарах </a:t>
            </a:r>
            <a:r>
              <a:rPr lang="ru-RU" sz="2400" dirty="0" smtClean="0"/>
              <a:t>по внедрению ДИТ, постоянно).</a:t>
            </a:r>
          </a:p>
          <a:p>
            <a:pPr marL="0" indent="0">
              <a:buNone/>
            </a:pPr>
            <a:r>
              <a:rPr lang="ru-RU" sz="2400" dirty="0"/>
              <a:t> </a:t>
            </a:r>
            <a:r>
              <a:rPr lang="ru-RU" sz="2400" dirty="0" smtClean="0"/>
              <a:t>       10. </a:t>
            </a:r>
            <a:r>
              <a:rPr lang="ru-RU" sz="2400" u="sng" dirty="0" smtClean="0"/>
              <a:t>Участие в ФОРУМЕ ТСОШ1  </a:t>
            </a:r>
            <a:r>
              <a:rPr lang="ru-RU" sz="2400" dirty="0" smtClean="0"/>
              <a:t>«Цифровая школа», 25-26.11.2020г.</a:t>
            </a:r>
          </a:p>
          <a:p>
            <a:pPr marL="0" indent="0">
              <a:buNone/>
            </a:pPr>
            <a:r>
              <a:rPr lang="ru-RU" sz="2400" dirty="0"/>
              <a:t> </a:t>
            </a:r>
            <a:r>
              <a:rPr lang="ru-RU" sz="2400" dirty="0" smtClean="0"/>
              <a:t>          11. </a:t>
            </a:r>
            <a:r>
              <a:rPr lang="ru-RU" sz="2400" u="sng" dirty="0" smtClean="0"/>
              <a:t>Обучение по </a:t>
            </a:r>
            <a:r>
              <a:rPr lang="ru-RU" sz="2400" u="sng" dirty="0" err="1" smtClean="0"/>
              <a:t>фед</a:t>
            </a:r>
            <a:r>
              <a:rPr lang="ru-RU" sz="2400" u="sng" dirty="0" smtClean="0"/>
              <a:t>. программе  </a:t>
            </a:r>
            <a:r>
              <a:rPr lang="ru-RU" sz="2400" dirty="0" smtClean="0"/>
              <a:t>«Формирование ИКТ -    грамотности» учитель технологии (16.11-10.12.2020г. )</a:t>
            </a:r>
          </a:p>
          <a:p>
            <a:endParaRPr lang="ru-RU" sz="2400" dirty="0" smtClean="0"/>
          </a:p>
          <a:p>
            <a:endParaRPr lang="ru-RU" sz="2800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39878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04664"/>
            <a:ext cx="8175298" cy="5760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84170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100" dirty="0" smtClean="0">
                <a:solidFill>
                  <a:srgbClr val="7030A0"/>
                </a:solidFill>
              </a:rPr>
              <a:t>ОЖИДАЕМЫЕ </a:t>
            </a:r>
            <a:r>
              <a:rPr lang="ru-RU" sz="3100" dirty="0">
                <a:solidFill>
                  <a:srgbClr val="7030A0"/>
                </a:solidFill>
              </a:rPr>
              <a:t>РЕЗУЛЬТАТЫ РЕАЛИЗАЦИИ ПРОГРАММЫ</a:t>
            </a:r>
            <a:br>
              <a:rPr lang="ru-RU" sz="3100" dirty="0">
                <a:solidFill>
                  <a:srgbClr val="7030A0"/>
                </a:solidFill>
              </a:rPr>
            </a:b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 smtClean="0"/>
              <a:t>1</a:t>
            </a:r>
            <a:r>
              <a:rPr lang="ru-RU" dirty="0"/>
              <a:t>. Повышение качества результатов обучения учащихся, улучшение показателей качества. </a:t>
            </a:r>
          </a:p>
          <a:p>
            <a:r>
              <a:rPr lang="ru-RU" dirty="0"/>
              <a:t>2. Повышение профессионального уровня </a:t>
            </a:r>
            <a:r>
              <a:rPr lang="ru-RU" dirty="0" smtClean="0"/>
              <a:t>педагогов, соответствие </a:t>
            </a:r>
            <a:r>
              <a:rPr lang="ru-RU" dirty="0"/>
              <a:t>современным требованиям, предъявляемым к личности учителя.</a:t>
            </a:r>
          </a:p>
          <a:p>
            <a:r>
              <a:rPr lang="ru-RU" dirty="0"/>
              <a:t>3. Обновление системы внуришкольного мониторинга качества образования, диагностики метапредметных и личностных результатов.</a:t>
            </a:r>
          </a:p>
          <a:p>
            <a:r>
              <a:rPr lang="ru-RU" dirty="0"/>
              <a:t>4. Рост учебной мотивации обучающихся.</a:t>
            </a:r>
          </a:p>
          <a:p>
            <a:r>
              <a:rPr lang="ru-RU" dirty="0" smtClean="0"/>
              <a:t>5</a:t>
            </a:r>
            <a:r>
              <a:rPr lang="ru-RU" dirty="0"/>
              <a:t>. Увеличение количества детей, занимающихся научно-практической и проектной деятельностью, участвующих в олимпиадах и различных </a:t>
            </a:r>
            <a:r>
              <a:rPr lang="ru-RU" dirty="0" smtClean="0"/>
              <a:t>творческих </a:t>
            </a:r>
            <a:r>
              <a:rPr lang="ru-RU" dirty="0"/>
              <a:t>конкурсах.  </a:t>
            </a:r>
          </a:p>
          <a:p>
            <a:r>
              <a:rPr lang="ru-RU" dirty="0" smtClean="0"/>
              <a:t>6</a:t>
            </a:r>
            <a:r>
              <a:rPr lang="ru-RU" dirty="0"/>
              <a:t>. Благоприятные условия для сотрудничества всех участников образовательного процесса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53562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6bb0846be36d4333fca81a01d79b5d290a4641a"/>
</p:tagLst>
</file>

<file path=ppt/theme/theme1.xml><?xml version="1.0" encoding="utf-8"?>
<a:theme xmlns:a="http://schemas.openxmlformats.org/drawingml/2006/main" name="Тема Office">
  <a:themeElements>
    <a:clrScheme name="Базовая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2507</TotalTime>
  <Words>550</Words>
  <Application>Microsoft Office PowerPoint</Application>
  <PresentationFormat>Экран (4:3)</PresentationFormat>
  <Paragraphs>74</Paragraphs>
  <Slides>13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Программа перехода  МОУ «Туркинская СОШ»  в эффективный режим работы</vt:lpstr>
      <vt:lpstr>КОНЦЕПЦИЯ ПРОГРАММЫ</vt:lpstr>
      <vt:lpstr>НАША ИДЕЯ-  это наш призыв к действию!!!</vt:lpstr>
      <vt:lpstr>Условиями  успешной реализации перехода являются: </vt:lpstr>
      <vt:lpstr>1. На уровне управления ОО: </vt:lpstr>
      <vt:lpstr>2. На уровне педагогов: </vt:lpstr>
      <vt:lpstr>3. На ученическом уровне: </vt:lpstr>
      <vt:lpstr>4. На уровне родителей:  </vt:lpstr>
      <vt:lpstr>Что сделали:</vt:lpstr>
      <vt:lpstr>Программы по направлениям деятельности</vt:lpstr>
      <vt:lpstr>Что сделали: </vt:lpstr>
      <vt:lpstr>Презентация PowerPoint</vt:lpstr>
      <vt:lpstr> ОЖИДАЕМЫЕ РЕЗУЛЬТАТЫ РЕАЛИЗАЦИИ ПРОГРАММЫ </vt:lpstr>
    </vt:vector>
  </TitlesOfParts>
  <Company>presentation-creation.ru</Company>
  <LinksUpToDate>false</LinksUpToDate>
  <SharedDoc>false</SharedDoc>
  <HyperlinkBase>https://presentation-creation.ru/powerpoint-templates.html</HyperlinkBase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Разноцветные треугольники по углам</dc:title>
  <dc:creator>obstinate</dc:creator>
  <dc:description>Шаблон презентации с сайта https://presentation-creation.ru/</dc:description>
  <cp:lastModifiedBy>Наталья</cp:lastModifiedBy>
  <cp:revision>1252</cp:revision>
  <dcterms:created xsi:type="dcterms:W3CDTF">2018-02-25T09:09:03Z</dcterms:created>
  <dcterms:modified xsi:type="dcterms:W3CDTF">2020-12-01T11:35:32Z</dcterms:modified>
</cp:coreProperties>
</file>