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60" r:id="rId6"/>
    <p:sldId id="262" r:id="rId7"/>
    <p:sldId id="264" r:id="rId8"/>
    <p:sldId id="267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7907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44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1223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010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109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3355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3387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7027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7313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2586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09F8D-D758-48D9-B794-465077D67C3A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6589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C09F8D-D758-48D9-B794-465077D67C3A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D2D4C-4D59-4C94-9596-C0A2F2036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1521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cs typeface="Aharoni" pitchFamily="2" charset="-79"/>
              </a:rPr>
              <a:t>Молодые педагоги Прибайкальского района</a:t>
            </a:r>
            <a:br>
              <a:rPr lang="ru-RU" b="1" dirty="0" smtClean="0">
                <a:solidFill>
                  <a:schemeClr val="accent6">
                    <a:lumMod val="50000"/>
                  </a:schemeClr>
                </a:solidFill>
                <a:cs typeface="Aharoni" pitchFamily="2" charset="-79"/>
              </a:rPr>
            </a:b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cs typeface="Aharoni" pitchFamily="2" charset="-79"/>
              </a:rPr>
              <a:t/>
            </a:r>
            <a:br>
              <a:rPr lang="ru-RU" b="1" dirty="0" smtClean="0">
                <a:solidFill>
                  <a:schemeClr val="accent6">
                    <a:lumMod val="50000"/>
                  </a:schemeClr>
                </a:solidFill>
                <a:cs typeface="Aharoni" pitchFamily="2" charset="-79"/>
              </a:rPr>
            </a:b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2021-2022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учебный год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616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Общий педагогический </a:t>
            </a:r>
            <a:r>
              <a:rPr lang="ru-RU" dirty="0" smtClean="0">
                <a:solidFill>
                  <a:srgbClr val="002060"/>
                </a:solidFill>
              </a:rPr>
              <a:t>состав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Педагогические работники </a:t>
            </a:r>
            <a:r>
              <a:rPr lang="ru-RU" dirty="0" smtClean="0">
                <a:solidFill>
                  <a:srgbClr val="002060"/>
                </a:solidFill>
              </a:rPr>
              <a:t>до 35 лет 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 </a:t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7125107"/>
              </p:ext>
            </p:extLst>
          </p:nvPr>
        </p:nvGraphicFramePr>
        <p:xfrm>
          <a:off x="1475656" y="1124744"/>
          <a:ext cx="609600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2018-2019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2019-2020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2020-2021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2021-2022</a:t>
                      </a:r>
                      <a:endParaRPr lang="ru-RU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298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309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299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291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514848"/>
              </p:ext>
            </p:extLst>
          </p:nvPr>
        </p:nvGraphicFramePr>
        <p:xfrm>
          <a:off x="899592" y="4077072"/>
          <a:ext cx="7488832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/>
                <a:gridCol w="1872208"/>
                <a:gridCol w="1872208"/>
                <a:gridCol w="187220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2018-2019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2019-2020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2020-2021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2021-2022</a:t>
                      </a:r>
                      <a:endParaRPr lang="ru-RU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92 </a:t>
                      </a:r>
                      <a:endParaRPr lang="ru-RU" sz="3600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31%)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101</a:t>
                      </a:r>
                      <a:r>
                        <a:rPr lang="ru-RU" sz="3600" baseline="0" dirty="0" smtClean="0">
                          <a:solidFill>
                            <a:srgbClr val="FF0000"/>
                          </a:solidFill>
                        </a:rPr>
                        <a:t> (33%)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88 </a:t>
                      </a:r>
                      <a:endParaRPr lang="ru-RU" sz="3600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29 %)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72</a:t>
                      </a:r>
                    </a:p>
                    <a:p>
                      <a:pPr algn="ctr"/>
                      <a:r>
                        <a:rPr lang="ru-RU" sz="3600" dirty="0" smtClean="0">
                          <a:solidFill>
                            <a:srgbClr val="FF0000"/>
                          </a:solidFill>
                        </a:rPr>
                        <a:t>(25%)</a:t>
                      </a:r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2907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544616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Педагоги 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</a:rPr>
              <a:t>до 35 лет, со стажем работы до 5 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лет 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200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32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Педагоги 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</a:rPr>
              <a:t>до 35 лет, сто стажем работы до 3 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лет</a:t>
            </a:r>
            <a:b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3730976"/>
              </p:ext>
            </p:extLst>
          </p:nvPr>
        </p:nvGraphicFramePr>
        <p:xfrm>
          <a:off x="251520" y="1628800"/>
          <a:ext cx="8784976" cy="1368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244"/>
                <a:gridCol w="2196244"/>
                <a:gridCol w="2196244"/>
                <a:gridCol w="2196244"/>
              </a:tblGrid>
              <a:tr h="777472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2018-2019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2019-2020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2020-2021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2021-2022</a:t>
                      </a:r>
                      <a:endParaRPr lang="ru-RU" sz="2800" dirty="0"/>
                    </a:p>
                  </a:txBody>
                  <a:tcPr/>
                </a:tc>
              </a:tr>
              <a:tr h="59068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54</a:t>
                      </a:r>
                      <a:r>
                        <a:rPr lang="ru-RU" sz="2800" baseline="0" dirty="0" smtClean="0">
                          <a:solidFill>
                            <a:srgbClr val="FF0000"/>
                          </a:solidFill>
                        </a:rPr>
                        <a:t> (18 %)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49 (16 %)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40 (13%)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30 (10%)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7772671"/>
              </p:ext>
            </p:extLst>
          </p:nvPr>
        </p:nvGraphicFramePr>
        <p:xfrm>
          <a:off x="179512" y="4077072"/>
          <a:ext cx="8820472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5118"/>
                <a:gridCol w="2205118"/>
                <a:gridCol w="2205118"/>
                <a:gridCol w="2205118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2018-2019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2019-2020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2020-2021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2021-2022</a:t>
                      </a:r>
                      <a:endParaRPr lang="ru-RU" sz="2800" dirty="0"/>
                    </a:p>
                  </a:txBody>
                  <a:tcPr/>
                </a:tc>
              </a:tr>
              <a:tr h="672568">
                <a:tc>
                  <a:txBody>
                    <a:bodyPr/>
                    <a:lstStyle/>
                    <a:p>
                      <a:pPr algn="ctr"/>
                      <a:r>
                        <a:rPr lang="ru-RU" sz="2800" baseline="0" dirty="0" smtClean="0">
                          <a:solidFill>
                            <a:srgbClr val="FF0000"/>
                          </a:solidFill>
                        </a:rPr>
                        <a:t>30 (10 </a:t>
                      </a:r>
                      <a:r>
                        <a:rPr lang="ru-RU" sz="2800" baseline="0" dirty="0" smtClean="0">
                          <a:solidFill>
                            <a:srgbClr val="FF0000"/>
                          </a:solidFill>
                        </a:rPr>
                        <a:t>%)</a:t>
                      </a:r>
                    </a:p>
                    <a:p>
                      <a:pPr algn="ctr"/>
                      <a:r>
                        <a:rPr lang="ru-RU" sz="2800" baseline="0" dirty="0" smtClean="0">
                          <a:solidFill>
                            <a:srgbClr val="FF0000"/>
                          </a:solidFill>
                        </a:rPr>
                        <a:t>55% от МП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29 (10 </a:t>
                      </a:r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%)</a:t>
                      </a:r>
                    </a:p>
                    <a:p>
                      <a:pPr algn="ctr"/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59% от МП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30 (10</a:t>
                      </a:r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%)</a:t>
                      </a:r>
                    </a:p>
                    <a:p>
                      <a:pPr algn="ctr"/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75% от МП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23 (8%)</a:t>
                      </a:r>
                    </a:p>
                    <a:p>
                      <a:pPr algn="ctr"/>
                      <a:r>
                        <a:rPr lang="ru-RU" sz="2800" dirty="0" smtClean="0">
                          <a:solidFill>
                            <a:srgbClr val="FF0000"/>
                          </a:solidFill>
                        </a:rPr>
                        <a:t>80% от МП</a:t>
                      </a:r>
                      <a:endParaRPr lang="ru-RU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26186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До 35 лет, со стажем работы до 5 </a:t>
            </a:r>
            <a:r>
              <a:rPr lang="ru-RU" sz="3200" dirty="0" smtClean="0">
                <a:solidFill>
                  <a:srgbClr val="C00000"/>
                </a:solidFill>
              </a:rPr>
              <a:t>лет (ШМП) за последние 4 года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340768"/>
            <a:ext cx="7427168" cy="5328592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Таловская СОШ – 3  / 4 / </a:t>
            </a:r>
            <a:r>
              <a:rPr lang="ru-RU" sz="1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 1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Мостовская ООШ – 2 / 3 /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 / 1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Ильинская санаторская ООШ – 4 / 3 /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 / 1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Ильинская СОШ – 5 / 5 /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 / 4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Татауровская СОШ – 4 / 3 /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 / 3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Старо-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татауровская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СОШ – 1 / 2 /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/ 1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Коменская СОШ – 3 / 4 /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/ 2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Гимназия – 3 / 2 /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 / 6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СОШ № 1 – 4 / 4 /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 / 3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Зырянская СОШ – 4 / 3 /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 / 1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Нестеровская СОШ – 2 / 3 /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 / 2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Кикинская ООШ – 2 / 1 /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 / 0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Гремячинская СОШ – 6 / 5 /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 / 2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Горячинская СОШ – 2 / 5 /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 / 0</a:t>
            </a:r>
            <a:endPara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Туркинская СОШ – 4 / 7 /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 / 3</a:t>
            </a:r>
            <a:endParaRPr lang="ru-RU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96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ШМП по дисциплинам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Учителя начальных классов – </a:t>
            </a:r>
            <a:r>
              <a:rPr lang="ru-RU" sz="20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ru-RU" sz="2000" b="1" dirty="0" smtClean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Учителя физкультуры, ОБЖ – </a:t>
            </a: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2000" b="1" dirty="0" smtClean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русского языка и литературы –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Учителя </a:t>
            </a: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иностранного </a:t>
            </a: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языка – </a:t>
            </a: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2000" b="1" dirty="0" smtClean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математики, информатики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–2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Учителя истории и обществознания – </a:t>
            </a: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2000" b="1" dirty="0" smtClean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библиотекарь – 2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 – психолог – 1 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музыки – 1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физики -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4296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Квалификация МП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600" dirty="0" smtClean="0"/>
              <a:t>СЗД – </a:t>
            </a:r>
            <a:r>
              <a:rPr lang="ru-RU" sz="2600" dirty="0" smtClean="0"/>
              <a:t>8 МП - </a:t>
            </a:r>
            <a:r>
              <a:rPr lang="ru-RU" sz="2600" dirty="0" smtClean="0">
                <a:solidFill>
                  <a:srgbClr val="FF0000"/>
                </a:solidFill>
              </a:rPr>
              <a:t>27 </a:t>
            </a:r>
            <a:r>
              <a:rPr lang="ru-RU" sz="2600" dirty="0" smtClean="0">
                <a:solidFill>
                  <a:srgbClr val="FF0000"/>
                </a:solidFill>
              </a:rPr>
              <a:t>%</a:t>
            </a:r>
            <a:r>
              <a:rPr lang="ru-RU" sz="2600" dirty="0" smtClean="0"/>
              <a:t> от всех </a:t>
            </a:r>
            <a:r>
              <a:rPr lang="ru-RU" sz="2600" dirty="0" smtClean="0"/>
              <a:t>МП (10% в 2020-21 </a:t>
            </a:r>
            <a:r>
              <a:rPr lang="ru-RU" sz="2600" dirty="0" err="1" smtClean="0"/>
              <a:t>у.г</a:t>
            </a:r>
            <a:r>
              <a:rPr lang="ru-RU" sz="2600" dirty="0" smtClean="0"/>
              <a:t>.);</a:t>
            </a:r>
            <a:endParaRPr lang="ru-RU" sz="2600" dirty="0" smtClean="0"/>
          </a:p>
          <a:p>
            <a:r>
              <a:rPr lang="ru-RU" sz="2600" dirty="0" smtClean="0"/>
              <a:t>1 кат. </a:t>
            </a:r>
            <a:r>
              <a:rPr lang="ru-RU" sz="2600" dirty="0" smtClean="0"/>
              <a:t>– </a:t>
            </a:r>
            <a:r>
              <a:rPr lang="ru-RU" sz="2600" dirty="0" smtClean="0"/>
              <a:t>2 МП - </a:t>
            </a:r>
            <a:r>
              <a:rPr lang="ru-RU" sz="2600" dirty="0" smtClean="0">
                <a:solidFill>
                  <a:srgbClr val="FF0000"/>
                </a:solidFill>
              </a:rPr>
              <a:t>7 %</a:t>
            </a:r>
            <a:r>
              <a:rPr lang="ru-RU" sz="2600" dirty="0"/>
              <a:t> </a:t>
            </a:r>
            <a:r>
              <a:rPr lang="ru-RU" sz="2600" dirty="0" smtClean="0"/>
              <a:t>от всех МП (15 % в 2020-2021 </a:t>
            </a:r>
            <a:r>
              <a:rPr lang="ru-RU" sz="2600" dirty="0" err="1" smtClean="0"/>
              <a:t>у.г</a:t>
            </a:r>
            <a:r>
              <a:rPr lang="ru-RU" sz="2600" dirty="0" smtClean="0"/>
              <a:t>.)</a:t>
            </a:r>
            <a:endParaRPr lang="ru-RU" sz="2600" dirty="0" smtClean="0"/>
          </a:p>
          <a:p>
            <a:pPr marL="0" indent="0">
              <a:buNone/>
            </a:pPr>
            <a:r>
              <a:rPr lang="ru-RU" sz="2600" dirty="0" smtClean="0"/>
              <a:t>Итого – 10 </a:t>
            </a:r>
            <a:r>
              <a:rPr lang="ru-RU" sz="2600" dirty="0" smtClean="0"/>
              <a:t>МП - </a:t>
            </a:r>
            <a:r>
              <a:rPr lang="ru-RU" sz="2600" dirty="0" smtClean="0">
                <a:solidFill>
                  <a:srgbClr val="FF0000"/>
                </a:solidFill>
              </a:rPr>
              <a:t>33 %</a:t>
            </a:r>
            <a:r>
              <a:rPr lang="ru-RU" sz="2600" dirty="0"/>
              <a:t> </a:t>
            </a:r>
            <a:r>
              <a:rPr lang="ru-RU" sz="2600" dirty="0" smtClean="0"/>
              <a:t>(25 % в 2020-2021 </a:t>
            </a:r>
            <a:r>
              <a:rPr lang="ru-RU" sz="2600" dirty="0" err="1" smtClean="0"/>
              <a:t>у.г</a:t>
            </a:r>
            <a:r>
              <a:rPr lang="ru-RU" sz="2600" dirty="0" smtClean="0"/>
              <a:t>.)</a:t>
            </a:r>
            <a:endParaRPr lang="ru-RU" sz="2600" dirty="0" smtClean="0"/>
          </a:p>
          <a:p>
            <a:pPr marL="0" indent="0">
              <a:buNone/>
            </a:pPr>
            <a:endParaRPr lang="ru-RU" dirty="0"/>
          </a:p>
          <a:p>
            <a:endParaRPr lang="ru-RU" dirty="0" smtClean="0"/>
          </a:p>
          <a:p>
            <a:pPr algn="ctr">
              <a:buFont typeface="Wingdings" pitchFamily="2" charset="2"/>
              <a:buChar char="ü"/>
            </a:pPr>
            <a:r>
              <a:rPr lang="ru-RU" dirty="0" smtClean="0">
                <a:solidFill>
                  <a:srgbClr val="FF0000"/>
                </a:solidFill>
              </a:rPr>
              <a:t>Без категории </a:t>
            </a:r>
            <a:r>
              <a:rPr lang="ru-RU" dirty="0" smtClean="0"/>
              <a:t>– </a:t>
            </a:r>
            <a:r>
              <a:rPr lang="ru-RU" dirty="0" smtClean="0"/>
              <a:t>20 (</a:t>
            </a:r>
            <a:r>
              <a:rPr lang="ru-RU" dirty="0" smtClean="0">
                <a:solidFill>
                  <a:srgbClr val="FF0000"/>
                </a:solidFill>
              </a:rPr>
              <a:t>66</a:t>
            </a:r>
            <a:r>
              <a:rPr lang="ru-RU" b="1" u="sng" dirty="0" smtClean="0">
                <a:solidFill>
                  <a:srgbClr val="FF0000"/>
                </a:solidFill>
              </a:rPr>
              <a:t> </a:t>
            </a:r>
            <a:r>
              <a:rPr lang="ru-RU" b="1" u="sng" dirty="0" smtClean="0">
                <a:solidFill>
                  <a:srgbClr val="FF0000"/>
                </a:solidFill>
              </a:rPr>
              <a:t>%</a:t>
            </a:r>
            <a:r>
              <a:rPr lang="ru-RU" dirty="0" smtClean="0"/>
              <a:t>) из них </a:t>
            </a:r>
            <a:r>
              <a:rPr lang="ru-RU" dirty="0" smtClean="0"/>
              <a:t>14 </a:t>
            </a:r>
            <a:r>
              <a:rPr lang="ru-RU" dirty="0" smtClean="0"/>
              <a:t>имеют право (должны) пройти аттестацию в </a:t>
            </a:r>
            <a:r>
              <a:rPr lang="ru-RU" dirty="0" smtClean="0"/>
              <a:t>2021-2022 </a:t>
            </a:r>
            <a:r>
              <a:rPr lang="ru-RU" dirty="0" smtClean="0"/>
              <a:t>учебном году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555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735762"/>
          </a:xfrm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  <a:latin typeface="Arial Black" pitchFamily="34" charset="0"/>
              </a:rPr>
              <a:t>План работы Школы молодого педагога Прибайкальского района</a:t>
            </a:r>
            <a:br>
              <a:rPr lang="ru-RU" dirty="0">
                <a:solidFill>
                  <a:srgbClr val="002060"/>
                </a:solidFill>
                <a:latin typeface="Arial Black" pitchFamily="34" charset="0"/>
              </a:rPr>
            </a:br>
            <a:r>
              <a:rPr lang="ru-RU" dirty="0">
                <a:solidFill>
                  <a:srgbClr val="002060"/>
                </a:solidFill>
                <a:latin typeface="Arial Black" pitchFamily="34" charset="0"/>
              </a:rPr>
              <a:t>на </a:t>
            </a:r>
            <a:r>
              <a:rPr lang="ru-RU" dirty="0" smtClean="0">
                <a:solidFill>
                  <a:srgbClr val="002060"/>
                </a:solidFill>
                <a:latin typeface="Arial Black" pitchFamily="34" charset="0"/>
              </a:rPr>
              <a:t>2021-2022 </a:t>
            </a:r>
            <a:r>
              <a:rPr lang="ru-RU" dirty="0">
                <a:solidFill>
                  <a:srgbClr val="002060"/>
                </a:solidFill>
                <a:latin typeface="Arial Black" pitchFamily="34" charset="0"/>
              </a:rPr>
              <a:t>учебный год</a:t>
            </a:r>
            <a:r>
              <a:rPr lang="ru-RU" dirty="0">
                <a:latin typeface="Arial Black" pitchFamily="34" charset="0"/>
              </a:rPr>
              <a:t/>
            </a:r>
            <a:br>
              <a:rPr lang="ru-RU" dirty="0">
                <a:latin typeface="Arial Black" pitchFamily="34" charset="0"/>
              </a:rPr>
            </a:br>
            <a:endParaRPr lang="ru-RU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18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8030989"/>
              </p:ext>
            </p:extLst>
          </p:nvPr>
        </p:nvGraphicFramePr>
        <p:xfrm>
          <a:off x="0" y="0"/>
          <a:ext cx="9144001" cy="6858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43969"/>
                <a:gridCol w="4691806"/>
                <a:gridCol w="2908226"/>
              </a:tblGrid>
              <a:tr h="6156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Сроки проведения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Проводимые мероприятия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Ответственные 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621" marR="43621" marT="0" marB="0"/>
                </a:tc>
              </a:tr>
              <a:tr h="29180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сентябрь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 dirty="0">
                          <a:effectLst/>
                        </a:rPr>
                        <a:t>Формирование базы данных  молодых педагогов ОУ Прибайкальского района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 dirty="0">
                          <a:effectLst/>
                        </a:rPr>
                        <a:t>Организация наставничества для молодых педагогов. Определение наставников для молодых педагогов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 dirty="0">
                          <a:effectLst/>
                        </a:rPr>
                        <a:t>Утверждение Плана работы ШМП на 2021-2022 учебный год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 dirty="0">
                          <a:effectLst/>
                        </a:rPr>
                        <a:t>Изучение нормативно-правовой базы (в том числе ознакомление с Положением о ШМП)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 indent="38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ОДОДО</a:t>
                      </a:r>
                    </a:p>
                    <a:p>
                      <a:pPr indent="38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</a:p>
                    <a:p>
                      <a:pPr indent="38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r>
                        <a:rPr lang="ru-RU" sz="1600" dirty="0" smtClean="0">
                          <a:effectLst/>
                        </a:rPr>
                        <a:t>ОУ</a:t>
                      </a:r>
                      <a:endParaRPr lang="ru-RU" sz="1600" dirty="0">
                        <a:effectLst/>
                      </a:endParaRPr>
                    </a:p>
                    <a:p>
                      <a:pPr indent="38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</a:p>
                    <a:p>
                      <a:pPr indent="38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 smtClean="0">
                        <a:effectLst/>
                      </a:endParaRPr>
                    </a:p>
                    <a:p>
                      <a:pPr indent="38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ОДОДО</a:t>
                      </a:r>
                      <a:endParaRPr lang="ru-RU" sz="1600" dirty="0">
                        <a:effectLst/>
                      </a:endParaRPr>
                    </a:p>
                    <a:p>
                      <a:pPr indent="38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</a:p>
                    <a:p>
                      <a:pPr indent="38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ОУ, Наставники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621" marR="43621" marT="0" marB="0"/>
                </a:tc>
              </a:tr>
              <a:tr h="12435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октябрь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>
                          <a:effectLst/>
                        </a:rPr>
                        <a:t>Планирование работы наставника  с молодым педагогом на 2021-2022 учебный год 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>
                          <a:effectLst/>
                        </a:rPr>
                        <a:t>Доработка раздела ШМП на сайте Управления образования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ОУ, наставники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ОДОДО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621" marR="43621" marT="0" marB="0"/>
                </a:tc>
              </a:tr>
              <a:tr h="20807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декабрь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1. Заседание ШМП № 1 «Современный урок как основа эффективного и качественного образования»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2. Создание личных сайтов МП, контроль над ведением сайтов МП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3. Анкетирование молодых педагогов, со стажем работы не более 2-лет, по вопросам адаптации к профессиональной деятельности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ОДОДО, ТСОШ№1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r>
                        <a:rPr lang="ru-RU" sz="1600" dirty="0" smtClean="0">
                          <a:effectLst/>
                        </a:rPr>
                        <a:t>Наставники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Наставники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621" marR="43621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4671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3477432"/>
              </p:ext>
            </p:extLst>
          </p:nvPr>
        </p:nvGraphicFramePr>
        <p:xfrm>
          <a:off x="0" y="0"/>
          <a:ext cx="9144000" cy="68580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43967"/>
                <a:gridCol w="4691808"/>
                <a:gridCol w="2908225"/>
              </a:tblGrid>
              <a:tr h="16328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январь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9" marR="60239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>
                          <a:effectLst/>
                        </a:rPr>
                        <a:t>Круглый стол «Адаптация молодых учителей к школьным условиям» (отчеты наставников)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>
                          <a:effectLst/>
                        </a:rPr>
                        <a:t>Муниципальный конкурс «Педагогический дебют - 2022»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9" marR="602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ОДОДО, ОУ,  наставники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МУ УО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9" marR="60239" marT="0" marB="0"/>
                </a:tc>
              </a:tr>
              <a:tr h="19594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март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9" marR="60239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>
                          <a:effectLst/>
                        </a:rPr>
                        <a:t>Семинар «Организация работы по формированию функциональной грамотности обучающихся на уроках»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600">
                          <a:effectLst/>
                        </a:rPr>
                        <a:t>Проведение методической недели молодого педагога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9" marR="602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ОДОДО, ОУ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ОУ, наставники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9" marR="60239" marT="0" marB="0"/>
                </a:tc>
              </a:tr>
              <a:tr h="1306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апрель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9" marR="602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Заседание ШМП № 2 «Развитие творческого мышления и познавательной активности обучающихся на уроке»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9" marR="602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ОДОДО,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Ильинская СОШ, ТРГ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9" marR="60239" marT="0" marB="0"/>
                </a:tc>
              </a:tr>
              <a:tr h="19594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май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9" marR="602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1. Отчет наставника о проделанной работе за 2021-2022 учебный год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2. Подведение итогов работы за 2021-2022 учебный год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3. Планирование работы на 2022-2023 учебный год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9" marR="6023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ОУ, наставники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ОДОДО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ОДОДО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39" marR="60239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110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5146309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43968"/>
                <a:gridCol w="4691808"/>
                <a:gridCol w="2908224"/>
              </a:tblGrid>
              <a:tr h="6858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В течение года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80" marR="66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1. Организация помощи в составлении планов по самообразованию, творческие отчеты по самообразованию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2. Показательные уроки мастерства, мастер-классы передовых педагогов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3. Взаимопосещение уроков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4. Индивидуальные консультации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5. Участие в работе районных МО и </a:t>
                      </a:r>
                      <a:r>
                        <a:rPr lang="ru-RU" sz="1600" dirty="0" smtClean="0">
                          <a:effectLst/>
                        </a:rPr>
                        <a:t>семинаров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6. Размещение информации о работе ШМП на сайте Управления образования Прибайкальского района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7. Организация работы по формированию функциональной грамотности обучающихся (проведение семинаров, консультации и </a:t>
                      </a:r>
                      <a:r>
                        <a:rPr lang="ru-RU" sz="1600" dirty="0" err="1">
                          <a:effectLst/>
                        </a:rPr>
                        <a:t>тд</a:t>
                      </a:r>
                      <a:r>
                        <a:rPr lang="ru-RU" sz="1600" dirty="0">
                          <a:effectLst/>
                        </a:rPr>
                        <a:t>)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8. Работа по плану ОО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80" marR="66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Руководители МО, ОУ, наставники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ОУ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ОУ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ОУ,  наставники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ОУ, наставники, руководители МО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r>
                        <a:rPr lang="ru-RU" sz="1600" dirty="0" smtClean="0">
                          <a:effectLst/>
                        </a:rPr>
                        <a:t>ОДОДО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ОУ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580" marR="66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1383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464</TotalTime>
  <Words>715</Words>
  <Application>Microsoft Office PowerPoint</Application>
  <PresentationFormat>Экран (4:3)</PresentationFormat>
  <Paragraphs>158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Молодые педагоги Прибайкальского района  2021-2022 учебный год</vt:lpstr>
      <vt:lpstr>Общий педагогический состав      Педагогические работники до 35 лет      </vt:lpstr>
      <vt:lpstr>Педагоги до 35 лет, со стажем работы до 5 лет     Педагоги до 35 лет, сто стажем работы до 3 лет  </vt:lpstr>
      <vt:lpstr>До 35 лет, со стажем работы до 5 лет (ШМП) за последние 4 года</vt:lpstr>
      <vt:lpstr>ШМП по дисциплинам</vt:lpstr>
      <vt:lpstr>Квалификация МП</vt:lpstr>
      <vt:lpstr>План работы Школы молодого педагога Прибайкальского района на 2021-2022 учебный год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Молодые педагоги Прибайкальского района  2018-2019 учебный год</dc:title>
  <dc:creator>Пользователь Windows</dc:creator>
  <cp:lastModifiedBy>Пользователь Windows</cp:lastModifiedBy>
  <cp:revision>28</cp:revision>
  <dcterms:created xsi:type="dcterms:W3CDTF">2018-10-03T03:09:12Z</dcterms:created>
  <dcterms:modified xsi:type="dcterms:W3CDTF">2021-10-25T02:36:25Z</dcterms:modified>
</cp:coreProperties>
</file>