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75" r:id="rId5"/>
    <p:sldId id="274" r:id="rId6"/>
    <p:sldId id="284" r:id="rId7"/>
    <p:sldId id="259" r:id="rId8"/>
    <p:sldId id="260" r:id="rId9"/>
    <p:sldId id="276" r:id="rId10"/>
    <p:sldId id="283" r:id="rId11"/>
    <p:sldId id="279" r:id="rId12"/>
    <p:sldId id="280" r:id="rId13"/>
    <p:sldId id="282" r:id="rId14"/>
    <p:sldId id="277" r:id="rId15"/>
    <p:sldId id="272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FFAFECB-D701-4D74-A561-DAFD04252238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87A3569-D33E-4DD5-8ADC-6D59C23C1D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AFECB-D701-4D74-A561-DAFD04252238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A3569-D33E-4DD5-8ADC-6D59C23C1D0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AFECB-D701-4D74-A561-DAFD04252238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A3569-D33E-4DD5-8ADC-6D59C23C1D0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AFECB-D701-4D74-A561-DAFD04252238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A3569-D33E-4DD5-8ADC-6D59C23C1D0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AFECB-D701-4D74-A561-DAFD04252238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A3569-D33E-4DD5-8ADC-6D59C23C1D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AFECB-D701-4D74-A561-DAFD04252238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A3569-D33E-4DD5-8ADC-6D59C23C1D0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AFECB-D701-4D74-A561-DAFD04252238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A3569-D33E-4DD5-8ADC-6D59C23C1D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5FFAFECB-D701-4D74-A561-DAFD04252238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A3569-D33E-4DD5-8ADC-6D59C23C1D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FFAFECB-D701-4D74-A561-DAFD04252238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87A3569-D33E-4DD5-8ADC-6D59C23C1D0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AFECB-D701-4D74-A561-DAFD04252238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A3569-D33E-4DD5-8ADC-6D59C23C1D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AFECB-D701-4D74-A561-DAFD04252238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A3569-D33E-4DD5-8ADC-6D59C23C1D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FFAFECB-D701-4D74-A561-DAFD04252238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87A3569-D33E-4DD5-8ADC-6D59C23C1D0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484784"/>
            <a:ext cx="8060432" cy="2478137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chemeClr val="tx1"/>
                </a:solidFill>
                <a:latin typeface="Gabriola" pitchFamily="82" charset="0"/>
              </a:rPr>
              <a:t>Технология проблемно-диалогического обучения </a:t>
            </a:r>
            <a:r>
              <a:rPr lang="ru-RU" sz="4000" dirty="0">
                <a:solidFill>
                  <a:schemeClr val="tx1"/>
                </a:solidFill>
                <a:latin typeface="Gabriola" pitchFamily="82" charset="0"/>
              </a:rPr>
              <a:t/>
            </a:r>
            <a:br>
              <a:rPr lang="ru-RU" sz="4000" dirty="0">
                <a:solidFill>
                  <a:schemeClr val="tx1"/>
                </a:solidFill>
                <a:latin typeface="Gabriola" pitchFamily="82" charset="0"/>
              </a:rPr>
            </a:br>
            <a:r>
              <a:rPr lang="ru-RU" sz="4000" b="1" dirty="0">
                <a:solidFill>
                  <a:schemeClr val="tx1"/>
                </a:solidFill>
                <a:latin typeface="Gabriola" pitchFamily="82" charset="0"/>
              </a:rPr>
              <a:t>на уроках русского языка и литературы</a:t>
            </a:r>
            <a:br>
              <a:rPr lang="ru-RU" sz="4000" b="1" dirty="0">
                <a:solidFill>
                  <a:schemeClr val="tx1"/>
                </a:solidFill>
                <a:latin typeface="Gabriola" pitchFamily="82" charset="0"/>
              </a:rPr>
            </a:br>
            <a:r>
              <a:rPr lang="ru-RU" sz="4000" b="1" dirty="0">
                <a:solidFill>
                  <a:schemeClr val="tx1"/>
                </a:solidFill>
                <a:latin typeface="Gabriola" pitchFamily="82" charset="0"/>
              </a:rPr>
              <a:t/>
            </a:r>
            <a:br>
              <a:rPr lang="ru-RU" sz="4000" b="1" dirty="0">
                <a:solidFill>
                  <a:schemeClr val="tx1"/>
                </a:solidFill>
                <a:latin typeface="Gabriola" pitchFamily="82" charset="0"/>
              </a:rPr>
            </a:br>
            <a:r>
              <a:rPr lang="ru-RU" sz="4000" b="1" dirty="0">
                <a:solidFill>
                  <a:schemeClr val="tx1"/>
                </a:solidFill>
                <a:latin typeface="Gabriola" pitchFamily="82" charset="0"/>
              </a:rPr>
              <a:t>Решетова Марина Владимировна</a:t>
            </a:r>
            <a:endParaRPr lang="ru-RU" sz="4000" dirty="0">
              <a:solidFill>
                <a:schemeClr val="tx1"/>
              </a:solidFill>
              <a:latin typeface="Gabriola" pitchFamily="8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620689"/>
            <a:ext cx="8229600" cy="1800200"/>
          </a:xfrm>
        </p:spPr>
        <p:txBody>
          <a:bodyPr/>
          <a:lstStyle/>
          <a:p>
            <a:pPr algn="just"/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Проблемно-диалогическое обучение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это тип обучения, обеспечивающий творческое усвоение знаний учащимися посредством специально организованного учителем диалога.</a:t>
            </a:r>
          </a:p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22A995B-156E-4711-B69D-15BE732C1A14}"/>
              </a:ext>
            </a:extLst>
          </p:cNvPr>
          <p:cNvSpPr txBox="1"/>
          <p:nvPr/>
        </p:nvSpPr>
        <p:spPr>
          <a:xfrm>
            <a:off x="2411760" y="2780928"/>
            <a:ext cx="604867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Проблемно-диалогическая технология дает развернутый ответ на вопрос, </a:t>
            </a:r>
            <a:r>
              <a:rPr 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учить, чтобы ученики на уроке ставили и решали проблемы.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Слово «диалогическое» означает, что </a:t>
            </a:r>
            <a:r>
              <a:rPr 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постановку проблемы и поиск решения проблемы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ученики осуществляют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ходе </a:t>
            </a:r>
            <a:r>
              <a:rPr 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 выстроенного учителем диалога.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256583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Учебная проблема – это вопрос, требующий своего разрешения.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уроке учебная проблема может быть обозначена</a:t>
            </a:r>
          </a:p>
          <a:p>
            <a:pPr lvl="3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как тема урока; </a:t>
            </a:r>
          </a:p>
          <a:p>
            <a:pPr lvl="3"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как не совпадающий с темой урока вопрос, на который необходимо будет найти ответ и ответом на который будет новое знание. </a:t>
            </a: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Тематика уроков, сформулированные в виде проблемных вопросов:</a:t>
            </a:r>
          </a:p>
          <a:p>
            <a:pPr lvl="3"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«Когда в существительных пишется суффикс –ек , а когда –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?» (урок русского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языка в 5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классе)</a:t>
            </a:r>
          </a:p>
          <a:p>
            <a:pPr lvl="3"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«Почему в Рождественскую ночь исполняется самое необычное и трудновыполнимое желание, желание Вакулы?» (урок литературы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5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классе по повести Н.В.Гоголя «Ночь перед Рождеством»).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xmlns="" id="{F2E365B1-9486-4B15-89BA-E1D4597232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772816"/>
            <a:ext cx="8229600" cy="4525963"/>
          </a:xfrm>
        </p:spPr>
        <p:txBody>
          <a:bodyPr/>
          <a:lstStyle/>
          <a:p>
            <a:pPr indent="450215" algn="just"/>
            <a:r>
              <a:rPr lang="ru-RU" sz="2400" b="1" i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Побуждающий диалог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стимулирует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детей к той же мыслительной работе, которую выполняет учёный: осознание противоречия и формулирование проблемы, выдвижение гипотезы, проверка гипотезы.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/>
            <a:r>
              <a:rPr lang="ru-RU" sz="2400" b="1" i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Подводящий диалог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предполагает, что учитель 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помощью специальных реплик прокладывает ученикам прямую и почти безошибочную дорогу к открытию нового знания.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Заголовок 2">
            <a:extLst>
              <a:ext uri="{FF2B5EF4-FFF2-40B4-BE49-F238E27FC236}">
                <a16:creationId xmlns:a16="http://schemas.microsoft.com/office/drawing/2014/main" xmlns="" id="{F12ABF93-4DB7-452B-8F5B-1F1470C46C93}"/>
              </a:ext>
            </a:extLst>
          </p:cNvPr>
          <p:cNvSpPr txBox="1">
            <a:spLocks/>
          </p:cNvSpPr>
          <p:nvPr/>
        </p:nvSpPr>
        <p:spPr>
          <a:xfrm>
            <a:off x="611560" y="260648"/>
            <a:ext cx="8229600" cy="1143000"/>
          </a:xfrm>
          <a:prstGeom prst="rect">
            <a:avLst/>
          </a:prstGeom>
        </p:spPr>
        <p:txBody>
          <a:bodyPr vert="horz" rtlCol="0" anchor="ctr">
            <a:normAutofit fontScale="90000"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dirty="0"/>
              <a:t>Два вида учебного диалога </a:t>
            </a:r>
          </a:p>
          <a:p>
            <a:r>
              <a:rPr lang="ru-RU" dirty="0"/>
              <a:t>на уроке: </a:t>
            </a:r>
          </a:p>
        </p:txBody>
      </p:sp>
    </p:spTree>
    <p:extLst>
      <p:ext uri="{BB962C8B-B14F-4D97-AF65-F5344CB8AC3E}">
        <p14:creationId xmlns:p14="http://schemas.microsoft.com/office/powerpoint/2010/main" xmlns="" val="4074639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xmlns="" id="{02FA0711-BCDC-4669-8D97-FA984AF9BC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7664" y="3394720"/>
            <a:ext cx="7003520" cy="1296144"/>
          </a:xfrm>
        </p:spPr>
        <p:txBody>
          <a:bodyPr/>
          <a:lstStyle/>
          <a:p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постановка учебной проблемы,</a:t>
            </a:r>
          </a:p>
          <a:p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поиск решения учебной проблемы.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63AB6ED6-F5B6-4A9C-AFB6-6CD7161E6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548680"/>
            <a:ext cx="8604448" cy="2348880"/>
          </a:xfrm>
        </p:spPr>
        <p:txBody>
          <a:bodyPr>
            <a:normAutofit fontScale="90000"/>
          </a:bodyPr>
          <a:lstStyle/>
          <a:p>
            <a:r>
              <a:rPr lang="ru-RU" dirty="0"/>
              <a:t>Два вектора работы </a:t>
            </a:r>
            <a:br>
              <a:rPr lang="ru-RU" dirty="0"/>
            </a:br>
            <a:r>
              <a:rPr lang="ru-RU" dirty="0"/>
              <a:t>с учебной проблемой на уроке </a:t>
            </a:r>
            <a:br>
              <a:rPr lang="ru-RU" dirty="0"/>
            </a:br>
            <a:r>
              <a:rPr lang="ru-RU" dirty="0"/>
              <a:t>через побуждающий и подводящий диалог: </a:t>
            </a:r>
          </a:p>
        </p:txBody>
      </p:sp>
    </p:spTree>
    <p:extLst>
      <p:ext uri="{BB962C8B-B14F-4D97-AF65-F5344CB8AC3E}">
        <p14:creationId xmlns:p14="http://schemas.microsoft.com/office/powerpoint/2010/main" xmlns="" val="14916706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9A4B238-1654-4B14-827A-42DE367FC7E3}"/>
              </a:ext>
            </a:extLst>
          </p:cNvPr>
          <p:cNvSpPr txBox="1"/>
          <p:nvPr/>
        </p:nvSpPr>
        <p:spPr>
          <a:xfrm>
            <a:off x="1655676" y="2228671"/>
            <a:ext cx="69487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Постановка учебной проблемы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xmlns="" val="33775083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170579"/>
          </a:xfrm>
        </p:spPr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Постановка проблемы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Поставить учебную проблему - значит помочь ученикам самим сформулировать либо тему урока, либо сходный с темой вопрос для исследования.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95736" y="1052736"/>
            <a:ext cx="580607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Тема урока «Правописание глаголов 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форме повелительного наклонения»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76889904"/>
              </p:ext>
            </p:extLst>
          </p:nvPr>
        </p:nvGraphicFramePr>
        <p:xfrm>
          <a:off x="251520" y="2060848"/>
          <a:ext cx="8352928" cy="4464496"/>
        </p:xfrm>
        <a:graphic>
          <a:graphicData uri="http://schemas.openxmlformats.org/drawingml/2006/table">
            <a:tbl>
              <a:tblPr/>
              <a:tblGrid>
                <a:gridCol w="417601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7691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0586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Учитель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Ученик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1759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Прочитайте предложения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Если   заблудитесь,   крикните погромче.    Если крикнете, обязательно кто-нибудь откликнется.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1172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Определите     наклонение     и спряжение глагола крикнуть.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Повелительное и изъявительное.</a:t>
                      </a:r>
                      <a:r>
                        <a:rPr lang="ru-RU" sz="20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2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спряжение.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1759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Что   вас   удивило?   Что интересного вы заметили?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  Глагол   первого   спряжения   в повелительном наклонении пишется с буквой и.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1172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Какой же будет тема урока?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  Правописание   глаголов   в повелительном наклонении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4" name="Заголовок 2">
            <a:extLst>
              <a:ext uri="{FF2B5EF4-FFF2-40B4-BE49-F238E27FC236}">
                <a16:creationId xmlns:a16="http://schemas.microsoft.com/office/drawing/2014/main" xmlns="" id="{09934143-7A7B-48AA-AC4D-540EA92A7B33}"/>
              </a:ext>
            </a:extLst>
          </p:cNvPr>
          <p:cNvSpPr txBox="1">
            <a:spLocks/>
          </p:cNvSpPr>
          <p:nvPr/>
        </p:nvSpPr>
        <p:spPr>
          <a:xfrm>
            <a:off x="251520" y="116632"/>
            <a:ext cx="8589640" cy="1143000"/>
          </a:xfrm>
          <a:prstGeom prst="rect">
            <a:avLst/>
          </a:prstGeom>
        </p:spPr>
        <p:txBody>
          <a:bodyPr vert="horz" rtlCol="0" anchor="ctr">
            <a:normAutofit fontScale="67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just"/>
            <a:r>
              <a:rPr lang="ru-RU" dirty="0"/>
              <a:t>Пример использования </a:t>
            </a:r>
            <a:r>
              <a:rPr lang="ru-RU" dirty="0">
                <a:solidFill>
                  <a:srgbClr val="0070C0"/>
                </a:solidFill>
              </a:rPr>
              <a:t>побуждающего диалога</a:t>
            </a:r>
            <a:r>
              <a:rPr lang="ru-RU" dirty="0"/>
              <a:t> </a:t>
            </a:r>
            <a:r>
              <a:rPr lang="ru-RU" u="sng" dirty="0"/>
              <a:t>к определению проблемы, темы урока</a:t>
            </a:r>
            <a:r>
              <a:rPr lang="ru-RU" dirty="0"/>
              <a:t>: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>
            <a:extLst>
              <a:ext uri="{FF2B5EF4-FFF2-40B4-BE49-F238E27FC236}">
                <a16:creationId xmlns:a16="http://schemas.microsoft.com/office/drawing/2014/main" xmlns="" id="{1B10A963-BF56-42A1-9761-01AA8034EBFD}"/>
              </a:ext>
            </a:extLst>
          </p:cNvPr>
          <p:cNvSpPr txBox="1">
            <a:spLocks/>
          </p:cNvSpPr>
          <p:nvPr/>
        </p:nvSpPr>
        <p:spPr>
          <a:xfrm>
            <a:off x="251520" y="116632"/>
            <a:ext cx="8589640" cy="1143000"/>
          </a:xfrm>
          <a:prstGeom prst="rect">
            <a:avLst/>
          </a:prstGeom>
        </p:spPr>
        <p:txBody>
          <a:bodyPr vert="horz" rtlCol="0" anchor="ctr">
            <a:normAutofit fontScale="67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just"/>
            <a:r>
              <a:rPr lang="ru-RU" dirty="0"/>
              <a:t>Пример использования </a:t>
            </a:r>
            <a:r>
              <a:rPr lang="ru-RU" dirty="0">
                <a:solidFill>
                  <a:srgbClr val="0070C0"/>
                </a:solidFill>
              </a:rPr>
              <a:t>подводящего диалога  </a:t>
            </a:r>
            <a:r>
              <a:rPr lang="ru-RU" u="sng" dirty="0"/>
              <a:t>к определению проблемы, темы урока</a:t>
            </a:r>
            <a:r>
              <a:rPr lang="ru-RU" dirty="0"/>
              <a:t>: 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xmlns="" id="{520DAD61-AA98-4A48-A064-AD349A4FA3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3608" y="1484730"/>
            <a:ext cx="741682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Тема урока «</a:t>
            </a:r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Гласные буквы перед суффиксом –л- </a:t>
            </a:r>
          </a:p>
          <a:p>
            <a:pPr marL="0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глаголах прошедшего времени</a:t>
            </a:r>
            <a:r>
              <a:rPr kumimoji="0" lang="ru-RU" sz="24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xmlns="" id="{F5F34A8E-5547-4AF3-8EAE-84ADCE8808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45498848"/>
              </p:ext>
            </p:extLst>
          </p:nvPr>
        </p:nvGraphicFramePr>
        <p:xfrm>
          <a:off x="405880" y="2540825"/>
          <a:ext cx="8280920" cy="3610563"/>
        </p:xfrm>
        <a:graphic>
          <a:graphicData uri="http://schemas.openxmlformats.org/drawingml/2006/table">
            <a:tbl>
              <a:tblPr firstRow="1" firstCol="1" bandRow="1"/>
              <a:tblGrid>
                <a:gridCol w="4140017">
                  <a:extLst>
                    <a:ext uri="{9D8B030D-6E8A-4147-A177-3AD203B41FA5}">
                      <a16:colId xmlns:a16="http://schemas.microsoft.com/office/drawing/2014/main" xmlns="" val="795208434"/>
                    </a:ext>
                  </a:extLst>
                </a:gridCol>
                <a:gridCol w="4140903">
                  <a:extLst>
                    <a:ext uri="{9D8B030D-6E8A-4147-A177-3AD203B41FA5}">
                      <a16:colId xmlns:a16="http://schemas.microsoft.com/office/drawing/2014/main" xmlns="" val="2449310978"/>
                    </a:ext>
                  </a:extLst>
                </a:gridCol>
              </a:tblGrid>
              <a:tr h="307640"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Учитель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Ученик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72954446"/>
                  </a:ext>
                </a:extLst>
              </a:tr>
              <a:tr h="64210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Запишите слова. Определите часть речи и морфологические признаки. 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  Слышал,   клеил,   сеял,   видел.   Это глаголы прошедшего времени.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31383768"/>
                  </a:ext>
                </a:extLst>
              </a:tr>
              <a:tr h="307640">
                <a:tc>
                  <a:txBody>
                    <a:bodyPr/>
                    <a:lstStyle/>
                    <a:p>
                      <a:pPr algn="just"/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Выделите суффиксы.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Учащиеся выполняют задание.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21996093"/>
                  </a:ext>
                </a:extLst>
              </a:tr>
              <a:tr h="615281"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  Найдите   в   словах   безударные гласные.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Учащиеся выполняют задание.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44617714"/>
                  </a:ext>
                </a:extLst>
              </a:tr>
              <a:tr h="615281">
                <a:tc>
                  <a:txBody>
                    <a:bodyPr/>
                    <a:lstStyle/>
                    <a:p>
                      <a:pPr algn="just"/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  В   какой   морфеме   находятся   эти орфограммы?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В суффиксе.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58058953"/>
                  </a:ext>
                </a:extLst>
              </a:tr>
              <a:tr h="1112449"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Над какой темой будем работать?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Гласные буквы перед суффиксом –л- в глаголах прошедшего времени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788181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8183315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4C69764-5EB9-4E94-B893-5DF3AEE08DDC}"/>
              </a:ext>
            </a:extLst>
          </p:cNvPr>
          <p:cNvSpPr txBox="1"/>
          <p:nvPr/>
        </p:nvSpPr>
        <p:spPr>
          <a:xfrm>
            <a:off x="395536" y="2780928"/>
            <a:ext cx="81369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/>
            <a:r>
              <a:rPr lang="ru-RU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Поиск решения  учебной проблемы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94774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>
            <a:extLst>
              <a:ext uri="{FF2B5EF4-FFF2-40B4-BE49-F238E27FC236}">
                <a16:creationId xmlns:a16="http://schemas.microsoft.com/office/drawing/2014/main" xmlns="" id="{A2220D13-E778-4762-AC24-E34A64DEAE36}"/>
              </a:ext>
            </a:extLst>
          </p:cNvPr>
          <p:cNvSpPr txBox="1">
            <a:spLocks/>
          </p:cNvSpPr>
          <p:nvPr/>
        </p:nvSpPr>
        <p:spPr>
          <a:xfrm>
            <a:off x="251520" y="116632"/>
            <a:ext cx="8589640" cy="1143000"/>
          </a:xfrm>
          <a:prstGeom prst="rect">
            <a:avLst/>
          </a:prstGeom>
        </p:spPr>
        <p:txBody>
          <a:bodyPr vert="horz" rtlCol="0" anchor="ctr">
            <a:normAutofit fontScale="75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just"/>
            <a:r>
              <a:rPr lang="ru-RU" dirty="0"/>
              <a:t>Пример использования </a:t>
            </a:r>
            <a:r>
              <a:rPr lang="ru-RU" dirty="0">
                <a:solidFill>
                  <a:srgbClr val="0070C0"/>
                </a:solidFill>
              </a:rPr>
              <a:t>побуждающего диалога</a:t>
            </a:r>
            <a:r>
              <a:rPr lang="ru-RU" dirty="0"/>
              <a:t> </a:t>
            </a:r>
            <a:r>
              <a:rPr lang="ru-RU" u="sng" dirty="0"/>
              <a:t>к поиску решения проблемы</a:t>
            </a:r>
            <a:endParaRPr lang="ru-RU" dirty="0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xmlns="" id="{5A41A268-8E73-414B-834B-CC0811A6AF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7912" y="1233999"/>
            <a:ext cx="741682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Тема </a:t>
            </a:r>
            <a:r>
              <a:rPr kumimoji="0" lang="ru-RU" sz="2400" b="1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урока </a:t>
            </a:r>
            <a:r>
              <a:rPr lang="ru-RU" sz="2400" b="1" i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Склонение имен существительных.</a:t>
            </a:r>
            <a:endParaRPr kumimoji="0" lang="ru-RU" sz="2400" b="1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xmlns="" id="{194B024A-EBA2-4BE8-B40B-5552E7A34A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22028432"/>
              </p:ext>
            </p:extLst>
          </p:nvPr>
        </p:nvGraphicFramePr>
        <p:xfrm>
          <a:off x="507944" y="1803608"/>
          <a:ext cx="8064896" cy="4937760"/>
        </p:xfrm>
        <a:graphic>
          <a:graphicData uri="http://schemas.openxmlformats.org/drawingml/2006/table">
            <a:tbl>
              <a:tblPr firstRow="1" firstCol="1" bandRow="1"/>
              <a:tblGrid>
                <a:gridCol w="4032016">
                  <a:extLst>
                    <a:ext uri="{9D8B030D-6E8A-4147-A177-3AD203B41FA5}">
                      <a16:colId xmlns:a16="http://schemas.microsoft.com/office/drawing/2014/main" xmlns="" val="1980363306"/>
                    </a:ext>
                  </a:extLst>
                </a:gridCol>
                <a:gridCol w="4032880">
                  <a:extLst>
                    <a:ext uri="{9D8B030D-6E8A-4147-A177-3AD203B41FA5}">
                      <a16:colId xmlns:a16="http://schemas.microsoft.com/office/drawing/2014/main" xmlns="" val="101523108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Учитель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Ученик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957564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Определите       склонение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существительных.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Определите       склонение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существительных.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Вы смогли выполнить задание?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В чем затруднение?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Значит, какой вопрос возникает?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Время, имя, знамя.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Нет, не смогли.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  Существительные   среднего   рода,   а окончания у них –я.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  К   какому   склонению относятся существительные   среднего рода   с окончаниями –я?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78357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Какие есть гипотезы?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Так. Какие еще есть идеи?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    Так.     Какие     еще     есть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Предположения?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Существительные относятся особому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склонению.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 Существительные   являются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исключением и не относятся ни к одному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склонению.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 Существительные   относятся   к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нескольким склонениям.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018822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75263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>
            <a:extLst>
              <a:ext uri="{FF2B5EF4-FFF2-40B4-BE49-F238E27FC236}">
                <a16:creationId xmlns:a16="http://schemas.microsoft.com/office/drawing/2014/main" xmlns="" id="{A2220D13-E778-4762-AC24-E34A64DEAE36}"/>
              </a:ext>
            </a:extLst>
          </p:cNvPr>
          <p:cNvSpPr txBox="1">
            <a:spLocks/>
          </p:cNvSpPr>
          <p:nvPr/>
        </p:nvSpPr>
        <p:spPr>
          <a:xfrm>
            <a:off x="251520" y="116632"/>
            <a:ext cx="8589640" cy="1143000"/>
          </a:xfrm>
          <a:prstGeom prst="rect">
            <a:avLst/>
          </a:prstGeom>
        </p:spPr>
        <p:txBody>
          <a:bodyPr vert="horz" rtlCol="0" anchor="ctr">
            <a:normAutofit fontScale="75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just"/>
            <a:r>
              <a:rPr lang="ru-RU" dirty="0"/>
              <a:t>Пример использования </a:t>
            </a:r>
            <a:r>
              <a:rPr lang="ru-RU" dirty="0">
                <a:solidFill>
                  <a:srgbClr val="0070C0"/>
                </a:solidFill>
              </a:rPr>
              <a:t>побуждающего диалога</a:t>
            </a:r>
            <a:r>
              <a:rPr lang="ru-RU" dirty="0"/>
              <a:t> </a:t>
            </a:r>
            <a:r>
              <a:rPr lang="ru-RU" u="sng" dirty="0"/>
              <a:t>к поиску решения проблемы</a:t>
            </a:r>
            <a:endParaRPr lang="ru-RU" dirty="0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xmlns="" id="{5A41A268-8E73-414B-834B-CC0811A6AF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5616" y="1028799"/>
            <a:ext cx="741682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Тема урока: Разносклоняемые существительные.</a:t>
            </a:r>
            <a:endParaRPr kumimoji="0" lang="ru-RU" sz="24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xmlns="" id="{B8AEBAA2-31FC-41E5-81FF-B1D59F1B4A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85851944"/>
              </p:ext>
            </p:extLst>
          </p:nvPr>
        </p:nvGraphicFramePr>
        <p:xfrm>
          <a:off x="265608" y="1695664"/>
          <a:ext cx="8424936" cy="4936008"/>
        </p:xfrm>
        <a:graphic>
          <a:graphicData uri="http://schemas.openxmlformats.org/drawingml/2006/table">
            <a:tbl>
              <a:tblPr firstRow="1" firstCol="1" bandRow="1"/>
              <a:tblGrid>
                <a:gridCol w="4666432">
                  <a:extLst>
                    <a:ext uri="{9D8B030D-6E8A-4147-A177-3AD203B41FA5}">
                      <a16:colId xmlns:a16="http://schemas.microsoft.com/office/drawing/2014/main" xmlns="" val="3780262591"/>
                    </a:ext>
                  </a:extLst>
                </a:gridCol>
                <a:gridCol w="3758504">
                  <a:extLst>
                    <a:ext uri="{9D8B030D-6E8A-4147-A177-3AD203B41FA5}">
                      <a16:colId xmlns:a16="http://schemas.microsoft.com/office/drawing/2014/main" xmlns="" val="917826309"/>
                    </a:ext>
                  </a:extLst>
                </a:gridCol>
              </a:tblGrid>
              <a:tr h="2741448"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Как доказать правильность наших предположений?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  (Подсказка)   Может   попробовать просклонять?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Выполняйте.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Просклоняем существительные всех склонений   и   посмотрим,   к   какому склонению   больше   подходят   наши существительные.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Работа в группах.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  отдельных   листах   каждая   группа склоняет   одно   существительное   (1гр.   –1скл., 2гр. – 2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скл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., 3гр. – 3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скл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., 4 гр.-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сущ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.)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 окончании  работы  каждая  группа вывешивает на доску свою таблицу.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33197616"/>
                  </a:ext>
                </a:extLst>
              </a:tr>
              <a:tr h="2064152"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  Сравниваем   окончания существительных 1, 2, 3, сущ. на -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окончания   каких   склонений   имеют сущ. на -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  Как   назвать   существительные, которые изменяются по  разным типам склонения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   (Подсказка.   Образуйте сложное   слово   (прилагательное)   от словосочетания по разному склонять).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- 3 склонения в Р.Д.П. падежах и 2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скл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в Т. падеже.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Разносклоняемые.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13619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008173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>
            <a:extLst>
              <a:ext uri="{FF2B5EF4-FFF2-40B4-BE49-F238E27FC236}">
                <a16:creationId xmlns:a16="http://schemas.microsoft.com/office/drawing/2014/main" xmlns="" id="{A2220D13-E778-4762-AC24-E34A64DEAE36}"/>
              </a:ext>
            </a:extLst>
          </p:cNvPr>
          <p:cNvSpPr txBox="1">
            <a:spLocks/>
          </p:cNvSpPr>
          <p:nvPr/>
        </p:nvSpPr>
        <p:spPr>
          <a:xfrm>
            <a:off x="251520" y="116632"/>
            <a:ext cx="8589640" cy="1143000"/>
          </a:xfrm>
          <a:prstGeom prst="rect">
            <a:avLst/>
          </a:prstGeom>
        </p:spPr>
        <p:txBody>
          <a:bodyPr vert="horz" rtlCol="0" anchor="ctr">
            <a:normAutofit fontScale="75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just"/>
            <a:r>
              <a:rPr lang="ru-RU" dirty="0"/>
              <a:t>Пример использования </a:t>
            </a:r>
            <a:r>
              <a:rPr lang="ru-RU" dirty="0">
                <a:solidFill>
                  <a:srgbClr val="0070C0"/>
                </a:solidFill>
              </a:rPr>
              <a:t>побуждающего диалога</a:t>
            </a:r>
            <a:r>
              <a:rPr lang="ru-RU" dirty="0"/>
              <a:t> </a:t>
            </a:r>
            <a:r>
              <a:rPr lang="ru-RU" u="sng" dirty="0"/>
              <a:t>к поиску решения проблемы</a:t>
            </a:r>
            <a:endParaRPr lang="ru-RU" dirty="0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xmlns="" id="{5A41A268-8E73-414B-834B-CC0811A6AF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5616" y="1028799"/>
            <a:ext cx="741682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Тема урока </a:t>
            </a:r>
            <a:r>
              <a:rPr lang="ru-RU" sz="2400" b="1" i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Разносклоняемые существительные</a:t>
            </a:r>
            <a:endParaRPr kumimoji="0" lang="ru-RU" sz="2400" b="1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xmlns="" id="{D65A3E7C-197E-481A-B986-1542D8F119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62748711"/>
              </p:ext>
            </p:extLst>
          </p:nvPr>
        </p:nvGraphicFramePr>
        <p:xfrm>
          <a:off x="1115616" y="2171798"/>
          <a:ext cx="7272808" cy="2553345"/>
        </p:xfrm>
        <a:graphic>
          <a:graphicData uri="http://schemas.openxmlformats.org/drawingml/2006/table">
            <a:tbl>
              <a:tblPr firstRow="1" firstCol="1" bandRow="1"/>
              <a:tblGrid>
                <a:gridCol w="3636015">
                  <a:extLst>
                    <a:ext uri="{9D8B030D-6E8A-4147-A177-3AD203B41FA5}">
                      <a16:colId xmlns:a16="http://schemas.microsoft.com/office/drawing/2014/main" xmlns="" val="3108507426"/>
                    </a:ext>
                  </a:extLst>
                </a:gridCol>
                <a:gridCol w="3636793">
                  <a:extLst>
                    <a:ext uri="{9D8B030D-6E8A-4147-A177-3AD203B41FA5}">
                      <a16:colId xmlns:a16="http://schemas.microsoft.com/office/drawing/2014/main" xmlns="" val="1560623612"/>
                    </a:ext>
                  </a:extLst>
                </a:gridCol>
              </a:tblGrid>
              <a:tr h="2553345"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Так значит, какую тему мы сегодня изучили?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    Сформулируйте   вывод,   почему существительные   на  –мя   называются разносклоняемые?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Сверьте ваш вывод с материалом учебника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Разносклоняемые существительные.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Существительные на –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мя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называются разносклоняемые,   потому   что   имеют окончания разных склонений – 2 и 3.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Все правильно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66804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1179124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66294656"/>
              </p:ext>
            </p:extLst>
          </p:nvPr>
        </p:nvGraphicFramePr>
        <p:xfrm>
          <a:off x="513664" y="2092307"/>
          <a:ext cx="8301608" cy="4360347"/>
        </p:xfrm>
        <a:graphic>
          <a:graphicData uri="http://schemas.openxmlformats.org/drawingml/2006/table">
            <a:tbl>
              <a:tblPr/>
              <a:tblGrid>
                <a:gridCol w="415037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5123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888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Учитель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Ученик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000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«Почему Васе больше нравилось бывать в «дурном обществе», нежели находиться дома и общаться со своей семьёй?»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Там его понимали и прислушивались к его мнению. Дома никто не обращал на него внимания.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67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«Какую роль сыграли Тыбурций и его дети в жизни Васи и его отца?»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Отец пересмотрел свое отношение к сыну.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000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«Как вы думаете, какие торжественные клятвы давали Вася и Соня у могилы Маруси?»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Ребята обещали помнить о Марусе.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0000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«В сокращении повесть В. Г. Короленко печатается под другим названием – «Дети подземелья». Как вы думаете, какое название глубже и точнее? Почему?»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Дети не выходили из подземелья, они жили там со своим отцом, который запрещал им покидать дом. Данное название подходит больше. Оно раскрывает весь смысл произведения.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4024142"/>
                  </a:ext>
                </a:extLst>
              </a:tr>
            </a:tbl>
          </a:graphicData>
        </a:graphic>
      </p:graphicFrame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899592" y="1397229"/>
            <a:ext cx="633670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Повесть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В.Г.Короленко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«В дурном обществе»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600" b="0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2">
            <a:extLst>
              <a:ext uri="{FF2B5EF4-FFF2-40B4-BE49-F238E27FC236}">
                <a16:creationId xmlns:a16="http://schemas.microsoft.com/office/drawing/2014/main" xmlns="" id="{A7ADF4F7-37CF-4380-B790-CE9E3037B7C2}"/>
              </a:ext>
            </a:extLst>
          </p:cNvPr>
          <p:cNvSpPr txBox="1">
            <a:spLocks/>
          </p:cNvSpPr>
          <p:nvPr/>
        </p:nvSpPr>
        <p:spPr>
          <a:xfrm>
            <a:off x="251520" y="116632"/>
            <a:ext cx="8589640" cy="1143000"/>
          </a:xfrm>
          <a:prstGeom prst="rect">
            <a:avLst/>
          </a:prstGeom>
        </p:spPr>
        <p:txBody>
          <a:bodyPr vert="horz" rtlCol="0" anchor="ctr">
            <a:normAutofit fontScale="82500"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just"/>
            <a:r>
              <a:rPr lang="ru-RU" dirty="0"/>
              <a:t>Пример использования </a:t>
            </a:r>
            <a:r>
              <a:rPr lang="ru-RU" dirty="0">
                <a:solidFill>
                  <a:srgbClr val="0070C0"/>
                </a:solidFill>
              </a:rPr>
              <a:t>подводящего диалога</a:t>
            </a:r>
            <a:r>
              <a:rPr lang="ru-RU" dirty="0"/>
              <a:t> </a:t>
            </a:r>
            <a:r>
              <a:rPr lang="ru-RU" u="sng" dirty="0"/>
              <a:t>к поиску решения проблемы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989619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1" name="Rectangle 1"/>
          <p:cNvSpPr>
            <a:spLocks noChangeArrowheads="1"/>
          </p:cNvSpPr>
          <p:nvPr/>
        </p:nvSpPr>
        <p:spPr bwMode="auto">
          <a:xfrm>
            <a:off x="611560" y="1316810"/>
            <a:ext cx="7416824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Вывод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проблемно-диалогическом уроке учитель побуждающим или подводящим диалогом помогает ученикам ставить и решать проблемы. Мне, как начинающему педагогу, данная технология очень импонирует, так как позволяет увидеть и сконструировать ход, логику урока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14400" y="2636838"/>
            <a:ext cx="8229600" cy="1143000"/>
          </a:xfrm>
        </p:spPr>
        <p:txBody>
          <a:bodyPr/>
          <a:lstStyle/>
          <a:p>
            <a:pPr algn="ctr"/>
            <a:r>
              <a:rPr lang="ru-RU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180</TotalTime>
  <Words>924</Words>
  <Application>Microsoft Office PowerPoint</Application>
  <PresentationFormat>Экран (4:3)</PresentationFormat>
  <Paragraphs>122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Открытая</vt:lpstr>
      <vt:lpstr>Технология проблемно-диалогического обучения  на уроках русского языка и литературы  Решетова Марина Владимировна</vt:lpstr>
      <vt:lpstr>Слайд 2</vt:lpstr>
      <vt:lpstr>Слайд 3</vt:lpstr>
      <vt:lpstr>Слайд 4</vt:lpstr>
      <vt:lpstr>Два вектора работы  с учебной проблемой на уроке  через побуждающий и подводящий диалог: 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Технология проблемно-диалогического обучения  на уроках русского языка и литературы</dc:title>
  <dc:creator>Lenovo</dc:creator>
  <cp:lastModifiedBy>Lenovo</cp:lastModifiedBy>
  <cp:revision>22</cp:revision>
  <dcterms:created xsi:type="dcterms:W3CDTF">2021-12-06T13:08:14Z</dcterms:created>
  <dcterms:modified xsi:type="dcterms:W3CDTF">2021-12-13T02:45:57Z</dcterms:modified>
</cp:coreProperties>
</file>