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sldIdLst>
    <p:sldId id="256" r:id="rId2"/>
    <p:sldId id="257" r:id="rId3"/>
    <p:sldId id="277" r:id="rId4"/>
    <p:sldId id="259" r:id="rId5"/>
    <p:sldId id="267" r:id="rId6"/>
    <p:sldId id="268" r:id="rId7"/>
    <p:sldId id="261" r:id="rId8"/>
    <p:sldId id="262" r:id="rId9"/>
    <p:sldId id="270" r:id="rId10"/>
    <p:sldId id="263" r:id="rId11"/>
    <p:sldId id="264" r:id="rId12"/>
    <p:sldId id="265" r:id="rId13"/>
    <p:sldId id="273" r:id="rId14"/>
    <p:sldId id="275" r:id="rId15"/>
    <p:sldId id="274" r:id="rId16"/>
    <p:sldId id="27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EC696B5-4992-4F5C-AC00-B8CAB22E5F7C}">
          <p14:sldIdLst>
            <p14:sldId id="256"/>
            <p14:sldId id="257"/>
            <p14:sldId id="277"/>
            <p14:sldId id="259"/>
            <p14:sldId id="267"/>
            <p14:sldId id="268"/>
            <p14:sldId id="261"/>
            <p14:sldId id="262"/>
            <p14:sldId id="270"/>
            <p14:sldId id="263"/>
            <p14:sldId id="264"/>
            <p14:sldId id="265"/>
            <p14:sldId id="273"/>
            <p14:sldId id="275"/>
            <p14:sldId id="274"/>
            <p14:sldId id="27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53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963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61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302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8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7722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479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6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533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9598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26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299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80C9BA67-4E2D-4E50-BF01-C725CD6EC754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7292F98-9097-4191-B7E0-C607594F2C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568AA-CD52-4D57-BB9A-762A4A2B64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850" y="0"/>
            <a:ext cx="10782300" cy="335280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мотивации учебной деятельности учащихся в начальной школе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8BAFB3-7272-4990-82D1-93A5994F15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6050" y="3828456"/>
            <a:ext cx="9144000" cy="1655762"/>
          </a:xfrm>
        </p:spPr>
        <p:txBody>
          <a:bodyPr/>
          <a:lstStyle/>
          <a:p>
            <a:r>
              <a:rPr lang="ru-RU" dirty="0"/>
              <a:t>Чиркова Анастасия Александровна, учитель начальных классов </a:t>
            </a:r>
          </a:p>
          <a:p>
            <a:r>
              <a:rPr lang="ru-RU" dirty="0"/>
              <a:t>МОУ «</a:t>
            </a:r>
            <a:r>
              <a:rPr lang="ru-RU" dirty="0" err="1"/>
              <a:t>Турунтаевская</a:t>
            </a:r>
            <a:r>
              <a:rPr lang="ru-RU" dirty="0"/>
              <a:t> СОШ №1»</a:t>
            </a:r>
          </a:p>
        </p:txBody>
      </p:sp>
    </p:spTree>
    <p:extLst>
      <p:ext uri="{BB962C8B-B14F-4D97-AF65-F5344CB8AC3E}">
        <p14:creationId xmlns:p14="http://schemas.microsoft.com/office/powerpoint/2010/main" val="3603746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FC97C4-FA17-4310-8DD0-0EA18D6A960E}"/>
              </a:ext>
            </a:extLst>
          </p:cNvPr>
          <p:cNvSpPr/>
          <p:nvPr/>
        </p:nvSpPr>
        <p:spPr>
          <a:xfrm>
            <a:off x="5892213" y="3993016"/>
            <a:ext cx="6096000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​​​​​​​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Внешняя мотивация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побуждение или принуждение что-то делать внешними для ученика обстоятельствами или стимулами.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EC227A0-FB39-4684-9563-CC1ABA9A696F}"/>
              </a:ext>
            </a:extLst>
          </p:cNvPr>
          <p:cNvSpPr/>
          <p:nvPr/>
        </p:nvSpPr>
        <p:spPr>
          <a:xfrm>
            <a:off x="203787" y="3984118"/>
            <a:ext cx="5593238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Внутренняя мотивация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мотивация, которую ученик  носит в себе независимо от внешнего окружения.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D75CF4-4DBF-44CB-AFE1-4B06DB27A1CB}"/>
              </a:ext>
            </a:extLst>
          </p:cNvPr>
          <p:cNvSpPr txBox="1"/>
          <p:nvPr/>
        </p:nvSpPr>
        <p:spPr>
          <a:xfrm>
            <a:off x="210014" y="556596"/>
            <a:ext cx="11705178" cy="83099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 учебной деятельности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процесс, который запускает, направляет и поддерживает усилия, направленные на выполнение учебной деятельности.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DDB734-1A1B-44F9-ACFF-7D5081E77F9B}"/>
              </a:ext>
            </a:extLst>
          </p:cNvPr>
          <p:cNvSpPr txBox="1"/>
          <p:nvPr/>
        </p:nvSpPr>
        <p:spPr>
          <a:xfrm>
            <a:off x="275328" y="5529496"/>
            <a:ext cx="11712885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учебной мотивации учащихся зависит их успешность, уровень знаний, желание учиться всю жизнь.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68B79F-7B34-42BA-BFA8-F4E195248EFF}"/>
              </a:ext>
            </a:extLst>
          </p:cNvPr>
          <p:cNvSpPr txBox="1"/>
          <p:nvPr/>
        </p:nvSpPr>
        <p:spPr>
          <a:xfrm>
            <a:off x="275328" y="1677729"/>
            <a:ext cx="11639864" cy="1938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Мотивация учебной деятельности 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это комплексная система,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мотивы,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цели,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реакция на неудачу,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потребности в получении новых знаний. </a:t>
            </a:r>
          </a:p>
        </p:txBody>
      </p:sp>
    </p:spTree>
    <p:extLst>
      <p:ext uri="{BB962C8B-B14F-4D97-AF65-F5344CB8AC3E}">
        <p14:creationId xmlns:p14="http://schemas.microsoft.com/office/powerpoint/2010/main" val="1194419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699678-98B2-4D13-8D5E-2FEA77AD5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98" y="486707"/>
            <a:ext cx="11239403" cy="1658198"/>
          </a:xfr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повысить внутреннюю мотивацию к учебной деятельности младшего школьника?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E2869B-58D4-4D50-9F23-E8D997465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98" y="2351045"/>
            <a:ext cx="10753725" cy="3766185"/>
          </a:xfrm>
        </p:spPr>
        <p:txBody>
          <a:bodyPr/>
          <a:lstStyle/>
          <a:p>
            <a:pPr algn="just"/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учебной мотивации способствуют: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учебной программы,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учебной деятельности,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правильная оценка работы обучающихся.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6309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B7ABF5-62E2-4972-A01E-8FB7A248D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573" y="686350"/>
            <a:ext cx="6105331" cy="73431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«Удивляй»: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AAE689-D499-4921-965D-61DC44946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366" y="1718021"/>
            <a:ext cx="6003345" cy="156070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sz="45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интерес к предстоящей работе чем-то необычным, загадочным, проблемным, побуждая всех учащихся вовлечься в работу с первых минут занятия.</a:t>
            </a:r>
          </a:p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D238A9B-C0FD-4C0D-9367-812CD1CE578E}"/>
              </a:ext>
            </a:extLst>
          </p:cNvPr>
          <p:cNvSpPr/>
          <p:nvPr/>
        </p:nvSpPr>
        <p:spPr>
          <a:xfrm>
            <a:off x="430808" y="3576082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окружающего мира по теме «Вода»: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«Однажды в одной африканской школе ребятам читали рассказ об удивительной стране, в которой люди ходят по воде! Самое интересное, что это был правдивый рассказ! А теперь посмотрите в окошко! Разве мы с вами не ходим по воде? (Дело происходит зимой, лежит снег). Мы так привыкли к воде, что часто не замечаем её удивительных свойств!».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А на улице - зима, зима, зима! :: Блог Тайра">
            <a:extLst>
              <a:ext uri="{FF2B5EF4-FFF2-40B4-BE49-F238E27FC236}">
                <a16:creationId xmlns:a16="http://schemas.microsoft.com/office/drawing/2014/main" id="{9EA7FF72-1A53-4162-8139-95799A189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904" y="228099"/>
            <a:ext cx="5489254" cy="3828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Откуда берутся снег и лёд - презентация к уроку Окружающий мир">
            <a:extLst>
              <a:ext uri="{FF2B5EF4-FFF2-40B4-BE49-F238E27FC236}">
                <a16:creationId xmlns:a16="http://schemas.microsoft.com/office/drawing/2014/main" id="{B5D9F10E-DB0F-4933-8772-BD200C34C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373" y="3927061"/>
            <a:ext cx="3934970" cy="2947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127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02D6BF-C98D-4A1B-A34F-AC33D44F1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055" y="184272"/>
            <a:ext cx="10231641" cy="106507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Приемы «Раскодируй»,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«Прочитай график, схему»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4341D3-4545-4194-A35A-5F003960C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240" y="1842470"/>
            <a:ext cx="5290511" cy="3766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увидеть знакомые фигуры, их элементы, символы, формулы;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установить логические связи между ними; 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и изложить идею, заложенную (“закодированную”) в рисунке, графике, модели.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B9EA16-9E11-49F0-91C9-C81AFAA8F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92863"/>
            <a:ext cx="5925296" cy="444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115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FDBC481-4017-440A-8984-BBF0B2CD380A}"/>
              </a:ext>
            </a:extLst>
          </p:cNvPr>
          <p:cNvSpPr/>
          <p:nvPr/>
        </p:nvSpPr>
        <p:spPr>
          <a:xfrm>
            <a:off x="2648667" y="2018274"/>
            <a:ext cx="85480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Прием «Играю роль»:</a:t>
            </a:r>
            <a:endParaRPr lang="ru-RU" sz="2400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«Роль оратора».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За 1 минуту необходимо убедить своего собеседника в том, что изучение этой темы просто необходимо.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«Роль автора учебника».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Если бы ты был автором учебника, как бы объяснил необходимость изучения этой темы?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«Роль профессионала».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 Расскажи тему с позиции представителя профессии.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1807A7-0201-476A-B3DA-49622F755A48}"/>
              </a:ext>
            </a:extLst>
          </p:cNvPr>
          <p:cNvSpPr txBox="1"/>
          <p:nvPr/>
        </p:nvSpPr>
        <p:spPr>
          <a:xfrm>
            <a:off x="426875" y="79282"/>
            <a:ext cx="730820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Cordia New" panose="020B0304020202020204" pitchFamily="34" charset="-34"/>
              </a:rPr>
              <a:t>Прием «Привлекательная цель»: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учащимися ставится простая, понятная и привлекательная цель, при достижении которой они волей-неволей выполняют и то учебное действие, которое планирует учитель.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3B58404-DCA4-484B-84BD-E2AFFBC4CD0B}"/>
              </a:ext>
            </a:extLst>
          </p:cNvPr>
          <p:cNvSpPr txBox="1"/>
          <p:nvPr/>
        </p:nvSpPr>
        <p:spPr>
          <a:xfrm>
            <a:off x="4245429" y="5233213"/>
            <a:ext cx="76627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 «Посмотри на мир чужими глазами»: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предлагается представить себя, например, снежинкой и описать все происходящие с позиции снежинки.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E68B63A-ABC0-456E-B55B-98B4E1C620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5441" y="206484"/>
            <a:ext cx="1811790" cy="181179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96AB57-B9FE-4F5D-9129-EE67370B2D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75" y="2438617"/>
            <a:ext cx="2206301" cy="220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08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1FBD3-9EAF-4B65-B86E-2990CF4BE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612" y="270589"/>
            <a:ext cx="10719208" cy="68152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“Корзина идей, понятий, имен»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146B50-7B02-45FE-AB34-152F9EECA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612" y="1221217"/>
            <a:ext cx="10665643" cy="971477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доске - значок корзины, в которой условно будет собрано все то, что все ученики вместе знают об изучаемой теме.      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 descr="Игровые приёмы актуализации знаний учащихся в начале урока - презентация  онлайн">
            <a:extLst>
              <a:ext uri="{FF2B5EF4-FFF2-40B4-BE49-F238E27FC236}">
                <a16:creationId xmlns:a16="http://schemas.microsoft.com/office/drawing/2014/main" id="{EF374105-055E-45BE-965D-37082436C7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6" t="37988"/>
          <a:stretch/>
        </p:blipFill>
        <p:spPr bwMode="auto">
          <a:xfrm>
            <a:off x="1567543" y="2461802"/>
            <a:ext cx="8783746" cy="3713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1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9F81E-0E46-4A49-AAEB-129256988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26" y="112191"/>
            <a:ext cx="6130566" cy="97045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Кроссенс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50C8619-02F2-4654-A863-B3125A4D2818}"/>
              </a:ext>
            </a:extLst>
          </p:cNvPr>
          <p:cNvSpPr/>
          <p:nvPr/>
        </p:nvSpPr>
        <p:spPr>
          <a:xfrm>
            <a:off x="336626" y="965375"/>
            <a:ext cx="60361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Ассоциативная цепочка, замкнутая в стандартное поле из девяти квадратов. Каждая иллюстрация имеет связь с предыдущей и последующей, а центральная объединяет по смыслу сразу несколько.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D65E9A-5718-40A0-A0A5-11A3BC963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7192" y="111744"/>
            <a:ext cx="5712718" cy="65034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5E6D98-D782-435B-A8B4-1F8720EC2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26" y="3156432"/>
            <a:ext cx="6151820" cy="345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10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122CF-8597-4B93-9B0A-20D1D8B04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87624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bg1"/>
                </a:solidFill>
              </a:rPr>
              <a:t>     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Технологические приемы создания ситуаций успеха: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CC1232-9597-4354-901E-D9B885AF5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500" y="1502229"/>
            <a:ext cx="11340444" cy="503054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Снятие страха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(«Мы все пробуем и ищем, только так может что-то получиться»; «Контрольная работа довольно легкая, этот материал мы с вами проходили»).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Авансирование успешного результата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(«У вас обязательно получится»; «Я даже не сомневаюсь в успешном результате»).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Скрытое инструктирование младшего школьника в способах и формах совершения деятельности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(«Возможно, лучше всего начать с...»; «Выполняя работу, не забудьте о...»).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Внесение мотива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(«Без твоей помощи твоим товарищам не справиться...»).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Персональная исключительность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(«Только тебе я и могу доверить...»; «Ни к кому, кроме тебя, я не могу обратиться с этой просьбой...»).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Мобилизация активности или педагогическое внушение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(«Нам уже не терпится начать работу...»; «Так хочется поскорее увидеть...»).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Высокая оценка детали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(«Больше всего мне в твоей работе понравилось...»; «Наивысшей похвалы заслуживает эта часть твоей работы»).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6563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632187-1C0F-431F-9F2B-DD5114A1F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202" y="313881"/>
            <a:ext cx="8012783" cy="1007706"/>
          </a:xfrm>
        </p:spPr>
        <p:txBody>
          <a:bodyPr/>
          <a:lstStyle/>
          <a:p>
            <a:r>
              <a:rPr lang="ru-RU" b="1" dirty="0"/>
              <a:t>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«Классификация»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8F21FA-2E7B-413D-A9D0-E6210001A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0971" y="1635468"/>
            <a:ext cx="9629902" cy="1793532"/>
          </a:xfrm>
        </p:spPr>
        <p:txBody>
          <a:bodyPr/>
          <a:lstStyle/>
          <a:p>
            <a:pPr marL="256032" lvl="1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какие группы можно разделить героев сказки А.С. Пушкина?</a:t>
            </a:r>
            <a:br>
              <a:rPr lang="ru-RU" dirty="0"/>
            </a:br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князь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Гвидон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                                              царица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ткачиха                                                          царь Салтан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сватья баба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Бабариха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                            повариха</a:t>
            </a:r>
          </a:p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74788DE-B979-44EA-A94F-DFFE75530FA2}"/>
              </a:ext>
            </a:extLst>
          </p:cNvPr>
          <p:cNvSpPr/>
          <p:nvPr/>
        </p:nvSpPr>
        <p:spPr>
          <a:xfrm>
            <a:off x="1482093" y="4056762"/>
            <a:ext cx="36544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Положительные герои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князь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Гвидон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царица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царь Салтан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D0A123-A3D8-4F4C-84CB-73A9BAC7ED96}"/>
              </a:ext>
            </a:extLst>
          </p:cNvPr>
          <p:cNvSpPr/>
          <p:nvPr/>
        </p:nvSpPr>
        <p:spPr>
          <a:xfrm>
            <a:off x="6493915" y="4056762"/>
            <a:ext cx="34125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Отрицательные герои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ткачиха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сватья баба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Бабариха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повариха </a:t>
            </a:r>
          </a:p>
        </p:txBody>
      </p:sp>
    </p:spTree>
    <p:extLst>
      <p:ext uri="{BB962C8B-B14F-4D97-AF65-F5344CB8AC3E}">
        <p14:creationId xmlns:p14="http://schemas.microsoft.com/office/powerpoint/2010/main" val="3056404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89967C-0C88-4DB1-BEE4-BC4C00BE1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127" y="-42444"/>
            <a:ext cx="6996839" cy="1658198"/>
          </a:xfrm>
        </p:spPr>
        <p:txBody>
          <a:bodyPr>
            <a:norm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«Продолжить ряд»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4065DC-6DA4-4A79-9D3C-EB85FDB06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398" y="1351290"/>
            <a:ext cx="6134765" cy="888058"/>
          </a:xfrm>
        </p:spPr>
        <p:txBody>
          <a:bodyPr>
            <a:normAutofit fontScale="85000" lnSpcReduction="20000"/>
          </a:bodyPr>
          <a:lstStyle/>
          <a:p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продолжить ряд, </a:t>
            </a:r>
            <a:b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догадавшись, какая закономерность лежит в его основе.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Найди закономерность и продолжи ряд — математические закономерности">
            <a:extLst>
              <a:ext uri="{FF2B5EF4-FFF2-40B4-BE49-F238E27FC236}">
                <a16:creationId xmlns:a16="http://schemas.microsoft.com/office/drawing/2014/main" id="{4DBE216B-C715-40AB-AE75-DD5C8416C3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2" t="11984" r="14417" b="11394"/>
          <a:stretch/>
        </p:blipFill>
        <p:spPr bwMode="auto">
          <a:xfrm>
            <a:off x="412127" y="2684449"/>
            <a:ext cx="5484819" cy="367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10DE08-8B21-43C8-9AD5-536E5B1DDD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6" t="14013" r="864" b="7602"/>
          <a:stretch/>
        </p:blipFill>
        <p:spPr>
          <a:xfrm>
            <a:off x="7007750" y="613568"/>
            <a:ext cx="4873658" cy="56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639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E0A58-0F07-4E82-A0B7-5008D91E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13" y="-406156"/>
            <a:ext cx="9184357" cy="1658198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 Четвертый лишний»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027446-8D8C-43A8-802F-8FB9B50BC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13" y="757915"/>
            <a:ext cx="10753725" cy="376618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каждом ряду из четырех элементов нужно назвать лишний – тот, у которого нет качества, характерного для всех остальных. Участник должен пояснить ответ.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DA8080-A008-421A-B41A-3043FD77F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7891" y="1437587"/>
            <a:ext cx="6825007" cy="511875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B43CD3-4DC0-4D31-95E3-AFEC39232C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25" y="1652369"/>
            <a:ext cx="4038600" cy="511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088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C119DC-D05B-43F9-930E-8ABA1B539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5193" y="37322"/>
            <a:ext cx="10885228" cy="849086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Дифференцированные задания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336874-0118-4E1A-9980-3247C79F0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073" y="1282046"/>
            <a:ext cx="10045222" cy="4857498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 на уроке закрепления изученной темы, учащихся можно разделить на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:сильные, средние, слабоуспевающие ученики – группы С, В, 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 задача: «На столе учительницы лежало 35 тетрадей в клетку и 20 тетрадей в линейку. Она раздала 18 тетрадей. Сколько тетрадей у неё осталось? »</a:t>
            </a:r>
          </a:p>
          <a:p>
            <a:pPr algn="just"/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для группы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Решите задачу. Подумайте, можно ли ее решить другим способом.</a:t>
            </a:r>
          </a:p>
          <a:p>
            <a:pPr algn="just"/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для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Решите задачу двумя способами.</a:t>
            </a:r>
          </a:p>
          <a:p>
            <a:pPr algn="just"/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для группы С.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Измените задачу так, чтобы ее можно было решить тремя способами. Решите полученную задачу тремя способами.</a:t>
            </a:r>
          </a:p>
        </p:txBody>
      </p:sp>
    </p:spTree>
    <p:extLst>
      <p:ext uri="{BB962C8B-B14F-4D97-AF65-F5344CB8AC3E}">
        <p14:creationId xmlns:p14="http://schemas.microsoft.com/office/powerpoint/2010/main" val="3515481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85A7A9-B92A-43F9-9914-4050075F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97" y="301658"/>
            <a:ext cx="8991109" cy="1216058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мотивации: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3589F3-1798-4087-89AB-CA66DA533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14" y="1319753"/>
            <a:ext cx="11643835" cy="5401557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Эмоциональные методы мотивации: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поощрение, порицание, учебно-познавательная игра, создание ярких наглядно-образных представлений, создание ситуации успеха,  стимулирующее оценивание, свободный выбор задания, удовлетворение желания быть значимой личностью.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 методы мотивации: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опора на жизненный опыт, познавательный интерес, создание проблемной ситуации, побуждение к поиску альтернативных решений, выполнение творческих заданий, “мозговая атака”, развивающаяся кооперация.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Волевые методы мотивации: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предъявление учебных требований, информирование об обязательных результатах обучения, формирование ответственного отношения к учению, познавательные затруднения,  самооценка деятельности и коррекция, рефлексия поведения, прогнозирование будущей деятельности.</a:t>
            </a:r>
          </a:p>
          <a:p>
            <a:pPr algn="just"/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методы мотивации: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желания быть полезным отечеству, побуждение подражать сильной личности, создание ситуации взаимопомощи, поиск контактов и сотрудничества, заинтересованность в результатах коллективной работы,  взаимопроверка, рецензирование.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6399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85A7A9-B92A-43F9-9914-4050075F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3589F3-1798-4087-89AB-CA66DA533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– один из факторов успешного обучения учащихся на уроках.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положительной мотивации учебной деятельности ведет к снижению успешности и эффективности обучения учащихся.</a:t>
            </a:r>
          </a:p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в учебной деятельности методов и приемов современных педагогических технологий формирует положительную мотивацию детей, способствует развитию основных мыслительных операций, коммуникативной компетенции, творческой активной личности младшего школьника.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9975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568AA-CD52-4D57-BB9A-762A4A2B64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850" y="0"/>
            <a:ext cx="10782300" cy="335280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мотивации учебной деятельности учащихся в начальной школе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B8BAFB3-7272-4990-82D1-93A5994F15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6050" y="3828456"/>
            <a:ext cx="9144000" cy="1655762"/>
          </a:xfrm>
        </p:spPr>
        <p:txBody>
          <a:bodyPr/>
          <a:lstStyle/>
          <a:p>
            <a:r>
              <a:rPr lang="ru-RU" dirty="0"/>
              <a:t>Чиркова Анастасия Александровна, учитель начальных классов </a:t>
            </a:r>
          </a:p>
          <a:p>
            <a:r>
              <a:rPr lang="ru-RU" dirty="0"/>
              <a:t>МОУ «</a:t>
            </a:r>
            <a:r>
              <a:rPr lang="ru-RU" dirty="0" err="1"/>
              <a:t>Турунтаевская</a:t>
            </a:r>
            <a:r>
              <a:rPr lang="ru-RU" dirty="0"/>
              <a:t> СОШ №1»</a:t>
            </a:r>
          </a:p>
        </p:txBody>
      </p:sp>
    </p:spTree>
    <p:extLst>
      <p:ext uri="{BB962C8B-B14F-4D97-AF65-F5344CB8AC3E}">
        <p14:creationId xmlns:p14="http://schemas.microsoft.com/office/powerpoint/2010/main" val="2711646682"/>
      </p:ext>
    </p:extLst>
  </p:cSld>
  <p:clrMapOvr>
    <a:masterClrMapping/>
  </p:clrMapOvr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1502</TotalTime>
  <Words>1072</Words>
  <Application>Microsoft Office PowerPoint</Application>
  <PresentationFormat>Широкоэкранный</PresentationFormat>
  <Paragraphs>72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Метрополия</vt:lpstr>
      <vt:lpstr>Методы и приемы  развития мотивации учебной деятельности учащихся в начальной школе </vt:lpstr>
      <vt:lpstr>Презентация PowerPoint</vt:lpstr>
      <vt:lpstr>Как повысить внутреннюю мотивацию к учебной деятельности младшего школьника? </vt:lpstr>
      <vt:lpstr>Прием «Удивляй»:</vt:lpstr>
      <vt:lpstr>Приемы «Раскодируй»,  «Прочитай график, схему»</vt:lpstr>
      <vt:lpstr>Презентация PowerPoint</vt:lpstr>
      <vt:lpstr>Прием “Корзина идей, понятий, имен»</vt:lpstr>
      <vt:lpstr>Прием «Кроссенс»:</vt:lpstr>
      <vt:lpstr>     Технологические приемы создания ситуаций успеха:</vt:lpstr>
      <vt:lpstr>   Игра «Классификация» </vt:lpstr>
      <vt:lpstr>Игра «Продолжить ряд» </vt:lpstr>
      <vt:lpstr>Игра « Четвертый лишний»</vt:lpstr>
      <vt:lpstr>Дифференцированные задания</vt:lpstr>
      <vt:lpstr>Методы мотивации:</vt:lpstr>
      <vt:lpstr>Выводы:</vt:lpstr>
      <vt:lpstr>Методы и приемы  развития мотивации учебной деятельности учащихся в начальной школе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и приемы  развития мотивации учебной деятельности учащихся  в начальной школе</dc:title>
  <dc:creator>Hp</dc:creator>
  <cp:lastModifiedBy>golavskaya.bsu@mail.ru</cp:lastModifiedBy>
  <cp:revision>31</cp:revision>
  <dcterms:created xsi:type="dcterms:W3CDTF">2021-12-02T13:38:12Z</dcterms:created>
  <dcterms:modified xsi:type="dcterms:W3CDTF">2021-12-13T03:56:22Z</dcterms:modified>
</cp:coreProperties>
</file>