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9" r:id="rId3"/>
    <p:sldId id="270" r:id="rId4"/>
    <p:sldId id="272" r:id="rId5"/>
    <p:sldId id="274" r:id="rId6"/>
    <p:sldId id="275" r:id="rId7"/>
    <p:sldId id="277" r:id="rId8"/>
    <p:sldId id="276" r:id="rId9"/>
    <p:sldId id="259" r:id="rId10"/>
    <p:sldId id="260" r:id="rId11"/>
    <p:sldId id="261" r:id="rId12"/>
    <p:sldId id="263" r:id="rId13"/>
    <p:sldId id="262" r:id="rId14"/>
    <p:sldId id="278" r:id="rId15"/>
    <p:sldId id="256" r:id="rId16"/>
    <p:sldId id="258" r:id="rId17"/>
    <p:sldId id="264" r:id="rId18"/>
    <p:sldId id="265" r:id="rId19"/>
    <p:sldId id="267" r:id="rId20"/>
    <p:sldId id="268" r:id="rId21"/>
    <p:sldId id="271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14CE1-DECF-4EB2-B31D-EC2B4948728C}" type="datetimeFigureOut">
              <a:rPr lang="ru-RU" smtClean="0"/>
              <a:t>13.12.2021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E68F5-39E4-41C3-AB1D-70D797A1B3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92066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14CE1-DECF-4EB2-B31D-EC2B4948728C}" type="datetimeFigureOut">
              <a:rPr lang="ru-RU" smtClean="0"/>
              <a:t>13.12.2021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E68F5-39E4-41C3-AB1D-70D797A1B3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22874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14CE1-DECF-4EB2-B31D-EC2B4948728C}" type="datetimeFigureOut">
              <a:rPr lang="ru-RU" smtClean="0"/>
              <a:t>13.12.2021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E68F5-39E4-41C3-AB1D-70D797A1B3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33949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14CE1-DECF-4EB2-B31D-EC2B4948728C}" type="datetimeFigureOut">
              <a:rPr lang="ru-RU" smtClean="0"/>
              <a:t>13.12.2021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E68F5-39E4-41C3-AB1D-70D797A1B3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71377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14CE1-DECF-4EB2-B31D-EC2B4948728C}" type="datetimeFigureOut">
              <a:rPr lang="ru-RU" smtClean="0"/>
              <a:t>13.12.2021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E68F5-39E4-41C3-AB1D-70D797A1B3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31522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14CE1-DECF-4EB2-B31D-EC2B4948728C}" type="datetimeFigureOut">
              <a:rPr lang="ru-RU" smtClean="0"/>
              <a:t>13.12.2021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E68F5-39E4-41C3-AB1D-70D797A1B3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2951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14CE1-DECF-4EB2-B31D-EC2B4948728C}" type="datetimeFigureOut">
              <a:rPr lang="ru-RU" smtClean="0"/>
              <a:t>13.12.2021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E68F5-39E4-41C3-AB1D-70D797A1B3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7947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14CE1-DECF-4EB2-B31D-EC2B4948728C}" type="datetimeFigureOut">
              <a:rPr lang="ru-RU" smtClean="0"/>
              <a:t>13.12.2021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E68F5-39E4-41C3-AB1D-70D797A1B3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7837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14CE1-DECF-4EB2-B31D-EC2B4948728C}" type="datetimeFigureOut">
              <a:rPr lang="ru-RU" smtClean="0"/>
              <a:t>13.12.2021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E68F5-39E4-41C3-AB1D-70D797A1B3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34399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14CE1-DECF-4EB2-B31D-EC2B4948728C}" type="datetimeFigureOut">
              <a:rPr lang="ru-RU" smtClean="0"/>
              <a:t>13.12.2021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E68F5-39E4-41C3-AB1D-70D797A1B3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7497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14CE1-DECF-4EB2-B31D-EC2B4948728C}" type="datetimeFigureOut">
              <a:rPr lang="ru-RU" smtClean="0"/>
              <a:t>13.12.2021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3E68F5-39E4-41C3-AB1D-70D797A1B3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68085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014CE1-DECF-4EB2-B31D-EC2B4948728C}" type="datetimeFigureOut">
              <a:rPr lang="ru-RU" smtClean="0"/>
              <a:t>13.12.2021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3E68F5-39E4-41C3-AB1D-70D797A1B3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35999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school410.spb.ru/lessons-constructor-files/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031" y="1484784"/>
            <a:ext cx="9109075" cy="396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7200" b="1" dirty="0" smtClean="0">
                <a:latin typeface="Times New Roman" pitchFamily="18" charset="0"/>
                <a:cs typeface="Times New Roman" pitchFamily="18" charset="0"/>
              </a:rPr>
              <a:t>Конструктор урока</a:t>
            </a:r>
            <a:endParaRPr lang="ru-RU" sz="7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9"/>
          <p:cNvSpPr txBox="1">
            <a:spLocks/>
          </p:cNvSpPr>
          <p:nvPr/>
        </p:nvSpPr>
        <p:spPr>
          <a:xfrm>
            <a:off x="609600" y="558924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Родионова С.Н., учитель обществознания МОУ «Турунтаевская СОШ№1»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14760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1" hangingPunct="1"/>
            <a:r>
              <a:rPr lang="ru-RU" sz="28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Модули учебного занятия, образующих его структуру: </a:t>
            </a:r>
            <a:br>
              <a:rPr lang="ru-RU" sz="28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b="1" dirty="0" smtClean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125538"/>
            <a:ext cx="8424936" cy="561583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800" dirty="0" smtClean="0"/>
              <a:t/>
            </a:r>
            <a:br>
              <a:rPr lang="ru-RU" sz="800" dirty="0" smtClean="0"/>
            </a:br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>1.Организационный этап. </a:t>
            </a:r>
            <a:br>
              <a:rPr lang="ru-RU" sz="23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3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>2.Этап проверки домашнего задания. </a:t>
            </a:r>
            <a:br>
              <a:rPr lang="ru-RU" sz="23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3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>3.Этап актуализации субъектного опыта учащихся. </a:t>
            </a:r>
            <a:br>
              <a:rPr lang="ru-RU" sz="23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3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>4.Этап изучения новых знаний и способов деятельности. </a:t>
            </a:r>
            <a:br>
              <a:rPr lang="ru-RU" sz="23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3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>5.Этап первичной проверки понимания изученного. </a:t>
            </a:r>
            <a:br>
              <a:rPr lang="ru-RU" sz="23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3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>6.Этап закрепления изученного. </a:t>
            </a:r>
            <a:br>
              <a:rPr lang="ru-RU" sz="23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3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>7.Этап применения изученного. </a:t>
            </a:r>
            <a:br>
              <a:rPr lang="ru-RU" sz="23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3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>8.Этап обобщения и систематизации. </a:t>
            </a:r>
            <a:br>
              <a:rPr lang="ru-RU" sz="23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3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>9.Этап контроля и самоконтроля. </a:t>
            </a:r>
            <a:br>
              <a:rPr lang="ru-RU" sz="23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3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>10.Этап коррекции. </a:t>
            </a:r>
            <a:br>
              <a:rPr lang="ru-RU" sz="23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3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>11.Этап информации о домашнем задании. </a:t>
            </a:r>
            <a:br>
              <a:rPr lang="ru-RU" sz="23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3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>12.Этап подведения итогов занятия. </a:t>
            </a:r>
            <a:br>
              <a:rPr lang="ru-RU" sz="23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3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>13.Этап рефлексии. </a:t>
            </a:r>
            <a:br>
              <a:rPr lang="ru-RU" sz="23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300" dirty="0" smtClean="0">
                <a:latin typeface="Times New Roman" pitchFamily="18" charset="0"/>
                <a:cs typeface="Times New Roman" pitchFamily="18" charset="0"/>
              </a:rPr>
            </a:br>
            <a:endParaRPr lang="ru-RU" sz="23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9928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404813"/>
            <a:ext cx="8686800" cy="5576887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ru-RU" sz="3600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Современный урок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конструирование</a:t>
            </a:r>
          </a:p>
          <a:p>
            <a:pPr algn="ctr" eaLnBrk="1" hangingPunct="1">
              <a:buFontTx/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активного взаимодействия ученика и</a:t>
            </a:r>
          </a:p>
          <a:p>
            <a:pPr algn="ctr" eaLnBrk="1" hangingPunct="1">
              <a:buFontTx/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учителя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</p:txBody>
      </p:sp>
      <p:pic>
        <p:nvPicPr>
          <p:cNvPr id="5123" name="Picture 6" descr="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852936"/>
            <a:ext cx="5075076" cy="3383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85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765175"/>
            <a:ext cx="8229600" cy="4525963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ru-RU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Правильно поставленная педагогическая задача (цель) – </a:t>
            </a:r>
          </a:p>
          <a:p>
            <a:pPr algn="ctr" eaLnBrk="1" hangingPunct="1">
              <a:buFontTx/>
              <a:buNone/>
            </a:pPr>
            <a:r>
              <a:rPr lang="ru-RU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50 % успеха урока</a:t>
            </a:r>
            <a:br>
              <a:rPr lang="ru-RU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CC0000"/>
                </a:solidFill>
              </a:rPr>
              <a:t/>
            </a:r>
            <a:br>
              <a:rPr lang="ru-RU" dirty="0" smtClean="0">
                <a:solidFill>
                  <a:srgbClr val="CC0000"/>
                </a:solidFill>
              </a:rPr>
            </a:br>
            <a:endParaRPr lang="ru-RU" dirty="0" smtClean="0">
              <a:solidFill>
                <a:srgbClr val="CC0000"/>
              </a:solidFill>
            </a:endParaRPr>
          </a:p>
        </p:txBody>
      </p:sp>
      <p:pic>
        <p:nvPicPr>
          <p:cNvPr id="6147" name="Picture 6" descr="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492896"/>
            <a:ext cx="4320480" cy="41011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99470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88640"/>
            <a:ext cx="8374385" cy="4680519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400" dirty="0" smtClean="0"/>
              <a:t>    </a:t>
            </a:r>
            <a:r>
              <a:rPr lang="ru-RU" sz="28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Педагогическая задача (цель)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конкретного урока складывается из: 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800" u="sng" dirty="0" smtClean="0">
                <a:latin typeface="Times New Roman" pitchFamily="18" charset="0"/>
                <a:cs typeface="Times New Roman" pitchFamily="18" charset="0"/>
              </a:rPr>
              <a:t>познавательной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составляющей (предметной, содержательной); 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800" u="sng" dirty="0" smtClean="0">
                <a:latin typeface="Times New Roman" pitchFamily="18" charset="0"/>
                <a:cs typeface="Times New Roman" pitchFamily="18" charset="0"/>
              </a:rPr>
              <a:t>воспитательной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составляющей, являющейся главной в современном уроке; 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800" u="sng" dirty="0" smtClean="0">
                <a:latin typeface="Times New Roman" pitchFamily="18" charset="0"/>
                <a:cs typeface="Times New Roman" pitchFamily="18" charset="0"/>
              </a:rPr>
              <a:t>развивающей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составляющей (развитие интеллекта и эмоциональной сферы, формирование воли). 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1" name="Picture 4" descr="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8963" y="4437112"/>
            <a:ext cx="2363787" cy="1827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89589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552" y="404812"/>
            <a:ext cx="8229798" cy="5904507"/>
          </a:xfrm>
        </p:spPr>
        <p:txBody>
          <a:bodyPr>
            <a:normAutofit fontScale="92500" lnSpcReduction="20000"/>
          </a:bodyPr>
          <a:lstStyle/>
          <a:p>
            <a:pPr algn="ctr" eaLnBrk="1" hangingPunct="1">
              <a:buFontTx/>
              <a:buNone/>
            </a:pPr>
            <a:r>
              <a:rPr lang="ru-RU" sz="2800" dirty="0" smtClean="0"/>
              <a:t>   </a:t>
            </a:r>
            <a:r>
              <a:rPr lang="ru-RU" sz="35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Цель урока </a:t>
            </a:r>
          </a:p>
          <a:p>
            <a:pPr eaLnBrk="1" hangingPunct="1">
              <a:buFontTx/>
              <a:buNone/>
            </a:pPr>
            <a:r>
              <a:rPr lang="ru-RU" sz="35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    трансформируется в педагогические задачи:</a:t>
            </a:r>
            <a:r>
              <a:rPr lang="ru-RU" sz="3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35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5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1. Информационная: Что и чему будем учиться? </a:t>
            </a:r>
            <a:br>
              <a:rPr lang="ru-RU" sz="35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5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2. Операционная: Как и каким образом будем учиться? </a:t>
            </a:r>
            <a:br>
              <a:rPr lang="ru-RU" sz="35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5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3. Мотивационная: Зачем нам это надо? </a:t>
            </a:r>
            <a:br>
              <a:rPr lang="ru-RU" sz="35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5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4. Коммуникативная: С кем и где? </a:t>
            </a:r>
            <a:br>
              <a:rPr lang="ru-RU" sz="35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5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31332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ru-RU" sz="32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Алгоритм деятельности учителя:</a:t>
            </a:r>
            <a:br>
              <a:rPr lang="ru-RU" sz="32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b="1" dirty="0" smtClean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536" y="981075"/>
            <a:ext cx="8302377" cy="5616277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80000"/>
              </a:lnSpc>
            </a:pPr>
            <a:r>
              <a:rPr lang="ru-RU" sz="800" b="1" i="1" dirty="0" smtClean="0"/>
              <a:t/>
            </a:r>
            <a:br>
              <a:rPr lang="ru-RU" sz="800" b="1" i="1" dirty="0" smtClean="0"/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1. Знакомство с целями обучения. Отбор целей и формулировка собственных целей.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2. Знакомство с содержанием учебного материала. Отбор содержания и форм его представления.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3. Соотнесение содержания учебного материала с целями обучения.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4. Отбор методов обучения.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5. Формирование учебных ситуаций.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6. Выбор типа урока, отбор его этапов.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7. Отбор средств обучения (при их наличии) или создание новых с помощью инструментально-дидактических средств.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8. Формулировка темы урока.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9. Распределение времени урока по этапам.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10. Указание действий учителя и учеников на каждом этапе урока с фиксированием содержимого доски (экрана проектора, компьютера), тетради ученика.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6897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684213" y="1196975"/>
            <a:ext cx="7786687" cy="641350"/>
          </a:xfrm>
          <a:prstGeom prst="rect">
            <a:avLst/>
          </a:prstGeom>
          <a:gradFill>
            <a:gsLst>
              <a:gs pos="0">
                <a:srgbClr val="E59BE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>
            <a:spAutoFit/>
          </a:bodyPr>
          <a:lstStyle/>
          <a:p>
            <a:pPr indent="457200" eaLnBrk="0" hangingPunct="0"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  <a:defRPr/>
            </a:pPr>
            <a:r>
              <a:rPr lang="ru-RU" b="1" dirty="0">
                <a:ea typeface="Times New Roman" pitchFamily="18" charset="0"/>
                <a:cs typeface="Arial" pitchFamily="34" charset="0"/>
              </a:rPr>
              <a:t> 1. Представить урок в виде логически законченных модулей с четко определенной целью и планируемым результатом.</a:t>
            </a:r>
          </a:p>
        </p:txBody>
      </p:sp>
      <p:sp>
        <p:nvSpPr>
          <p:cNvPr id="10243" name="TextBox 3"/>
          <p:cNvSpPr txBox="1">
            <a:spLocks noChangeArrowheads="1"/>
          </p:cNvSpPr>
          <p:nvPr/>
        </p:nvSpPr>
        <p:spPr bwMode="auto">
          <a:xfrm>
            <a:off x="539750" y="188913"/>
            <a:ext cx="80724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ru-RU" sz="2000" b="1">
                <a:solidFill>
                  <a:srgbClr val="CC0000"/>
                </a:solidFill>
                <a:latin typeface="Times New Roman" pitchFamily="18" charset="0"/>
                <a:cs typeface="Arial" pitchFamily="34" charset="0"/>
              </a:rPr>
              <a:t>Этапы конструирования урока </a:t>
            </a:r>
          </a:p>
          <a:p>
            <a:pPr algn="ctr" eaLnBrk="1" hangingPunct="1"/>
            <a:r>
              <a:rPr lang="ru-RU" sz="2000" b="1">
                <a:solidFill>
                  <a:srgbClr val="CC0000"/>
                </a:solidFill>
                <a:latin typeface="Times New Roman" pitchFamily="18" charset="0"/>
                <a:cs typeface="Arial" pitchFamily="34" charset="0"/>
              </a:rPr>
              <a:t>в рамках системно - деятельностного подхода</a:t>
            </a:r>
            <a:endParaRPr lang="ru-RU" sz="2000">
              <a:solidFill>
                <a:srgbClr val="CC0000"/>
              </a:solidFill>
              <a:latin typeface="Times New Roman" pitchFamily="18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55650" y="4941888"/>
            <a:ext cx="7858125" cy="915987"/>
          </a:xfrm>
          <a:prstGeom prst="rect">
            <a:avLst/>
          </a:prstGeom>
          <a:gradFill>
            <a:gsLst>
              <a:gs pos="0">
                <a:srgbClr val="E59BE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>
            <a:spAutoFit/>
          </a:bodyPr>
          <a:lstStyle>
            <a:lvl1pPr indent="457200">
              <a:tabLst>
                <a:tab pos="457200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tabLst>
                <a:tab pos="457200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tabLst>
                <a:tab pos="457200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tabLst>
                <a:tab pos="457200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tabLst>
                <a:tab pos="457200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0" hangingPunct="0">
              <a:spcBef>
                <a:spcPts val="600"/>
              </a:spcBef>
              <a:spcAft>
                <a:spcPts val="600"/>
              </a:spcAft>
              <a:defRPr/>
            </a:pPr>
            <a:r>
              <a:rPr lang="ru-RU" b="1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5. Оценить КПД урока, опираясь на принцип идеальности: максимальный эффект учебной деятельности учащихся</a:t>
            </a:r>
            <a:r>
              <a:rPr lang="ru-RU" b="1" smtClean="0">
                <a:ea typeface="Times New Roman" pitchFamily="18" charset="0"/>
                <a:cs typeface="Arial" pitchFamily="34" charset="0"/>
              </a:rPr>
              <a:t> </a:t>
            </a:r>
            <a:r>
              <a:rPr lang="ru-RU" b="1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при минимальной деятельности учителя.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4213" y="3860800"/>
            <a:ext cx="7858125" cy="915988"/>
          </a:xfrm>
          <a:prstGeom prst="rect">
            <a:avLst/>
          </a:prstGeom>
          <a:gradFill>
            <a:gsLst>
              <a:gs pos="0">
                <a:srgbClr val="E59BE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>
            <a:spAutoFit/>
          </a:bodyPr>
          <a:lstStyle/>
          <a:p>
            <a:pPr indent="457200" eaLnBrk="0" hangingPunct="0"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  <a:defRPr/>
            </a:pPr>
            <a:r>
              <a:rPr lang="ru-RU" b="1" dirty="0">
                <a:ea typeface="Times New Roman" pitchFamily="18" charset="0"/>
                <a:cs typeface="Arial" pitchFamily="34" charset="0"/>
              </a:rPr>
              <a:t>4. Проанализировать полученный сценарий урока с точки зрения </a:t>
            </a:r>
            <a:r>
              <a:rPr lang="ru-RU" b="1" dirty="0" err="1">
                <a:ea typeface="Times New Roman" pitchFamily="18" charset="0"/>
                <a:cs typeface="Arial" pitchFamily="34" charset="0"/>
              </a:rPr>
              <a:t>системно-деятельностного</a:t>
            </a:r>
            <a:r>
              <a:rPr lang="ru-RU" b="1" dirty="0">
                <a:ea typeface="Times New Roman" pitchFamily="18" charset="0"/>
                <a:cs typeface="Arial" pitchFamily="34" charset="0"/>
              </a:rPr>
              <a:t> подхода. Рассмотреть выбранные приемы или техники на предмет использования ИКТ для их реализации.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4213" y="3068638"/>
            <a:ext cx="7858125" cy="641350"/>
          </a:xfrm>
          <a:prstGeom prst="rect">
            <a:avLst/>
          </a:prstGeom>
          <a:gradFill>
            <a:gsLst>
              <a:gs pos="0">
                <a:srgbClr val="E59BE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>
            <a:spAutoFit/>
          </a:bodyPr>
          <a:lstStyle>
            <a:lvl1pPr indent="457200">
              <a:tabLst>
                <a:tab pos="457200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tabLst>
                <a:tab pos="457200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tabLst>
                <a:tab pos="457200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tabLst>
                <a:tab pos="457200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tabLst>
                <a:tab pos="457200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0" hangingPunct="0">
              <a:spcBef>
                <a:spcPts val="600"/>
              </a:spcBef>
              <a:spcAft>
                <a:spcPts val="600"/>
              </a:spcAft>
              <a:defRPr/>
            </a:pPr>
            <a:r>
              <a:rPr lang="ru-RU" b="1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3. Для подготовки учебных задач на основе материала учебника может быть использован конструктор ситуационных задач.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84213" y="1989138"/>
            <a:ext cx="7858125" cy="915987"/>
          </a:xfrm>
          <a:prstGeom prst="rect">
            <a:avLst/>
          </a:prstGeom>
          <a:gradFill>
            <a:gsLst>
              <a:gs pos="0">
                <a:srgbClr val="E59BE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>
            <a:spAutoFit/>
          </a:bodyPr>
          <a:lstStyle/>
          <a:p>
            <a:pPr indent="457200" eaLnBrk="0" hangingPunct="0">
              <a:spcBef>
                <a:spcPts val="600"/>
              </a:spcBef>
              <a:spcAft>
                <a:spcPts val="600"/>
              </a:spcAft>
              <a:tabLst>
                <a:tab pos="457200" algn="l"/>
              </a:tabLst>
              <a:defRPr/>
            </a:pPr>
            <a:r>
              <a:rPr lang="ru-RU" b="1" dirty="0">
                <a:ea typeface="Times New Roman" pitchFamily="18" charset="0"/>
                <a:cs typeface="Arial" pitchFamily="34" charset="0"/>
              </a:rPr>
              <a:t>2. Исходя из тематики урока, цели модуля,  с учетом возрастных психологических особенностей развития детей, выбрать педагогический прием или технику из банка приемов.</a:t>
            </a:r>
          </a:p>
        </p:txBody>
      </p:sp>
    </p:spTree>
    <p:extLst>
      <p:ext uri="{BB962C8B-B14F-4D97-AF65-F5344CB8AC3E}">
        <p14:creationId xmlns:p14="http://schemas.microsoft.com/office/powerpoint/2010/main" val="1934647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9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i="1" u="sng" dirty="0"/>
              <a:t>Примерная структура </a:t>
            </a:r>
            <a:r>
              <a:rPr lang="ru-RU" b="1" i="1" u="sng" dirty="0" smtClean="0"/>
              <a:t>уроков </a:t>
            </a:r>
            <a:r>
              <a:rPr lang="ru-RU" b="1" i="1" u="sng" dirty="0"/>
              <a:t>по ФГОС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42792" cy="4781128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 fontScale="47500" lnSpcReduction="20000"/>
          </a:bodyPr>
          <a:lstStyle/>
          <a:p>
            <a:pPr marL="0" indent="0" algn="ctr">
              <a:buNone/>
            </a:pPr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Урок усвоения новых знаний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marL="0" indent="0" algn="ctr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1) Организационный этап. </a:t>
            </a:r>
          </a:p>
          <a:p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2) Постановка цели и задач урока. Мотивация учебной деятельности учащихся. </a:t>
            </a:r>
          </a:p>
          <a:p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3) Актуализация знаний. </a:t>
            </a:r>
          </a:p>
          <a:p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4) Первичное усвоение новых знаний. </a:t>
            </a:r>
          </a:p>
          <a:p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5) Первичная проверка понимания </a:t>
            </a:r>
          </a:p>
          <a:p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6) Первичное закрепление. </a:t>
            </a:r>
          </a:p>
          <a:p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7) Информация о домашнем задании, инструктаж по его выполнению </a:t>
            </a:r>
          </a:p>
          <a:p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8) Рефлексия (подведение итогов занятия) </a:t>
            </a:r>
            <a:endParaRPr lang="ru-RU" sz="3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172272" cy="4781128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47500" lnSpcReduction="20000"/>
          </a:bodyPr>
          <a:lstStyle/>
          <a:p>
            <a:pPr marL="0" indent="0" algn="ctr">
              <a:buNone/>
            </a:pPr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Комбинированный урок </a:t>
            </a:r>
          </a:p>
          <a:p>
            <a:pPr marL="0" indent="0">
              <a:buNone/>
            </a:pPr>
            <a:endParaRPr lang="ru-RU" sz="3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1) Организационный этап. </a:t>
            </a:r>
          </a:p>
          <a:p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2) Постановка цели и задач урока. Мотивация учебной деятельности учащихся. </a:t>
            </a:r>
          </a:p>
          <a:p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3) Актуализация знаний. </a:t>
            </a:r>
          </a:p>
          <a:p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4) Первичное усвоение новых знаний. </a:t>
            </a:r>
          </a:p>
          <a:p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5) Первичная проверка понимания </a:t>
            </a:r>
          </a:p>
          <a:p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6) Первичное закрепление </a:t>
            </a:r>
          </a:p>
          <a:p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7) Контроль усвоения, обсуждение допущенных ошибок и их коррекция. </a:t>
            </a:r>
          </a:p>
          <a:p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8) Информация о домашнем задании, инструктаж по его выполнению </a:t>
            </a:r>
          </a:p>
          <a:p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9) Рефлексия (подведение итогов занятия)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755515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1520" y="188640"/>
            <a:ext cx="4104456" cy="6120680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Урок комплексного применения знаний и умений (урок закрепления) </a:t>
            </a:r>
          </a:p>
          <a:p>
            <a:pPr marL="0" indent="0" algn="ctr">
              <a:buNone/>
            </a:pP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1) Организационный этап.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2) Проверка домашнего задания, воспроизведение и коррекция опорных знаний учащихся. Актуализация знаний.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3) Постановка цели и задач урока. Мотивация учебной деятельности учащихся.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4) Первичное закрепление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§    в знакомой ситуации (типовые)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§    в изменённой ситуации (конструктивные)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5) Творческое применение и добывание знаний в новой ситуации (проблемные задания)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6) Информация о домашнем задании, инструктаж по его выполнению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7) Рефлексия (подведение итогов занятия) </a:t>
            </a: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932040" y="188640"/>
            <a:ext cx="3888432" cy="6192688"/>
          </a:xfrm>
          <a:solidFill>
            <a:schemeClr val="accent4">
              <a:lumMod val="40000"/>
              <a:lumOff val="60000"/>
            </a:schemeClr>
          </a:solidFill>
        </p:spPr>
        <p:txBody>
          <a:bodyPr>
            <a:normAutofit fontScale="55000" lnSpcReduction="20000"/>
          </a:bodyPr>
          <a:lstStyle/>
          <a:p>
            <a:pPr marL="0" indent="0" algn="ctr">
              <a:buNone/>
            </a:pPr>
            <a:r>
              <a:rPr lang="ru-RU" sz="2900" b="1" dirty="0"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sz="2900" b="1" dirty="0" smtClean="0">
                <a:latin typeface="Times New Roman" pitchFamily="18" charset="0"/>
                <a:cs typeface="Times New Roman" pitchFamily="18" charset="0"/>
              </a:rPr>
              <a:t>рок актуализации знаний и умений (урок повторения) </a:t>
            </a:r>
          </a:p>
          <a:p>
            <a:pPr marL="0" indent="0">
              <a:buNone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1) Организационный этап. </a:t>
            </a:r>
          </a:p>
          <a:p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2) Проверка домашнего задания, воспроизведение и коррекция знаний, навыков и умений учащихся, необходимых для творческого решения поставленных задач. </a:t>
            </a:r>
          </a:p>
          <a:p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3) Постановка цели и задач урока. Мотивация учебной деятельности учащихся. </a:t>
            </a:r>
          </a:p>
          <a:p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4) Актуализация знаний. </a:t>
            </a:r>
          </a:p>
          <a:p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§    с целью подготовки к контрольному уроку </a:t>
            </a:r>
          </a:p>
          <a:p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§    с целью подготовки к изучению новой темы </a:t>
            </a:r>
          </a:p>
          <a:p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5) Применение знаний и умений в новой ситуации </a:t>
            </a:r>
          </a:p>
          <a:p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6) Обобщение и систематизация знаний </a:t>
            </a:r>
          </a:p>
          <a:p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7) Контроль усвоения, обсуждение допущенных ошибок и их коррекция. </a:t>
            </a:r>
          </a:p>
          <a:p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8) Информация о домашнем задании, инструктаж по его выполнению </a:t>
            </a:r>
          </a:p>
          <a:p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9) Рефлексия (подведение итогов занятия)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595760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95536" y="260648"/>
            <a:ext cx="4104456" cy="6408712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 fontScale="47500" lnSpcReduction="20000"/>
          </a:bodyPr>
          <a:lstStyle/>
          <a:p>
            <a:pPr marL="0" indent="0" algn="ctr">
              <a:buNone/>
            </a:pPr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 Урок систематизации и обобщения знаний и умений </a:t>
            </a:r>
          </a:p>
          <a:p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1) Организационный этап. </a:t>
            </a:r>
          </a:p>
          <a:p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2) Постановка цели и задач урока. Мотивация учебной деятельности учащихся. </a:t>
            </a:r>
          </a:p>
          <a:p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3) Актуализация знаний. </a:t>
            </a:r>
          </a:p>
          <a:p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4) Обобщение и систематизация знаний </a:t>
            </a:r>
          </a:p>
          <a:p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Подготовка учащихся к обобщенной деятельности </a:t>
            </a:r>
          </a:p>
          <a:p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Воспроизведение на новом уровне (переформулированные вопросы). </a:t>
            </a:r>
          </a:p>
          <a:p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5) Применение знаний и умений в новой ситуации </a:t>
            </a:r>
          </a:p>
          <a:p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6)Контроль усвоения, обсуждение допущенных ошибок и их коррекция. </a:t>
            </a:r>
          </a:p>
          <a:p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7) Рефлексия (подведение итогов занятия) </a:t>
            </a:r>
          </a:p>
          <a:p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Анализ и содержание итогов работы, формирование выводов по изученному материалу </a:t>
            </a:r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860032" y="188640"/>
            <a:ext cx="4104456" cy="6336704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 fontScale="47500" lnSpcReduction="20000"/>
          </a:bodyPr>
          <a:lstStyle/>
          <a:p>
            <a:pPr marL="0" indent="0" algn="ctr">
              <a:buNone/>
            </a:pPr>
            <a:r>
              <a:rPr lang="ru-RU" sz="3800" b="1" dirty="0" smtClean="0">
                <a:latin typeface="Times New Roman" pitchFamily="18" charset="0"/>
                <a:cs typeface="Times New Roman" pitchFamily="18" charset="0"/>
              </a:rPr>
              <a:t>Урок контроля знаний и умений </a:t>
            </a:r>
          </a:p>
          <a:p>
            <a:pPr marL="0" indent="0" algn="ctr">
              <a:buNone/>
            </a:pPr>
            <a:endParaRPr lang="ru-RU" sz="3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1) Организационный этап. </a:t>
            </a:r>
          </a:p>
          <a:p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2) Постановка цели и задач урока. Мотивация учебной деятельности учащихся. </a:t>
            </a:r>
          </a:p>
          <a:p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3) Выявление знаний, умений и навыков, проверка уровня </a:t>
            </a:r>
            <a:r>
              <a:rPr lang="ru-RU" sz="3800" dirty="0" err="1" smtClean="0">
                <a:latin typeface="Times New Roman" pitchFamily="18" charset="0"/>
                <a:cs typeface="Times New Roman" pitchFamily="18" charset="0"/>
              </a:rPr>
              <a:t>сформированности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 у учащихся </a:t>
            </a:r>
            <a:r>
              <a:rPr lang="ru-RU" sz="3800" dirty="0" err="1" smtClean="0">
                <a:latin typeface="Times New Roman" pitchFamily="18" charset="0"/>
                <a:cs typeface="Times New Roman" pitchFamily="18" charset="0"/>
              </a:rPr>
              <a:t>общеучебных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 умений. (Задания по объему или степени трудности должны соответствовать программе и быть посильными для каждого ученика). </a:t>
            </a:r>
          </a:p>
          <a:p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Уроки контроля могут быть уроками письменного контроля, уроками сочетания устного и письменного контроля. В зависимости от вида контроля формируется его окончательная структура </a:t>
            </a:r>
          </a:p>
          <a:p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4) Рефлексия (подведение итогов занятия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215390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рок коррекции знаний, умений и навыков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1) Организационный этап.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2) Постановка цели и задач урока. Мотивация учебной деятельности учащихся.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3) Итоги диагностики (контроля) знаний, умений и навыков. Определение типичных ошибок и пробелов в знаниях и умениях, путей их устранения и совершенствования знаний и умений.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зависимости от результатов диагностики учитель планирует коллективные, групповые и индивидуальные способы обучения.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4) Информация о домашнем задании, инструктаж по его выполнению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5) Рефлексия (подведение итогов занятия)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718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n-US" dirty="0"/>
              <a:t>https://www.instagram.com</a:t>
            </a:r>
            <a:r>
              <a:rPr lang="en-US" dirty="0" smtClean="0"/>
              <a:t>/</a:t>
            </a:r>
            <a:r>
              <a:rPr lang="ru-RU" dirty="0"/>
              <a:t/>
            </a:r>
            <a:br>
              <a:rPr lang="ru-RU" dirty="0"/>
            </a:br>
            <a:r>
              <a:rPr lang="en-US" dirty="0" err="1" smtClean="0"/>
              <a:t>wow_urok</a:t>
            </a:r>
            <a:endParaRPr lang="ru-RU" dirty="0"/>
          </a:p>
        </p:txBody>
      </p:sp>
      <p:pic>
        <p:nvPicPr>
          <p:cNvPr id="1026" name="Picture 2" descr="C:\Users\ТСОШ1\Desktop\TeuhvIHYvi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412776"/>
            <a:ext cx="2808312" cy="5777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ТСОШ1\Desktop\LQAMGQhDJVE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476554"/>
            <a:ext cx="2736304" cy="5628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52333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ТСОШ1\Desktop\iMyHHezRebU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-11988"/>
            <a:ext cx="3339576" cy="6869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ТСОШ1\Desktop\Bb1SMyFK14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-331875"/>
            <a:ext cx="3888432" cy="7999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16008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1113723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62509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7" name="Picture 3" descr="C:\Users\ТСОШ1\Downloads\2021-12-08_14-27-5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819" y="1532985"/>
            <a:ext cx="7116455" cy="5042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51889" y="332656"/>
            <a:ext cx="740448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hlinkClick r:id="rId3"/>
              </a:rPr>
              <a:t>http://school410.spb.ru/lessons-constructor-files/</a:t>
            </a:r>
            <a:endParaRPr lang="ru-RU" sz="3600" b="1" dirty="0" smtClean="0"/>
          </a:p>
        </p:txBody>
      </p:sp>
    </p:spTree>
    <p:extLst>
      <p:ext uri="{BB962C8B-B14F-4D97-AF65-F5344CB8AC3E}">
        <p14:creationId xmlns:p14="http://schemas.microsoft.com/office/powerpoint/2010/main" val="3938914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ТСОШ1\Desktop\2021-12-09_10-33-0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888" y="-9525"/>
            <a:ext cx="7896225" cy="687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6972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ТСОШ1\Desktop\2021-12-09_10-37-0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477" y="0"/>
            <a:ext cx="883797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693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ТСОШ1\Desktop\2021-12-10_09-16-4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66675"/>
            <a:ext cx="7286625" cy="6724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42938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ТСОШ1\Downloads\2021-12-10_09-20-3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9225" y="116632"/>
            <a:ext cx="5889079" cy="6716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00691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Самообразова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60135"/>
            <a:ext cx="7920880" cy="6697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6473640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3094</TotalTime>
  <Words>776</Words>
  <Application>Microsoft Office PowerPoint</Application>
  <PresentationFormat>Экран (4:3)</PresentationFormat>
  <Paragraphs>95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Конструктор урока</vt:lpstr>
      <vt:lpstr>Модули учебного занятия, образующих его структуру:  </vt:lpstr>
      <vt:lpstr>Презентация PowerPoint</vt:lpstr>
      <vt:lpstr>Презентация PowerPoint</vt:lpstr>
      <vt:lpstr>Презентация PowerPoint</vt:lpstr>
      <vt:lpstr>Презентация PowerPoint</vt:lpstr>
      <vt:lpstr>Алгоритм деятельности учителя: </vt:lpstr>
      <vt:lpstr>Презентация PowerPoint</vt:lpstr>
      <vt:lpstr>Примерная структура уроков по ФГОС </vt:lpstr>
      <vt:lpstr>Презентация PowerPoint</vt:lpstr>
      <vt:lpstr>Презентация PowerPoint</vt:lpstr>
      <vt:lpstr>Презентация PowerPoint</vt:lpstr>
      <vt:lpstr>https://www.instagram.com/ wow_urok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ТСОШ1</dc:creator>
  <cp:lastModifiedBy>ТСОШ1</cp:lastModifiedBy>
  <cp:revision>19</cp:revision>
  <dcterms:created xsi:type="dcterms:W3CDTF">2021-12-08T06:24:57Z</dcterms:created>
  <dcterms:modified xsi:type="dcterms:W3CDTF">2021-12-13T06:28:49Z</dcterms:modified>
</cp:coreProperties>
</file>