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9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7" r:id="rId23"/>
    <p:sldId id="266" r:id="rId24"/>
    <p:sldId id="288" r:id="rId25"/>
    <p:sldId id="2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52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7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ОБРАЗОВАНИЕ\Школьная доска\ShkolDoska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844824"/>
            <a:ext cx="6048672" cy="1470025"/>
          </a:xfrm>
        </p:spPr>
        <p:txBody>
          <a:bodyPr/>
          <a:lstStyle>
            <a:lvl1pPr>
              <a:defRPr sz="6600">
                <a:solidFill>
                  <a:schemeClr val="bg1"/>
                </a:solidFill>
                <a:latin typeface="English157C " pitchFamily="2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3886200"/>
            <a:ext cx="6048672" cy="910952"/>
          </a:xfrm>
        </p:spPr>
        <p:txBody>
          <a:bodyPr>
            <a:noAutofit/>
          </a:bodyPr>
          <a:lstStyle>
            <a:lvl1pPr marL="0" indent="0" algn="ctr">
              <a:buNone/>
              <a:defRPr sz="5400">
                <a:solidFill>
                  <a:schemeClr val="bg1">
                    <a:lumMod val="85000"/>
                  </a:schemeClr>
                </a:solidFill>
                <a:latin typeface="English157C 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026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8911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K:\ProPowerPoint\Шаблоны\ОБРАЗОВАНИЕ\Школьная доска\ShkolDoskaSlid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6375" y="115888"/>
            <a:ext cx="7354888" cy="6492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1476375" y="908050"/>
            <a:ext cx="72104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9" name="TextBox 7"/>
          <p:cNvSpPr txBox="1">
            <a:spLocks noChangeArrowheads="1"/>
          </p:cNvSpPr>
          <p:nvPr/>
        </p:nvSpPr>
        <p:spPr bwMode="auto">
          <a:xfrm>
            <a:off x="-31750" y="6562725"/>
            <a:ext cx="16875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smtClean="0">
                <a:solidFill>
                  <a:prstClr val="white"/>
                </a:solidFill>
                <a:latin typeface="Ariston" pitchFamily="66" charset="0"/>
              </a:rPr>
              <a:t>ProPowerPoint.Ru</a:t>
            </a:r>
            <a:endParaRPr lang="ru-RU" sz="1400" smtClean="0">
              <a:solidFill>
                <a:prstClr val="white"/>
              </a:solidFill>
              <a:latin typeface="Ariston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4.wdp"/><Relationship Id="rId4" Type="http://schemas.openxmlformats.org/officeDocument/2006/relationships/image" Target="../media/image17.png"/><Relationship Id="rId9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microsoft.com/office/2007/relationships/hdphoto" Target="../media/hdphoto8.wdp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1.wdp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microsoft.com/office/2007/relationships/hdphoto" Target="../media/hdphoto1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556792"/>
            <a:ext cx="6048375" cy="3240633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«Выражение принадлежности»</a:t>
            </a:r>
          </a:p>
          <a:p>
            <a:pPr algn="r" fontAlgn="auto">
              <a:spcAft>
                <a:spcPts val="0"/>
              </a:spcAft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Aft>
                <a:spcPts val="0"/>
              </a:spcAft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Aft>
                <a:spcPts val="0"/>
              </a:spcAft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Учитель английского языка первой категории 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МОУ «Турунтаевская районная гимназия»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Шульгина Елена Николаевна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412776"/>
            <a:ext cx="6048375" cy="3384649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[ɔː]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Clock, clock, clock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 dog plays with a frog,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frog plays with the dog,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Clock, clock, clock</a:t>
            </a:r>
          </a:p>
        </p:txBody>
      </p:sp>
      <p:sp>
        <p:nvSpPr>
          <p:cNvPr id="30722" name="AutoShape 2" descr="ÐÐ°ÑÑÐ¸Ð½ÐºÐ¸ Ð¿Ð¾ Ð·Ð°Ð¿ÑÐ¾ÑÑ Ð»ÑÐ³ÑÑ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AutoShape 2" descr="ÐÐ°ÑÑÐ¸Ð½ÐºÐ¸ Ð¿Ð¾ Ð·Ð°Ð¿ÑÐ¾ÑÑ Ð»ÑÐ³ÑÑ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5" name="Picture 5" descr="C:\Users\1\Desktop\Программы 2018-2019\Урок в школе 1\час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717032"/>
            <a:ext cx="1512168" cy="1759053"/>
          </a:xfrm>
          <a:prstGeom prst="rect">
            <a:avLst/>
          </a:prstGeom>
          <a:noFill/>
        </p:spPr>
      </p:pic>
      <p:pic>
        <p:nvPicPr>
          <p:cNvPr id="30726" name="Picture 6" descr="C:\Users\1\Desktop\Программы 2018-2019\Урок в школе 1\лягуш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933056"/>
            <a:ext cx="1510288" cy="1512168"/>
          </a:xfrm>
          <a:prstGeom prst="rect">
            <a:avLst/>
          </a:prstGeom>
          <a:noFill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5896" y="4005064"/>
            <a:ext cx="1944216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8"/>
          <p:cNvGrpSpPr/>
          <p:nvPr/>
        </p:nvGrpSpPr>
        <p:grpSpPr>
          <a:xfrm>
            <a:off x="2364817" y="2320944"/>
            <a:ext cx="5289512" cy="1206980"/>
            <a:chOff x="1758492" y="2038923"/>
            <a:chExt cx="4207104" cy="1228670"/>
          </a:xfrm>
        </p:grpSpPr>
        <p:sp>
          <p:nvSpPr>
            <p:cNvPr id="10" name="Овальная выноска 9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58492" y="2385528"/>
              <a:ext cx="4207104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her name?</a:t>
              </a:r>
            </a:p>
          </p:txBody>
        </p:sp>
      </p:grpSp>
      <p:grpSp>
        <p:nvGrpSpPr>
          <p:cNvPr id="3" name="Группа 1"/>
          <p:cNvGrpSpPr/>
          <p:nvPr/>
        </p:nvGrpSpPr>
        <p:grpSpPr>
          <a:xfrm>
            <a:off x="3078623" y="3983870"/>
            <a:ext cx="4176464" cy="1368154"/>
            <a:chOff x="1190565" y="4665952"/>
            <a:chExt cx="4176464" cy="1368154"/>
          </a:xfrm>
        </p:grpSpPr>
        <p:sp>
          <p:nvSpPr>
            <p:cNvPr id="7" name="Овальная выноска 6"/>
            <p:cNvSpPr/>
            <p:nvPr/>
          </p:nvSpPr>
          <p:spPr>
            <a:xfrm>
              <a:off x="1190565" y="4665952"/>
              <a:ext cx="4176464" cy="1368154"/>
            </a:xfrm>
            <a:prstGeom prst="wedgeEllipseCallout">
              <a:avLst>
                <a:gd name="adj1" fmla="val 53503"/>
                <a:gd name="adj2" fmla="val 57353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07704" y="5057641"/>
              <a:ext cx="317849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>
                  <a:solidFill>
                    <a:srgbClr val="FF0000"/>
                  </a:solidFill>
                </a:rPr>
                <a:t>He</a:t>
              </a:r>
              <a:r>
                <a:rPr lang="en-US" sz="3200" b="1" dirty="0">
                  <a:solidFill>
                    <a:srgbClr val="FF0000"/>
                  </a:solidFill>
                </a:rPr>
                <a:t>r</a:t>
              </a:r>
              <a:r>
                <a:rPr lang="ru-RU" sz="3200" b="1" dirty="0" smtClean="0">
                  <a:solidFill>
                    <a:srgbClr val="FF0000"/>
                  </a:solidFill>
                </a:rPr>
                <a:t> </a:t>
              </a:r>
              <a:r>
                <a:rPr lang="en-US" sz="3200" b="1" dirty="0" smtClean="0">
                  <a:solidFill>
                    <a:srgbClr val="FF0000"/>
                  </a:solidFill>
                </a:rPr>
                <a:t>name is Olga.</a:t>
              </a:r>
              <a:endParaRPr lang="ru-RU" sz="32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pic>
        <p:nvPicPr>
          <p:cNvPr id="1026" name="Picture 2" descr="http://pixelbrush.ru/uploads/posts/2013-05/1368187438_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2435075" cy="342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691680" y="1268760"/>
            <a:ext cx="10504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Olga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520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5"/>
          <p:cNvGrpSpPr/>
          <p:nvPr/>
        </p:nvGrpSpPr>
        <p:grpSpPr>
          <a:xfrm>
            <a:off x="2846706" y="2320944"/>
            <a:ext cx="4174891" cy="1206980"/>
            <a:chOff x="2141771" y="2038923"/>
            <a:chExt cx="3320571" cy="1228670"/>
          </a:xfrm>
        </p:grpSpPr>
        <p:sp>
          <p:nvSpPr>
            <p:cNvPr id="17" name="Овальная выноска 16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90664" y="2385528"/>
              <a:ext cx="2542761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his name?</a:t>
              </a:r>
            </a:p>
          </p:txBody>
        </p:sp>
      </p:grpSp>
      <p:sp>
        <p:nvSpPr>
          <p:cNvPr id="20" name="Овальная выноска 19"/>
          <p:cNvSpPr/>
          <p:nvPr/>
        </p:nvSpPr>
        <p:spPr>
          <a:xfrm>
            <a:off x="3078623" y="3983870"/>
            <a:ext cx="4176464" cy="1368154"/>
          </a:xfrm>
          <a:prstGeom prst="wedgeEllipseCallout">
            <a:avLst>
              <a:gd name="adj1" fmla="val 53503"/>
              <a:gd name="adj2" fmla="val 573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739860" y="4375559"/>
            <a:ext cx="3082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His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name is Pete.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1691680" y="1196752"/>
            <a:ext cx="1038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Pete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6148" name="Picture 4" descr="http://img1.liveinternet.ru/images/attach/c/2/69/261/69261094_0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1988840"/>
            <a:ext cx="2348677" cy="379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42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5"/>
          <p:cNvGrpSpPr/>
          <p:nvPr/>
        </p:nvGrpSpPr>
        <p:grpSpPr>
          <a:xfrm>
            <a:off x="2846706" y="2320944"/>
            <a:ext cx="4174891" cy="1206980"/>
            <a:chOff x="2141771" y="2038923"/>
            <a:chExt cx="3320571" cy="1228670"/>
          </a:xfrm>
        </p:grpSpPr>
        <p:sp>
          <p:nvSpPr>
            <p:cNvPr id="17" name="Овальная выноска 16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90664" y="2385528"/>
              <a:ext cx="2542761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his name?</a:t>
              </a:r>
            </a:p>
          </p:txBody>
        </p:sp>
      </p:grpSp>
      <p:sp>
        <p:nvSpPr>
          <p:cNvPr id="20" name="Овальная выноска 19"/>
          <p:cNvSpPr/>
          <p:nvPr/>
        </p:nvSpPr>
        <p:spPr>
          <a:xfrm>
            <a:off x="3078623" y="3983870"/>
            <a:ext cx="4176464" cy="1368154"/>
          </a:xfrm>
          <a:prstGeom prst="wedgeEllipseCallout">
            <a:avLst>
              <a:gd name="adj1" fmla="val 53503"/>
              <a:gd name="adj2" fmla="val 573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795762" y="4375559"/>
            <a:ext cx="3002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His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name is Dan.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1619672" y="1196752"/>
            <a:ext cx="952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Dan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5122" name="Picture 2" descr="http://s4.pic4you.ru/y2014/08-13/12216/454390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2323"/>
          <a:stretch/>
        </p:blipFill>
        <p:spPr bwMode="auto">
          <a:xfrm>
            <a:off x="1403648" y="1916832"/>
            <a:ext cx="1656184" cy="396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794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5"/>
          <p:cNvGrpSpPr/>
          <p:nvPr/>
        </p:nvGrpSpPr>
        <p:grpSpPr>
          <a:xfrm>
            <a:off x="2846706" y="2320944"/>
            <a:ext cx="4174891" cy="1206980"/>
            <a:chOff x="2141771" y="2038923"/>
            <a:chExt cx="3320571" cy="1228670"/>
          </a:xfrm>
        </p:grpSpPr>
        <p:sp>
          <p:nvSpPr>
            <p:cNvPr id="17" name="Овальная выноска 16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55604" y="2385528"/>
              <a:ext cx="2612884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her name?</a:t>
              </a:r>
            </a:p>
          </p:txBody>
        </p:sp>
      </p:grpSp>
      <p:sp>
        <p:nvSpPr>
          <p:cNvPr id="20" name="Овальная выноска 19"/>
          <p:cNvSpPr/>
          <p:nvPr/>
        </p:nvSpPr>
        <p:spPr>
          <a:xfrm>
            <a:off x="3078623" y="3983870"/>
            <a:ext cx="4176464" cy="1368154"/>
          </a:xfrm>
          <a:prstGeom prst="wedgeEllipseCallout">
            <a:avLst>
              <a:gd name="adj1" fmla="val 53503"/>
              <a:gd name="adj2" fmla="val 573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428431" y="4375559"/>
            <a:ext cx="34768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Her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name is Nicola.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1835696" y="1268760"/>
            <a:ext cx="1384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Nicola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11" name="Picture 2" descr="http://s4.pic4you.ru/y2014/08-13/12216/454390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823"/>
          <a:stretch/>
        </p:blipFill>
        <p:spPr bwMode="auto">
          <a:xfrm>
            <a:off x="1403648" y="1988840"/>
            <a:ext cx="1597493" cy="3785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443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15"/>
          <p:cNvGrpSpPr/>
          <p:nvPr/>
        </p:nvGrpSpPr>
        <p:grpSpPr>
          <a:xfrm>
            <a:off x="2846706" y="2320944"/>
            <a:ext cx="4174891" cy="1206980"/>
            <a:chOff x="2141771" y="2038923"/>
            <a:chExt cx="3320571" cy="1228670"/>
          </a:xfrm>
        </p:grpSpPr>
        <p:sp>
          <p:nvSpPr>
            <p:cNvPr id="17" name="Овальная выноска 16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55604" y="2385528"/>
              <a:ext cx="2612884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her name?</a:t>
              </a:r>
            </a:p>
          </p:txBody>
        </p:sp>
      </p:grpSp>
      <p:sp>
        <p:nvSpPr>
          <p:cNvPr id="20" name="Овальная выноска 19"/>
          <p:cNvSpPr/>
          <p:nvPr/>
        </p:nvSpPr>
        <p:spPr>
          <a:xfrm>
            <a:off x="3078623" y="3983870"/>
            <a:ext cx="4176464" cy="1368154"/>
          </a:xfrm>
          <a:prstGeom prst="wedgeEllipseCallout">
            <a:avLst>
              <a:gd name="adj1" fmla="val 53503"/>
              <a:gd name="adj2" fmla="val 573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605917" y="4375559"/>
            <a:ext cx="31758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Her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name is Jane.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1763688" y="1268760"/>
            <a:ext cx="10454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Jane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sp>
        <p:nvSpPr>
          <p:cNvPr id="2" name="AutoShape 2" descr="http://logoped.39rev.tvoysadik.ru/images/gr_39rev_logoped/NR943220d7799c97b5ef691c8ff541e63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55040"/>
          <a:stretch/>
        </p:blipFill>
        <p:spPr>
          <a:xfrm>
            <a:off x="1403648" y="1988840"/>
            <a:ext cx="1944962" cy="4325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704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/>
          <a:srcRect r="51259"/>
          <a:stretch/>
        </p:blipFill>
        <p:spPr>
          <a:xfrm>
            <a:off x="1043608" y="1916832"/>
            <a:ext cx="2061192" cy="4224375"/>
          </a:xfrm>
          <a:prstGeom prst="rect">
            <a:avLst/>
          </a:prstGeom>
        </p:spPr>
      </p:pic>
      <p:pic>
        <p:nvPicPr>
          <p:cNvPr id="13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55087" y="4406787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humbs.dreamstime.com/t/%D1%81%D0%B8-%D1%83%D1%8D%D1%82%D1%8B-%D0%B3%D0%BE-%D0%BE%D0%B2-4174404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45" t="32858" r="37669"/>
          <a:stretch/>
        </p:blipFill>
        <p:spPr bwMode="auto">
          <a:xfrm flipH="1">
            <a:off x="7236296" y="2538066"/>
            <a:ext cx="1799844" cy="197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15"/>
          <p:cNvGrpSpPr/>
          <p:nvPr/>
        </p:nvGrpSpPr>
        <p:grpSpPr>
          <a:xfrm>
            <a:off x="2846706" y="2320944"/>
            <a:ext cx="4174891" cy="1206980"/>
            <a:chOff x="2141771" y="2038923"/>
            <a:chExt cx="3320571" cy="1228670"/>
          </a:xfrm>
        </p:grpSpPr>
        <p:sp>
          <p:nvSpPr>
            <p:cNvPr id="17" name="Овальная выноска 16"/>
            <p:cNvSpPr/>
            <p:nvPr/>
          </p:nvSpPr>
          <p:spPr>
            <a:xfrm>
              <a:off x="2141771" y="2038923"/>
              <a:ext cx="3320571" cy="1228670"/>
            </a:xfrm>
            <a:prstGeom prst="wedgeEllipseCallout">
              <a:avLst>
                <a:gd name="adj1" fmla="val 57842"/>
                <a:gd name="adj2" fmla="val 55856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90664" y="2385528"/>
              <a:ext cx="2542761" cy="595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200" b="1" dirty="0" smtClean="0"/>
                <a:t>What’s his name?</a:t>
              </a:r>
            </a:p>
          </p:txBody>
        </p:sp>
      </p:grpSp>
      <p:sp>
        <p:nvSpPr>
          <p:cNvPr id="20" name="Овальная выноска 19"/>
          <p:cNvSpPr/>
          <p:nvPr/>
        </p:nvSpPr>
        <p:spPr>
          <a:xfrm>
            <a:off x="3078623" y="3983870"/>
            <a:ext cx="4176464" cy="1368154"/>
          </a:xfrm>
          <a:prstGeom prst="wedgeEllipseCallout">
            <a:avLst>
              <a:gd name="adj1" fmla="val 53503"/>
              <a:gd name="adj2" fmla="val 5735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3652631" y="4375559"/>
            <a:ext cx="3079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His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name is Fred.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6706" y="232445"/>
            <a:ext cx="38858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Ответь на вопросы</a:t>
            </a:r>
            <a:endParaRPr lang="ru-RU" sz="3600" dirty="0"/>
          </a:p>
        </p:txBody>
      </p:sp>
      <p:sp>
        <p:nvSpPr>
          <p:cNvPr id="23" name="TextBox 22"/>
          <p:cNvSpPr txBox="1"/>
          <p:nvPr/>
        </p:nvSpPr>
        <p:spPr>
          <a:xfrm>
            <a:off x="1619672" y="1268760"/>
            <a:ext cx="1035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Fred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814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412776"/>
            <a:ext cx="6048375" cy="4032448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 sz="3200" dirty="0" smtClean="0">
              <a:latin typeface="+mn-lt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I have a dog.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7864" y="3284984"/>
            <a:ext cx="2304256" cy="14410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85851" y="38888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Прочитай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/>
          <a:srcRect l="5153" t="48482" r="47438"/>
          <a:stretch/>
        </p:blipFill>
        <p:spPr>
          <a:xfrm>
            <a:off x="1547664" y="1124744"/>
            <a:ext cx="3297303" cy="30243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l="52535" t="48482" r="2618" b="4428"/>
          <a:stretch/>
        </p:blipFill>
        <p:spPr>
          <a:xfrm>
            <a:off x="5364088" y="1196752"/>
            <a:ext cx="3006098" cy="26642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61425" y="3934410"/>
            <a:ext cx="36825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I have a dog.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49023" y="3934409"/>
            <a:ext cx="2836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He has a bike.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17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492896"/>
            <a:ext cx="1228725" cy="1609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85851" y="38888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Прочитай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11966" y="4093578"/>
            <a:ext cx="3288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I have a doll.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62930" y="4097770"/>
            <a:ext cx="27825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She has a cat.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42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51951" y="980728"/>
            <a:ext cx="2050838" cy="30243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27784" y="980728"/>
            <a:ext cx="1705986" cy="26670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6700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299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95736" y="404664"/>
            <a:ext cx="1634857" cy="28955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85851" y="38888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Прочитай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0226" y="4093578"/>
            <a:ext cx="4639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We have a cow.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56997" y="4093577"/>
            <a:ext cx="22846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It has milk.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96964" l="0" r="97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7624" y="1700808"/>
            <a:ext cx="2929508" cy="273420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0" b="100000" l="0" r="99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211084">
            <a:off x="3157289" y="1040477"/>
            <a:ext cx="2512322" cy="314459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6091" y="759828"/>
            <a:ext cx="2376488" cy="3333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458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85851" y="38888"/>
            <a:ext cx="20746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/>
              <a:t>Прочитай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03648" y="409357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They have a brother.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8103" y="4093577"/>
            <a:ext cx="34679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He has nine boxes.</a:t>
            </a:r>
            <a:endParaRPr lang="ru-RU" sz="3600" b="1" dirty="0" smtClean="0">
              <a:solidFill>
                <a:srgbClr val="0000FF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99453" l="0" r="9990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68144" y="260648"/>
            <a:ext cx="3024336" cy="378042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356" b="100000" l="0" r="998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3608" y="1556792"/>
            <a:ext cx="2308377" cy="224447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0" b="100000" l="18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03848" y="1556792"/>
            <a:ext cx="2553918" cy="2196369"/>
          </a:xfrm>
          <a:prstGeom prst="rect">
            <a:avLst/>
          </a:prstGeom>
        </p:spPr>
      </p:pic>
      <p:sp>
        <p:nvSpPr>
          <p:cNvPr id="14" name="Стрелка вниз 13"/>
          <p:cNvSpPr/>
          <p:nvPr/>
        </p:nvSpPr>
        <p:spPr>
          <a:xfrm>
            <a:off x="1835696" y="863651"/>
            <a:ext cx="288032" cy="367517"/>
          </a:xfrm>
          <a:prstGeom prst="downArrow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236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7422" y="38888"/>
            <a:ext cx="80565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dirty="0" smtClean="0"/>
          </a:p>
          <a:p>
            <a:pPr algn="ctr"/>
            <a:endParaRPr lang="ru-RU" sz="32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3645024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a rose.</a:t>
            </a:r>
            <a:endParaRPr lang="ru-RU" sz="3600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987824" y="5301208"/>
            <a:ext cx="57653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Kate and Ann have a rose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99150" l="0" r="993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5656" y="1844824"/>
            <a:ext cx="2425177" cy="26422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32" b="99474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851305">
            <a:off x="3667120" y="2208721"/>
            <a:ext cx="2232037" cy="18744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25514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8050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07704" y="3645024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a doll.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675048" y="5301208"/>
            <a:ext cx="6390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Kate and Ann 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66614" y="5229200"/>
            <a:ext cx="2200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a doll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700808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420888"/>
            <a:ext cx="1228725" cy="1609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2192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6610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64644" y="3645024"/>
            <a:ext cx="7259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eight spoons.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3563888" y="5249089"/>
            <a:ext cx="5486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They _______________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817" y="5229199"/>
            <a:ext cx="3560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eight spoons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556792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66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79912" y="1988840"/>
            <a:ext cx="1162324" cy="116232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1920" y="3140968"/>
            <a:ext cx="1158340" cy="11583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2996952"/>
            <a:ext cx="1158340" cy="115834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2924944"/>
            <a:ext cx="1158340" cy="115834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2924944"/>
            <a:ext cx="1158340" cy="115834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6336" y="1628800"/>
            <a:ext cx="1158340" cy="115834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1628800"/>
            <a:ext cx="1158340" cy="115834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1772816"/>
            <a:ext cx="1158340" cy="11583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743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6610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2176" y="3645024"/>
            <a:ext cx="6358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a quilt.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4267413" y="5229200"/>
            <a:ext cx="4798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They 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90473" y="5229200"/>
            <a:ext cx="2352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a quilt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772816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39952" y="1844824"/>
            <a:ext cx="4576713" cy="24104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229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7330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2725" y="3645024"/>
            <a:ext cx="6025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a horse.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675048" y="5301208"/>
            <a:ext cx="6390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Kate and Ann 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1023" y="5229200"/>
            <a:ext cx="2551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a horse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700808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57" b="99372" l="0" r="9971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60032" y="1700808"/>
            <a:ext cx="3328988" cy="30337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59487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7330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79512" y="3645024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five sweets.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3878827" y="5301208"/>
            <a:ext cx="52571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They ______________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37849" y="5229200"/>
            <a:ext cx="32578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five sweets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628800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r="33449" b="31856"/>
          <a:stretch/>
        </p:blipFill>
        <p:spPr>
          <a:xfrm>
            <a:off x="5580112" y="1844824"/>
            <a:ext cx="2644485" cy="27077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/>
          <a:srcRect l="67629" t="46703" r="-901"/>
          <a:stretch/>
        </p:blipFill>
        <p:spPr>
          <a:xfrm>
            <a:off x="7919864" y="2060848"/>
            <a:ext cx="1224136" cy="13382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744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80505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3608" y="3645024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a dog.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675048" y="5301208"/>
            <a:ext cx="6390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Kate and Ann 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63408" y="5229200"/>
            <a:ext cx="2206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a dog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628800"/>
            <a:ext cx="2426418" cy="26458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2276872"/>
            <a:ext cx="3310982" cy="20706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47701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87422" y="38888"/>
            <a:ext cx="76610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algn="ctr"/>
            <a:r>
              <a:rPr lang="ru-RU" sz="2800" dirty="0" smtClean="0"/>
              <a:t>У Салли есть то же, что и у сестёр </a:t>
            </a:r>
            <a:r>
              <a:rPr lang="ru-RU" sz="2800" dirty="0" err="1" smtClean="0"/>
              <a:t>Кейт</a:t>
            </a:r>
            <a:r>
              <a:rPr lang="ru-RU" sz="2800" dirty="0" smtClean="0"/>
              <a:t> и Энн.</a:t>
            </a:r>
          </a:p>
          <a:p>
            <a:pPr algn="ctr"/>
            <a:r>
              <a:rPr lang="ru-RU" sz="2800" dirty="0" smtClean="0"/>
              <a:t>Скажи, что есть у сестёр.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7479" y="3645024"/>
            <a:ext cx="5510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 smtClean="0"/>
          </a:p>
          <a:p>
            <a:pPr algn="ctr"/>
            <a:r>
              <a:rPr lang="en-US" sz="3600" dirty="0" smtClean="0"/>
              <a:t>Sally has boots.</a:t>
            </a:r>
            <a:endParaRPr lang="ru-RU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4139952" y="5301208"/>
            <a:ext cx="4798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0000FF"/>
                </a:solidFill>
              </a:rPr>
              <a:t>They ____________ too.</a:t>
            </a:r>
            <a:endParaRPr lang="ru-RU" sz="3600" dirty="0" smtClean="0">
              <a:solidFill>
                <a:srgbClr val="0000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45774" y="5229200"/>
            <a:ext cx="2241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3300"/>
                </a:solidFill>
              </a:rPr>
              <a:t>have boots</a:t>
            </a:r>
            <a:endParaRPr lang="ru-RU" sz="3600" dirty="0" smtClean="0">
              <a:solidFill>
                <a:srgbClr val="FF33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99150" l="0" r="993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03648" y="1628800"/>
            <a:ext cx="2425177" cy="264224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1988840"/>
            <a:ext cx="1747929" cy="13681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65109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556792"/>
            <a:ext cx="6048375" cy="3888432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Polly has a cat. She has a hat.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 have a pet. You have a hat.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You have a hat. He has a cat.</a:t>
            </a:r>
          </a:p>
          <a:p>
            <a:pPr fontAlgn="auto">
              <a:spcAft>
                <a:spcPts val="0"/>
              </a:spcAft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7" name="Picture 1" descr="C:\Users\1\Desktop\Программы 2018-2019\Урок в школе 1\шляп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789040"/>
            <a:ext cx="1950720" cy="1501140"/>
          </a:xfrm>
          <a:prstGeom prst="rect">
            <a:avLst/>
          </a:prstGeom>
          <a:noFill/>
        </p:spPr>
      </p:pic>
      <p:pic>
        <p:nvPicPr>
          <p:cNvPr id="4098" name="Picture 2" descr="C:\Users\1\Desktop\Программы 2018-2019\Урок в школе 1\кошк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717032"/>
            <a:ext cx="1844040" cy="1584960"/>
          </a:xfrm>
          <a:prstGeom prst="rect">
            <a:avLst/>
          </a:prstGeom>
          <a:noFill/>
        </p:spPr>
      </p:pic>
      <p:pic>
        <p:nvPicPr>
          <p:cNvPr id="4099" name="Picture 3" descr="C:\Users\1\Desktop\Программы 2018-2019\Урок в школе 1\питомец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717032"/>
            <a:ext cx="1800200" cy="1584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ProPowerPoint\Шаблоны\ОБРАЗОВАНИЕ\Школьная доска\ShkolDoskaPri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525" y="0"/>
            <a:ext cx="8362950" cy="11247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latin typeface="Ariston" pitchFamily="66" charset="0"/>
              </a:rPr>
              <a:t>Home work</a:t>
            </a:r>
            <a:endParaRPr lang="ru-RU" dirty="0">
              <a:latin typeface="Ariston" pitchFamily="66" charset="0"/>
            </a:endParaRPr>
          </a:p>
        </p:txBody>
      </p:sp>
      <p:sp>
        <p:nvSpPr>
          <p:cNvPr id="5124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640960" cy="5760641"/>
          </a:xfrm>
        </p:spPr>
        <p:txBody>
          <a:bodyPr/>
          <a:lstStyle/>
          <a:p>
            <a:pPr marL="0" indent="0">
              <a:buNone/>
            </a:pP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Синий конверт </a:t>
            </a:r>
          </a:p>
          <a:p>
            <a:pPr marL="0" indent="0">
              <a:buNone/>
            </a:pP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«В учебнике: </a:t>
            </a:r>
            <a:r>
              <a:rPr lang="en-US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Exercise </a:t>
            </a: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6, </a:t>
            </a:r>
            <a:r>
              <a:rPr lang="en-US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page 27</a:t>
            </a: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ston" pitchFamily="66" charset="0"/>
              </a:rPr>
              <a:t>».</a:t>
            </a:r>
          </a:p>
          <a:p>
            <a:pPr marL="0" indent="0">
              <a:buNone/>
            </a:pP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Красный конверт:</a:t>
            </a:r>
          </a:p>
          <a:p>
            <a:pPr marL="0" indent="0">
              <a:buNone/>
            </a:pP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«Провести анкетирование: Опросить 3-х одноклассников и написать 3 предложения, что у кого есть. </a:t>
            </a:r>
            <a:r>
              <a:rPr lang="en-US" altLang="ru-RU" dirty="0" smtClean="0">
                <a:solidFill>
                  <a:srgbClr val="ED523D"/>
                </a:solidFill>
                <a:latin typeface="Ariston" pitchFamily="66" charset="0"/>
              </a:rPr>
              <a:t>What do you have</a:t>
            </a: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? По  </a:t>
            </a: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образцу:</a:t>
            </a:r>
          </a:p>
          <a:p>
            <a:pPr marL="0" indent="0" algn="ctr">
              <a:buNone/>
            </a:pP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Анкета</a:t>
            </a:r>
          </a:p>
          <a:p>
            <a:pPr marL="0" indent="0">
              <a:buNone/>
            </a:pPr>
            <a:r>
              <a:rPr lang="en-US" altLang="ru-RU" dirty="0" smtClean="0">
                <a:solidFill>
                  <a:srgbClr val="ED523D"/>
                </a:solidFill>
                <a:latin typeface="Ariston" pitchFamily="66" charset="0"/>
              </a:rPr>
              <a:t>Name | have/has | (cat, doll, pen…)</a:t>
            </a:r>
          </a:p>
          <a:p>
            <a:pPr marL="0" indent="0">
              <a:buNone/>
            </a:pPr>
            <a:r>
              <a:rPr lang="en-US" altLang="ru-RU" dirty="0" smtClean="0">
                <a:solidFill>
                  <a:srgbClr val="ED523D"/>
                </a:solidFill>
                <a:latin typeface="Ariston" pitchFamily="66" charset="0"/>
              </a:rPr>
              <a:t> Kate has a pig.</a:t>
            </a:r>
          </a:p>
          <a:p>
            <a:pPr marL="0" indent="0">
              <a:buNone/>
            </a:pPr>
            <a:r>
              <a:rPr lang="en-US" altLang="ru-RU" dirty="0" smtClean="0">
                <a:solidFill>
                  <a:srgbClr val="ED523D"/>
                </a:solidFill>
                <a:latin typeface="Ariston" pitchFamily="66" charset="0"/>
              </a:rPr>
              <a:t>Ann and Kate have sweets</a:t>
            </a:r>
            <a:r>
              <a:rPr lang="ru-RU" altLang="ru-RU" dirty="0" smtClean="0">
                <a:solidFill>
                  <a:srgbClr val="ED523D"/>
                </a:solidFill>
                <a:latin typeface="Ariston" pitchFamily="66" charset="0"/>
              </a:rPr>
              <a:t>».</a:t>
            </a:r>
            <a:endParaRPr lang="en-US" altLang="ru-RU" dirty="0" smtClean="0">
              <a:solidFill>
                <a:srgbClr val="ED523D"/>
              </a:solidFill>
              <a:latin typeface="Ariston" pitchFamily="66" charset="0"/>
            </a:endParaRPr>
          </a:p>
          <a:p>
            <a:pPr marL="0" indent="0">
              <a:buNone/>
            </a:pPr>
            <a:endParaRPr lang="ru-RU" altLang="ru-RU" dirty="0" smtClean="0">
              <a:solidFill>
                <a:srgbClr val="ED523D"/>
              </a:solidFill>
              <a:latin typeface="Ariston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628800"/>
            <a:ext cx="6048375" cy="3816424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Закончите предложения:</a:t>
            </a:r>
          </a:p>
          <a:p>
            <a:pPr fontAlgn="auto">
              <a:spcAft>
                <a:spcPts val="0"/>
              </a:spcAft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l"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Сегодня я узнал __________________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 научился ______________________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 могу рассказать другу ___________</a:t>
            </a:r>
          </a:p>
          <a:p>
            <a:pPr algn="l" fontAlgn="auto">
              <a:spcAft>
                <a:spcPts val="0"/>
              </a:spcAf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Я умею _________________________</a:t>
            </a:r>
          </a:p>
          <a:p>
            <a:pPr fontAlgn="auto">
              <a:spcAft>
                <a:spcPts val="0"/>
              </a:spcAft>
              <a:defRPr/>
            </a:pP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250" y="1412776"/>
            <a:ext cx="6048375" cy="4032448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endParaRPr lang="en-US" sz="3200" dirty="0" smtClean="0">
              <a:latin typeface="+mn-lt"/>
            </a:endParaRPr>
          </a:p>
          <a:p>
            <a:pPr fontAlgn="auto">
              <a:spcAft>
                <a:spcPts val="0"/>
              </a:spcAft>
              <a:defRPr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Thank you for your work.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Good-bye.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kolDoska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564</Words>
  <Application>Microsoft Office PowerPoint</Application>
  <PresentationFormat>Экран (4:3)</PresentationFormat>
  <Paragraphs>135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ShkolDoska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Home work</vt:lpstr>
      <vt:lpstr>Слайд 24</vt:lpstr>
      <vt:lpstr>Слайд 25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Костикова</dc:creator>
  <cp:lastModifiedBy>Костикова</cp:lastModifiedBy>
  <cp:revision>35</cp:revision>
  <dcterms:created xsi:type="dcterms:W3CDTF">2018-09-29T04:20:37Z</dcterms:created>
  <dcterms:modified xsi:type="dcterms:W3CDTF">2018-10-02T12:54:27Z</dcterms:modified>
</cp:coreProperties>
</file>