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3"/>
  </p:notesMasterIdLst>
  <p:sldIdLst>
    <p:sldId id="256" r:id="rId2"/>
    <p:sldId id="345" r:id="rId3"/>
    <p:sldId id="391" r:id="rId4"/>
    <p:sldId id="395" r:id="rId5"/>
    <p:sldId id="396" r:id="rId6"/>
    <p:sldId id="397" r:id="rId7"/>
    <p:sldId id="399" r:id="rId8"/>
    <p:sldId id="400" r:id="rId9"/>
    <p:sldId id="401" r:id="rId10"/>
    <p:sldId id="402" r:id="rId11"/>
    <p:sldId id="403" r:id="rId12"/>
    <p:sldId id="404" r:id="rId13"/>
    <p:sldId id="405" r:id="rId14"/>
    <p:sldId id="406" r:id="rId15"/>
    <p:sldId id="420" r:id="rId16"/>
    <p:sldId id="407" r:id="rId17"/>
    <p:sldId id="408" r:id="rId18"/>
    <p:sldId id="409" r:id="rId19"/>
    <p:sldId id="413" r:id="rId20"/>
    <p:sldId id="411" r:id="rId21"/>
    <p:sldId id="412" r:id="rId22"/>
    <p:sldId id="415" r:id="rId23"/>
    <p:sldId id="414" r:id="rId24"/>
    <p:sldId id="416" r:id="rId25"/>
    <p:sldId id="417" r:id="rId26"/>
    <p:sldId id="421" r:id="rId27"/>
    <p:sldId id="418" r:id="rId28"/>
    <p:sldId id="419" r:id="rId29"/>
    <p:sldId id="439" r:id="rId30"/>
    <p:sldId id="360" r:id="rId31"/>
    <p:sldId id="423" r:id="rId32"/>
    <p:sldId id="380" r:id="rId33"/>
    <p:sldId id="385" r:id="rId34"/>
    <p:sldId id="438" r:id="rId35"/>
    <p:sldId id="379" r:id="rId36"/>
    <p:sldId id="424" r:id="rId37"/>
    <p:sldId id="442" r:id="rId38"/>
    <p:sldId id="441" r:id="rId39"/>
    <p:sldId id="425" r:id="rId40"/>
    <p:sldId id="426" r:id="rId41"/>
    <p:sldId id="429" r:id="rId42"/>
    <p:sldId id="427" r:id="rId43"/>
    <p:sldId id="428" r:id="rId44"/>
    <p:sldId id="430" r:id="rId45"/>
    <p:sldId id="431" r:id="rId46"/>
    <p:sldId id="432" r:id="rId47"/>
    <p:sldId id="433" r:id="rId48"/>
    <p:sldId id="434" r:id="rId49"/>
    <p:sldId id="435" r:id="rId50"/>
    <p:sldId id="436" r:id="rId51"/>
    <p:sldId id="440" r:id="rId52"/>
    <p:sldId id="437" r:id="rId53"/>
    <p:sldId id="459" r:id="rId54"/>
    <p:sldId id="460" r:id="rId55"/>
    <p:sldId id="450" r:id="rId56"/>
    <p:sldId id="445" r:id="rId57"/>
    <p:sldId id="446" r:id="rId58"/>
    <p:sldId id="447" r:id="rId59"/>
    <p:sldId id="458" r:id="rId60"/>
    <p:sldId id="448" r:id="rId61"/>
    <p:sldId id="449" r:id="rId62"/>
    <p:sldId id="451" r:id="rId63"/>
    <p:sldId id="452" r:id="rId64"/>
    <p:sldId id="453" r:id="rId65"/>
    <p:sldId id="454" r:id="rId66"/>
    <p:sldId id="455" r:id="rId67"/>
    <p:sldId id="456" r:id="rId68"/>
    <p:sldId id="457" r:id="rId69"/>
    <p:sldId id="311" r:id="rId70"/>
    <p:sldId id="365" r:id="rId71"/>
    <p:sldId id="461" r:id="rId7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0D17"/>
    <a:srgbClr val="203864"/>
    <a:srgbClr val="1C35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70" d="100"/>
          <a:sy n="70" d="100"/>
        </p:scale>
        <p:origin x="7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15588A-72B2-4EE5-BB74-355FE3793B3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E7F175D2-2CD0-4647-BCF4-B7E1E5CAEE7E}">
      <dgm:prSet phldrT="[Текст]"/>
      <dgm:spPr/>
      <dgm:t>
        <a:bodyPr/>
        <a:lstStyle/>
        <a:p>
          <a:pPr algn="ctr"/>
          <a:r>
            <a:rPr lang="ru-RU" dirty="0" smtClean="0">
              <a:latin typeface="Arial" panose="020B0604020202020204" pitchFamily="34" charset="0"/>
              <a:cs typeface="Arial" panose="020B0604020202020204" pitchFamily="34" charset="0"/>
            </a:rPr>
            <a:t>1. Равный доступ к качественному образованию</a:t>
          </a:r>
          <a:endParaRPr lang="ru-RU" dirty="0">
            <a:latin typeface="Arial" panose="020B0604020202020204" pitchFamily="34" charset="0"/>
            <a:cs typeface="Arial" panose="020B0604020202020204" pitchFamily="34" charset="0"/>
          </a:endParaRPr>
        </a:p>
      </dgm:t>
    </dgm:pt>
    <dgm:pt modelId="{3AC01EB1-753D-4E78-8B05-C8FE6CB172E1}" type="parTrans" cxnId="{5496BE6D-1D22-451A-B0EB-63101533DE19}">
      <dgm:prSet/>
      <dgm:spPr/>
      <dgm:t>
        <a:bodyPr/>
        <a:lstStyle/>
        <a:p>
          <a:endParaRPr lang="ru-RU"/>
        </a:p>
      </dgm:t>
    </dgm:pt>
    <dgm:pt modelId="{5A5C51B2-F8A8-49FC-A8F7-3CE5E4290FFC}" type="sibTrans" cxnId="{5496BE6D-1D22-451A-B0EB-63101533DE19}">
      <dgm:prSet/>
      <dgm:spPr/>
      <dgm:t>
        <a:bodyPr/>
        <a:lstStyle/>
        <a:p>
          <a:endParaRPr lang="ru-RU"/>
        </a:p>
      </dgm:t>
    </dgm:pt>
    <dgm:pt modelId="{1ACFDD6F-FD27-44CE-9E4E-516E5777049E}">
      <dgm:prSet phldrT="[Текст]"/>
      <dgm:spPr/>
      <dgm:t>
        <a:bodyPr/>
        <a:lstStyle/>
        <a:p>
          <a:pPr algn="ctr"/>
          <a:r>
            <a:rPr lang="ru-RU" dirty="0" smtClean="0">
              <a:latin typeface="Arial" panose="020B0604020202020204" pitchFamily="34" charset="0"/>
              <a:cs typeface="Arial" panose="020B0604020202020204" pitchFamily="34" charset="0"/>
            </a:rPr>
            <a:t>2. Единые требования к условиям организации образовательного процесса</a:t>
          </a:r>
          <a:endParaRPr lang="ru-RU" dirty="0">
            <a:latin typeface="Arial" panose="020B0604020202020204" pitchFamily="34" charset="0"/>
            <a:cs typeface="Arial" panose="020B0604020202020204" pitchFamily="34" charset="0"/>
          </a:endParaRPr>
        </a:p>
      </dgm:t>
    </dgm:pt>
    <dgm:pt modelId="{DDCEA435-820D-4AA2-B1F8-E52BAF9BB895}" type="parTrans" cxnId="{ADAB9910-26E3-4598-BD21-20D0CB7003CE}">
      <dgm:prSet/>
      <dgm:spPr/>
      <dgm:t>
        <a:bodyPr/>
        <a:lstStyle/>
        <a:p>
          <a:endParaRPr lang="ru-RU"/>
        </a:p>
      </dgm:t>
    </dgm:pt>
    <dgm:pt modelId="{85CE60CA-44AE-40C4-8319-DE80AE9F9FE9}" type="sibTrans" cxnId="{ADAB9910-26E3-4598-BD21-20D0CB7003CE}">
      <dgm:prSet/>
      <dgm:spPr/>
      <dgm:t>
        <a:bodyPr/>
        <a:lstStyle/>
        <a:p>
          <a:endParaRPr lang="ru-RU"/>
        </a:p>
      </dgm:t>
    </dgm:pt>
    <dgm:pt modelId="{FCE5BBFE-42E1-4B38-BD1F-86CAE1F07CA6}">
      <dgm:prSet phldrT="[Текст]"/>
      <dgm:spPr/>
      <dgm:t>
        <a:bodyPr/>
        <a:lstStyle/>
        <a:p>
          <a:pPr algn="ctr"/>
          <a:r>
            <a:rPr lang="ru-RU" dirty="0" smtClean="0">
              <a:latin typeface="Arial" panose="020B0604020202020204" pitchFamily="34" charset="0"/>
              <a:cs typeface="Arial" panose="020B0604020202020204" pitchFamily="34" charset="0"/>
            </a:rPr>
            <a:t>3. Единые подходы к оценке образовательных результатов</a:t>
          </a:r>
          <a:endParaRPr lang="ru-RU" dirty="0">
            <a:latin typeface="Arial" panose="020B0604020202020204" pitchFamily="34" charset="0"/>
            <a:cs typeface="Arial" panose="020B0604020202020204" pitchFamily="34" charset="0"/>
          </a:endParaRPr>
        </a:p>
      </dgm:t>
    </dgm:pt>
    <dgm:pt modelId="{03505B12-55DA-41DF-A592-D4A168671703}" type="parTrans" cxnId="{8C505792-F06D-4801-BB8D-56A99A4C5F31}">
      <dgm:prSet/>
      <dgm:spPr/>
      <dgm:t>
        <a:bodyPr/>
        <a:lstStyle/>
        <a:p>
          <a:endParaRPr lang="ru-RU"/>
        </a:p>
      </dgm:t>
    </dgm:pt>
    <dgm:pt modelId="{52C1C862-44A1-4FEC-A95A-983EC91B23AD}" type="sibTrans" cxnId="{8C505792-F06D-4801-BB8D-56A99A4C5F31}">
      <dgm:prSet/>
      <dgm:spPr/>
      <dgm:t>
        <a:bodyPr/>
        <a:lstStyle/>
        <a:p>
          <a:endParaRPr lang="ru-RU"/>
        </a:p>
      </dgm:t>
    </dgm:pt>
    <dgm:pt modelId="{B99EA2AE-57CF-4304-A054-06770614EBD0}" type="pres">
      <dgm:prSet presAssocID="{FA15588A-72B2-4EE5-BB74-355FE3793B31}" presName="Name0" presStyleCnt="0">
        <dgm:presLayoutVars>
          <dgm:chMax val="7"/>
          <dgm:chPref val="7"/>
          <dgm:dir/>
        </dgm:presLayoutVars>
      </dgm:prSet>
      <dgm:spPr/>
      <dgm:t>
        <a:bodyPr/>
        <a:lstStyle/>
        <a:p>
          <a:endParaRPr lang="ru-RU"/>
        </a:p>
      </dgm:t>
    </dgm:pt>
    <dgm:pt modelId="{1C534D9A-B01B-45AB-8234-FE0F4CF4F7AF}" type="pres">
      <dgm:prSet presAssocID="{FA15588A-72B2-4EE5-BB74-355FE3793B31}" presName="Name1" presStyleCnt="0"/>
      <dgm:spPr/>
    </dgm:pt>
    <dgm:pt modelId="{D34A5926-6D34-4D78-9CBB-FB61AD1B30AB}" type="pres">
      <dgm:prSet presAssocID="{FA15588A-72B2-4EE5-BB74-355FE3793B31}" presName="cycle" presStyleCnt="0"/>
      <dgm:spPr/>
    </dgm:pt>
    <dgm:pt modelId="{8DB849A4-5DCD-4DB7-80AE-920EDB9092F1}" type="pres">
      <dgm:prSet presAssocID="{FA15588A-72B2-4EE5-BB74-355FE3793B31}" presName="srcNode" presStyleLbl="node1" presStyleIdx="0" presStyleCnt="3"/>
      <dgm:spPr/>
    </dgm:pt>
    <dgm:pt modelId="{F826B8F0-EDA9-429F-ABB6-FE2CD4DC6ADB}" type="pres">
      <dgm:prSet presAssocID="{FA15588A-72B2-4EE5-BB74-355FE3793B31}" presName="conn" presStyleLbl="parChTrans1D2" presStyleIdx="0" presStyleCnt="1"/>
      <dgm:spPr/>
      <dgm:t>
        <a:bodyPr/>
        <a:lstStyle/>
        <a:p>
          <a:endParaRPr lang="ru-RU"/>
        </a:p>
      </dgm:t>
    </dgm:pt>
    <dgm:pt modelId="{51C23C0E-B61F-4E49-987B-126A16B2377A}" type="pres">
      <dgm:prSet presAssocID="{FA15588A-72B2-4EE5-BB74-355FE3793B31}" presName="extraNode" presStyleLbl="node1" presStyleIdx="0" presStyleCnt="3"/>
      <dgm:spPr/>
    </dgm:pt>
    <dgm:pt modelId="{A87A0C22-0208-46BF-8438-B3F1C0B691BD}" type="pres">
      <dgm:prSet presAssocID="{FA15588A-72B2-4EE5-BB74-355FE3793B31}" presName="dstNode" presStyleLbl="node1" presStyleIdx="0" presStyleCnt="3"/>
      <dgm:spPr/>
    </dgm:pt>
    <dgm:pt modelId="{0BB3164F-64F8-4DA4-8841-8BE58F77014C}" type="pres">
      <dgm:prSet presAssocID="{E7F175D2-2CD0-4647-BCF4-B7E1E5CAEE7E}" presName="text_1" presStyleLbl="node1" presStyleIdx="0" presStyleCnt="3">
        <dgm:presLayoutVars>
          <dgm:bulletEnabled val="1"/>
        </dgm:presLayoutVars>
      </dgm:prSet>
      <dgm:spPr/>
      <dgm:t>
        <a:bodyPr/>
        <a:lstStyle/>
        <a:p>
          <a:endParaRPr lang="ru-RU"/>
        </a:p>
      </dgm:t>
    </dgm:pt>
    <dgm:pt modelId="{AFE2B8E9-AE96-43C5-BE44-3323AEAA7F4C}" type="pres">
      <dgm:prSet presAssocID="{E7F175D2-2CD0-4647-BCF4-B7E1E5CAEE7E}" presName="accent_1" presStyleCnt="0"/>
      <dgm:spPr/>
    </dgm:pt>
    <dgm:pt modelId="{06FD4801-CB38-45FA-ABFE-C68179FDD141}" type="pres">
      <dgm:prSet presAssocID="{E7F175D2-2CD0-4647-BCF4-B7E1E5CAEE7E}" presName="accentRepeatNode" presStyleLbl="solidFgAcc1" presStyleIdx="0" presStyleCnt="3"/>
      <dgm:spPr/>
    </dgm:pt>
    <dgm:pt modelId="{6AD73C2B-31C1-4793-8CC8-8B2391EE0850}" type="pres">
      <dgm:prSet presAssocID="{1ACFDD6F-FD27-44CE-9E4E-516E5777049E}" presName="text_2" presStyleLbl="node1" presStyleIdx="1" presStyleCnt="3">
        <dgm:presLayoutVars>
          <dgm:bulletEnabled val="1"/>
        </dgm:presLayoutVars>
      </dgm:prSet>
      <dgm:spPr/>
      <dgm:t>
        <a:bodyPr/>
        <a:lstStyle/>
        <a:p>
          <a:endParaRPr lang="ru-RU"/>
        </a:p>
      </dgm:t>
    </dgm:pt>
    <dgm:pt modelId="{88B00C6D-0113-4347-B122-9B1E10F4FC1E}" type="pres">
      <dgm:prSet presAssocID="{1ACFDD6F-FD27-44CE-9E4E-516E5777049E}" presName="accent_2" presStyleCnt="0"/>
      <dgm:spPr/>
    </dgm:pt>
    <dgm:pt modelId="{CD8B2EE7-9CEE-4913-8CEA-6B434371BCE3}" type="pres">
      <dgm:prSet presAssocID="{1ACFDD6F-FD27-44CE-9E4E-516E5777049E}" presName="accentRepeatNode" presStyleLbl="solidFgAcc1" presStyleIdx="1" presStyleCnt="3"/>
      <dgm:spPr/>
    </dgm:pt>
    <dgm:pt modelId="{614E4AA1-09E9-490B-9D10-C71F361FD86D}" type="pres">
      <dgm:prSet presAssocID="{FCE5BBFE-42E1-4B38-BD1F-86CAE1F07CA6}" presName="text_3" presStyleLbl="node1" presStyleIdx="2" presStyleCnt="3">
        <dgm:presLayoutVars>
          <dgm:bulletEnabled val="1"/>
        </dgm:presLayoutVars>
      </dgm:prSet>
      <dgm:spPr/>
      <dgm:t>
        <a:bodyPr/>
        <a:lstStyle/>
        <a:p>
          <a:endParaRPr lang="ru-RU"/>
        </a:p>
      </dgm:t>
    </dgm:pt>
    <dgm:pt modelId="{6186BE5F-B17B-4322-926F-4888F50F0891}" type="pres">
      <dgm:prSet presAssocID="{FCE5BBFE-42E1-4B38-BD1F-86CAE1F07CA6}" presName="accent_3" presStyleCnt="0"/>
      <dgm:spPr/>
    </dgm:pt>
    <dgm:pt modelId="{B1D2F2FF-51E0-44F4-A876-DC95BE3FD607}" type="pres">
      <dgm:prSet presAssocID="{FCE5BBFE-42E1-4B38-BD1F-86CAE1F07CA6}" presName="accentRepeatNode" presStyleLbl="solidFgAcc1" presStyleIdx="2" presStyleCnt="3"/>
      <dgm:spPr/>
    </dgm:pt>
  </dgm:ptLst>
  <dgm:cxnLst>
    <dgm:cxn modelId="{5496BE6D-1D22-451A-B0EB-63101533DE19}" srcId="{FA15588A-72B2-4EE5-BB74-355FE3793B31}" destId="{E7F175D2-2CD0-4647-BCF4-B7E1E5CAEE7E}" srcOrd="0" destOrd="0" parTransId="{3AC01EB1-753D-4E78-8B05-C8FE6CB172E1}" sibTransId="{5A5C51B2-F8A8-49FC-A8F7-3CE5E4290FFC}"/>
    <dgm:cxn modelId="{69AFA42C-9153-4AD1-8CD4-239C07F0887E}" type="presOf" srcId="{1ACFDD6F-FD27-44CE-9E4E-516E5777049E}" destId="{6AD73C2B-31C1-4793-8CC8-8B2391EE0850}" srcOrd="0" destOrd="0" presId="urn:microsoft.com/office/officeart/2008/layout/VerticalCurvedList"/>
    <dgm:cxn modelId="{4895C5D7-E02D-48D9-8EEC-BFDC408C73A9}" type="presOf" srcId="{5A5C51B2-F8A8-49FC-A8F7-3CE5E4290FFC}" destId="{F826B8F0-EDA9-429F-ABB6-FE2CD4DC6ADB}" srcOrd="0" destOrd="0" presId="urn:microsoft.com/office/officeart/2008/layout/VerticalCurvedList"/>
    <dgm:cxn modelId="{809C5F30-FC49-4D4C-9D38-5D74F488F653}" type="presOf" srcId="{FA15588A-72B2-4EE5-BB74-355FE3793B31}" destId="{B99EA2AE-57CF-4304-A054-06770614EBD0}" srcOrd="0" destOrd="0" presId="urn:microsoft.com/office/officeart/2008/layout/VerticalCurvedList"/>
    <dgm:cxn modelId="{ED095346-B20E-409F-B086-59B571BF158F}" type="presOf" srcId="{E7F175D2-2CD0-4647-BCF4-B7E1E5CAEE7E}" destId="{0BB3164F-64F8-4DA4-8841-8BE58F77014C}" srcOrd="0" destOrd="0" presId="urn:microsoft.com/office/officeart/2008/layout/VerticalCurvedList"/>
    <dgm:cxn modelId="{EB0EDD37-EBC0-4261-87CB-3CC2FE1E6771}" type="presOf" srcId="{FCE5BBFE-42E1-4B38-BD1F-86CAE1F07CA6}" destId="{614E4AA1-09E9-490B-9D10-C71F361FD86D}" srcOrd="0" destOrd="0" presId="urn:microsoft.com/office/officeart/2008/layout/VerticalCurvedList"/>
    <dgm:cxn modelId="{8C505792-F06D-4801-BB8D-56A99A4C5F31}" srcId="{FA15588A-72B2-4EE5-BB74-355FE3793B31}" destId="{FCE5BBFE-42E1-4B38-BD1F-86CAE1F07CA6}" srcOrd="2" destOrd="0" parTransId="{03505B12-55DA-41DF-A592-D4A168671703}" sibTransId="{52C1C862-44A1-4FEC-A95A-983EC91B23AD}"/>
    <dgm:cxn modelId="{ADAB9910-26E3-4598-BD21-20D0CB7003CE}" srcId="{FA15588A-72B2-4EE5-BB74-355FE3793B31}" destId="{1ACFDD6F-FD27-44CE-9E4E-516E5777049E}" srcOrd="1" destOrd="0" parTransId="{DDCEA435-820D-4AA2-B1F8-E52BAF9BB895}" sibTransId="{85CE60CA-44AE-40C4-8319-DE80AE9F9FE9}"/>
    <dgm:cxn modelId="{E477E081-AE9E-4640-9BFB-9A340D0D7998}" type="presParOf" srcId="{B99EA2AE-57CF-4304-A054-06770614EBD0}" destId="{1C534D9A-B01B-45AB-8234-FE0F4CF4F7AF}" srcOrd="0" destOrd="0" presId="urn:microsoft.com/office/officeart/2008/layout/VerticalCurvedList"/>
    <dgm:cxn modelId="{C09A674A-9736-4FD4-9FC6-334589C0287E}" type="presParOf" srcId="{1C534D9A-B01B-45AB-8234-FE0F4CF4F7AF}" destId="{D34A5926-6D34-4D78-9CBB-FB61AD1B30AB}" srcOrd="0" destOrd="0" presId="urn:microsoft.com/office/officeart/2008/layout/VerticalCurvedList"/>
    <dgm:cxn modelId="{7168762B-02A5-469B-8F2F-E16598D9BCB5}" type="presParOf" srcId="{D34A5926-6D34-4D78-9CBB-FB61AD1B30AB}" destId="{8DB849A4-5DCD-4DB7-80AE-920EDB9092F1}" srcOrd="0" destOrd="0" presId="urn:microsoft.com/office/officeart/2008/layout/VerticalCurvedList"/>
    <dgm:cxn modelId="{4F615BEE-8567-4578-A0AF-57BF93707BE2}" type="presParOf" srcId="{D34A5926-6D34-4D78-9CBB-FB61AD1B30AB}" destId="{F826B8F0-EDA9-429F-ABB6-FE2CD4DC6ADB}" srcOrd="1" destOrd="0" presId="urn:microsoft.com/office/officeart/2008/layout/VerticalCurvedList"/>
    <dgm:cxn modelId="{44734E42-D59C-478F-BC11-AD8BDB0360BE}" type="presParOf" srcId="{D34A5926-6D34-4D78-9CBB-FB61AD1B30AB}" destId="{51C23C0E-B61F-4E49-987B-126A16B2377A}" srcOrd="2" destOrd="0" presId="urn:microsoft.com/office/officeart/2008/layout/VerticalCurvedList"/>
    <dgm:cxn modelId="{93504A2A-A2AB-4DE8-B551-BB7FA0B386D4}" type="presParOf" srcId="{D34A5926-6D34-4D78-9CBB-FB61AD1B30AB}" destId="{A87A0C22-0208-46BF-8438-B3F1C0B691BD}" srcOrd="3" destOrd="0" presId="urn:microsoft.com/office/officeart/2008/layout/VerticalCurvedList"/>
    <dgm:cxn modelId="{090729F3-3149-4686-B4D0-06DD642BF481}" type="presParOf" srcId="{1C534D9A-B01B-45AB-8234-FE0F4CF4F7AF}" destId="{0BB3164F-64F8-4DA4-8841-8BE58F77014C}" srcOrd="1" destOrd="0" presId="urn:microsoft.com/office/officeart/2008/layout/VerticalCurvedList"/>
    <dgm:cxn modelId="{619DF275-5B1E-442A-9E7F-849C360E6B50}" type="presParOf" srcId="{1C534D9A-B01B-45AB-8234-FE0F4CF4F7AF}" destId="{AFE2B8E9-AE96-43C5-BE44-3323AEAA7F4C}" srcOrd="2" destOrd="0" presId="urn:microsoft.com/office/officeart/2008/layout/VerticalCurvedList"/>
    <dgm:cxn modelId="{E412D6D1-CC67-477B-B8D4-6C3DEB2F2380}" type="presParOf" srcId="{AFE2B8E9-AE96-43C5-BE44-3323AEAA7F4C}" destId="{06FD4801-CB38-45FA-ABFE-C68179FDD141}" srcOrd="0" destOrd="0" presId="urn:microsoft.com/office/officeart/2008/layout/VerticalCurvedList"/>
    <dgm:cxn modelId="{F92EC0EF-A832-4F6F-81E7-842A4E31AE43}" type="presParOf" srcId="{1C534D9A-B01B-45AB-8234-FE0F4CF4F7AF}" destId="{6AD73C2B-31C1-4793-8CC8-8B2391EE0850}" srcOrd="3" destOrd="0" presId="urn:microsoft.com/office/officeart/2008/layout/VerticalCurvedList"/>
    <dgm:cxn modelId="{6EF523BB-9487-43D1-8A31-3113FBF2B619}" type="presParOf" srcId="{1C534D9A-B01B-45AB-8234-FE0F4CF4F7AF}" destId="{88B00C6D-0113-4347-B122-9B1E10F4FC1E}" srcOrd="4" destOrd="0" presId="urn:microsoft.com/office/officeart/2008/layout/VerticalCurvedList"/>
    <dgm:cxn modelId="{6F7A68E5-067A-4BE5-B613-022084D5D92C}" type="presParOf" srcId="{88B00C6D-0113-4347-B122-9B1E10F4FC1E}" destId="{CD8B2EE7-9CEE-4913-8CEA-6B434371BCE3}" srcOrd="0" destOrd="0" presId="urn:microsoft.com/office/officeart/2008/layout/VerticalCurvedList"/>
    <dgm:cxn modelId="{BB88603B-5299-4AAE-ADFF-0F761F4F1F0D}" type="presParOf" srcId="{1C534D9A-B01B-45AB-8234-FE0F4CF4F7AF}" destId="{614E4AA1-09E9-490B-9D10-C71F361FD86D}" srcOrd="5" destOrd="0" presId="urn:microsoft.com/office/officeart/2008/layout/VerticalCurvedList"/>
    <dgm:cxn modelId="{88254EE7-CC19-4B84-82CB-0AB83E59A5A8}" type="presParOf" srcId="{1C534D9A-B01B-45AB-8234-FE0F4CF4F7AF}" destId="{6186BE5F-B17B-4322-926F-4888F50F0891}" srcOrd="6" destOrd="0" presId="urn:microsoft.com/office/officeart/2008/layout/VerticalCurvedList"/>
    <dgm:cxn modelId="{1A363216-DC36-4832-A6FD-FD18068CC0D5}" type="presParOf" srcId="{6186BE5F-B17B-4322-926F-4888F50F0891}" destId="{B1D2F2FF-51E0-44F4-A876-DC95BE3FD60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26B8F0-EDA9-429F-ABB6-FE2CD4DC6ADB}">
      <dsp:nvSpPr>
        <dsp:cNvPr id="0" name=""/>
        <dsp:cNvSpPr/>
      </dsp:nvSpPr>
      <dsp:spPr>
        <a:xfrm>
          <a:off x="-4919424" y="-753830"/>
          <a:ext cx="5858998" cy="5858998"/>
        </a:xfrm>
        <a:prstGeom prst="blockArc">
          <a:avLst>
            <a:gd name="adj1" fmla="val 18900000"/>
            <a:gd name="adj2" fmla="val 2700000"/>
            <a:gd name="adj3" fmla="val 36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B3164F-64F8-4DA4-8841-8BE58F77014C}">
      <dsp:nvSpPr>
        <dsp:cNvPr id="0" name=""/>
        <dsp:cNvSpPr/>
      </dsp:nvSpPr>
      <dsp:spPr>
        <a:xfrm>
          <a:off x="604289" y="435133"/>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68580" rIns="68580" bIns="68580" numCol="1" spcCol="1270" anchor="ctr" anchorCtr="0">
          <a:noAutofit/>
        </a:bodyPr>
        <a:lstStyle/>
        <a:p>
          <a:pPr lvl="0" algn="ctr" defTabSz="1200150">
            <a:lnSpc>
              <a:spcPct val="90000"/>
            </a:lnSpc>
            <a:spcBef>
              <a:spcPct val="0"/>
            </a:spcBef>
            <a:spcAft>
              <a:spcPct val="35000"/>
            </a:spcAft>
          </a:pPr>
          <a:r>
            <a:rPr lang="ru-RU" sz="2700" kern="1200" dirty="0" smtClean="0">
              <a:latin typeface="Arial" panose="020B0604020202020204" pitchFamily="34" charset="0"/>
              <a:cs typeface="Arial" panose="020B0604020202020204" pitchFamily="34" charset="0"/>
            </a:rPr>
            <a:t>1. Равный доступ к качественному образованию</a:t>
          </a:r>
          <a:endParaRPr lang="ru-RU" sz="2700" kern="1200" dirty="0">
            <a:latin typeface="Arial" panose="020B0604020202020204" pitchFamily="34" charset="0"/>
            <a:cs typeface="Arial" panose="020B0604020202020204" pitchFamily="34" charset="0"/>
          </a:endParaRPr>
        </a:p>
      </dsp:txBody>
      <dsp:txXfrm>
        <a:off x="604289" y="435133"/>
        <a:ext cx="9851585" cy="870267"/>
      </dsp:txXfrm>
    </dsp:sp>
    <dsp:sp modelId="{06FD4801-CB38-45FA-ABFE-C68179FDD141}">
      <dsp:nvSpPr>
        <dsp:cNvPr id="0" name=""/>
        <dsp:cNvSpPr/>
      </dsp:nvSpPr>
      <dsp:spPr>
        <a:xfrm>
          <a:off x="60372" y="326350"/>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D73C2B-31C1-4793-8CC8-8B2391EE0850}">
      <dsp:nvSpPr>
        <dsp:cNvPr id="0" name=""/>
        <dsp:cNvSpPr/>
      </dsp:nvSpPr>
      <dsp:spPr>
        <a:xfrm>
          <a:off x="920631" y="1740535"/>
          <a:ext cx="9535243"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68580" rIns="68580" bIns="68580" numCol="1" spcCol="1270" anchor="ctr" anchorCtr="0">
          <a:noAutofit/>
        </a:bodyPr>
        <a:lstStyle/>
        <a:p>
          <a:pPr lvl="0" algn="ctr" defTabSz="1200150">
            <a:lnSpc>
              <a:spcPct val="90000"/>
            </a:lnSpc>
            <a:spcBef>
              <a:spcPct val="0"/>
            </a:spcBef>
            <a:spcAft>
              <a:spcPct val="35000"/>
            </a:spcAft>
          </a:pPr>
          <a:r>
            <a:rPr lang="ru-RU" sz="2700" kern="1200" dirty="0" smtClean="0">
              <a:latin typeface="Arial" panose="020B0604020202020204" pitchFamily="34" charset="0"/>
              <a:cs typeface="Arial" panose="020B0604020202020204" pitchFamily="34" charset="0"/>
            </a:rPr>
            <a:t>2. Единые требования к условиям организации образовательного процесса</a:t>
          </a:r>
          <a:endParaRPr lang="ru-RU" sz="2700" kern="1200" dirty="0">
            <a:latin typeface="Arial" panose="020B0604020202020204" pitchFamily="34" charset="0"/>
            <a:cs typeface="Arial" panose="020B0604020202020204" pitchFamily="34" charset="0"/>
          </a:endParaRPr>
        </a:p>
      </dsp:txBody>
      <dsp:txXfrm>
        <a:off x="920631" y="1740535"/>
        <a:ext cx="9535243" cy="870267"/>
      </dsp:txXfrm>
    </dsp:sp>
    <dsp:sp modelId="{CD8B2EE7-9CEE-4913-8CEA-6B434371BCE3}">
      <dsp:nvSpPr>
        <dsp:cNvPr id="0" name=""/>
        <dsp:cNvSpPr/>
      </dsp:nvSpPr>
      <dsp:spPr>
        <a:xfrm>
          <a:off x="376714" y="1631751"/>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4E4AA1-09E9-490B-9D10-C71F361FD86D}">
      <dsp:nvSpPr>
        <dsp:cNvPr id="0" name=""/>
        <dsp:cNvSpPr/>
      </dsp:nvSpPr>
      <dsp:spPr>
        <a:xfrm>
          <a:off x="604289" y="3045936"/>
          <a:ext cx="9851585" cy="87026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0775" tIns="68580" rIns="68580" bIns="68580" numCol="1" spcCol="1270" anchor="ctr" anchorCtr="0">
          <a:noAutofit/>
        </a:bodyPr>
        <a:lstStyle/>
        <a:p>
          <a:pPr lvl="0" algn="ctr" defTabSz="1200150">
            <a:lnSpc>
              <a:spcPct val="90000"/>
            </a:lnSpc>
            <a:spcBef>
              <a:spcPct val="0"/>
            </a:spcBef>
            <a:spcAft>
              <a:spcPct val="35000"/>
            </a:spcAft>
          </a:pPr>
          <a:r>
            <a:rPr lang="ru-RU" sz="2700" kern="1200" dirty="0" smtClean="0">
              <a:latin typeface="Arial" panose="020B0604020202020204" pitchFamily="34" charset="0"/>
              <a:cs typeface="Arial" panose="020B0604020202020204" pitchFamily="34" charset="0"/>
            </a:rPr>
            <a:t>3. Единые подходы к оценке образовательных результатов</a:t>
          </a:r>
          <a:endParaRPr lang="ru-RU" sz="2700" kern="1200" dirty="0">
            <a:latin typeface="Arial" panose="020B0604020202020204" pitchFamily="34" charset="0"/>
            <a:cs typeface="Arial" panose="020B0604020202020204" pitchFamily="34" charset="0"/>
          </a:endParaRPr>
        </a:p>
      </dsp:txBody>
      <dsp:txXfrm>
        <a:off x="604289" y="3045936"/>
        <a:ext cx="9851585" cy="870267"/>
      </dsp:txXfrm>
    </dsp:sp>
    <dsp:sp modelId="{B1D2F2FF-51E0-44F4-A876-DC95BE3FD607}">
      <dsp:nvSpPr>
        <dsp:cNvPr id="0" name=""/>
        <dsp:cNvSpPr/>
      </dsp:nvSpPr>
      <dsp:spPr>
        <a:xfrm>
          <a:off x="60372" y="2937153"/>
          <a:ext cx="1087834" cy="108783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D7277E-8DFF-4DC6-9467-AAAD452303DD}" type="datetimeFigureOut">
              <a:rPr lang="ru-RU" smtClean="0"/>
              <a:t>09.06.2022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EBF9758-419E-448E-A517-6B0506B2ED25}" type="slidenum">
              <a:rPr lang="ru-RU" smtClean="0"/>
              <a:t>‹#›</a:t>
            </a:fld>
            <a:endParaRPr lang="ru-RU"/>
          </a:p>
        </p:txBody>
      </p:sp>
    </p:spTree>
    <p:extLst>
      <p:ext uri="{BB962C8B-B14F-4D97-AF65-F5344CB8AC3E}">
        <p14:creationId xmlns:p14="http://schemas.microsoft.com/office/powerpoint/2010/main" val="2855034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EBF9758-419E-448E-A517-6B0506B2ED25}" type="slidenum">
              <a:rPr lang="ru-RU" smtClean="0">
                <a:solidFill>
                  <a:prstClr val="black"/>
                </a:solidFill>
              </a:rPr>
              <a:pPr/>
              <a:t>29</a:t>
            </a:fld>
            <a:endParaRPr lang="ru-RU">
              <a:solidFill>
                <a:prstClr val="black"/>
              </a:solidFill>
            </a:endParaRPr>
          </a:p>
        </p:txBody>
      </p:sp>
    </p:spTree>
    <p:extLst>
      <p:ext uri="{BB962C8B-B14F-4D97-AF65-F5344CB8AC3E}">
        <p14:creationId xmlns:p14="http://schemas.microsoft.com/office/powerpoint/2010/main" val="1456489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EBF9758-419E-448E-A517-6B0506B2ED25}" type="slidenum">
              <a:rPr lang="ru-RU" smtClean="0">
                <a:solidFill>
                  <a:prstClr val="black"/>
                </a:solidFill>
              </a:rPr>
              <a:pPr/>
              <a:t>33</a:t>
            </a:fld>
            <a:endParaRPr lang="ru-RU">
              <a:solidFill>
                <a:prstClr val="black"/>
              </a:solidFill>
            </a:endParaRPr>
          </a:p>
        </p:txBody>
      </p:sp>
    </p:spTree>
    <p:extLst>
      <p:ext uri="{BB962C8B-B14F-4D97-AF65-F5344CB8AC3E}">
        <p14:creationId xmlns:p14="http://schemas.microsoft.com/office/powerpoint/2010/main" val="3774462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EBF9758-419E-448E-A517-6B0506B2ED25}" type="slidenum">
              <a:rPr lang="ru-RU" smtClean="0">
                <a:solidFill>
                  <a:prstClr val="black"/>
                </a:solidFill>
              </a:rPr>
              <a:pPr/>
              <a:t>34</a:t>
            </a:fld>
            <a:endParaRPr lang="ru-RU">
              <a:solidFill>
                <a:prstClr val="black"/>
              </a:solidFill>
            </a:endParaRPr>
          </a:p>
        </p:txBody>
      </p:sp>
    </p:spTree>
    <p:extLst>
      <p:ext uri="{BB962C8B-B14F-4D97-AF65-F5344CB8AC3E}">
        <p14:creationId xmlns:p14="http://schemas.microsoft.com/office/powerpoint/2010/main" val="3779117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EBF9758-419E-448E-A517-6B0506B2ED25}" type="slidenum">
              <a:rPr lang="ru-RU" smtClean="0">
                <a:solidFill>
                  <a:prstClr val="black"/>
                </a:solidFill>
              </a:rPr>
              <a:pPr/>
              <a:t>51</a:t>
            </a:fld>
            <a:endParaRPr lang="ru-RU">
              <a:solidFill>
                <a:prstClr val="black"/>
              </a:solidFill>
            </a:endParaRPr>
          </a:p>
        </p:txBody>
      </p:sp>
    </p:spTree>
    <p:extLst>
      <p:ext uri="{BB962C8B-B14F-4D97-AF65-F5344CB8AC3E}">
        <p14:creationId xmlns:p14="http://schemas.microsoft.com/office/powerpoint/2010/main" val="6021575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9EBF9758-419E-448E-A517-6B0506B2ED25}" type="slidenum">
              <a:rPr lang="ru-RU" smtClean="0"/>
              <a:t>70</a:t>
            </a:fld>
            <a:endParaRPr lang="ru-RU"/>
          </a:p>
        </p:txBody>
      </p:sp>
    </p:spTree>
    <p:extLst>
      <p:ext uri="{BB962C8B-B14F-4D97-AF65-F5344CB8AC3E}">
        <p14:creationId xmlns:p14="http://schemas.microsoft.com/office/powerpoint/2010/main" val="2915136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983710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1109930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243010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C9A2E7F-807A-4498-8E97-F552CC40B00C}" type="datetimeFigureOut">
              <a:rPr lang="ru-RU" smtClean="0"/>
              <a:t>09.06.2022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669427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C9A2E7F-807A-4498-8E97-F552CC40B00C}" type="datetimeFigureOut">
              <a:rPr lang="ru-RU" smtClean="0"/>
              <a:t>09.06.2022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711752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C9A2E7F-807A-4498-8E97-F552CC40B00C}" type="datetimeFigureOut">
              <a:rPr lang="ru-RU" smtClean="0"/>
              <a:t>09.06.2022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178928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C9A2E7F-807A-4498-8E97-F552CC40B00C}" type="datetimeFigureOut">
              <a:rPr lang="ru-RU" smtClean="0"/>
              <a:t>09.06.2022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4404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C9A2E7F-807A-4498-8E97-F552CC40B00C}" type="datetimeFigureOut">
              <a:rPr lang="ru-RU" smtClean="0"/>
              <a:t>09.06.2022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059776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C9A2E7F-807A-4498-8E97-F552CC40B00C}" type="datetimeFigureOut">
              <a:rPr lang="ru-RU" smtClean="0"/>
              <a:t>09.06.2022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1009358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2249557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3C7B0C1-E7A4-4AA9-BEF8-79D8063799DD}" type="slidenum">
              <a:rPr lang="ru-RU" smtClean="0"/>
              <a:t>‹#›</a:t>
            </a:fld>
            <a:endParaRPr lang="ru-RU"/>
          </a:p>
        </p:txBody>
      </p:sp>
    </p:spTree>
    <p:extLst>
      <p:ext uri="{BB962C8B-B14F-4D97-AF65-F5344CB8AC3E}">
        <p14:creationId xmlns:p14="http://schemas.microsoft.com/office/powerpoint/2010/main" val="1089046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9A2E7F-807A-4498-8E97-F552CC40B00C}" type="datetimeFigureOut">
              <a:rPr lang="ru-RU" smtClean="0"/>
              <a:t>09.06.2022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C7B0C1-E7A4-4AA9-BEF8-79D8063799DD}" type="slidenum">
              <a:rPr lang="ru-RU" smtClean="0"/>
              <a:t>‹#›</a:t>
            </a:fld>
            <a:endParaRPr lang="ru-RU"/>
          </a:p>
        </p:txBody>
      </p:sp>
    </p:spTree>
    <p:extLst>
      <p:ext uri="{BB962C8B-B14F-4D97-AF65-F5344CB8AC3E}">
        <p14:creationId xmlns:p14="http://schemas.microsoft.com/office/powerpoint/2010/main" val="2347905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hyperlink" Target="http://talovskaya.buryatschool.ru/"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s://e.rukobr.ru/npd-doc?npmid=99&amp;npid=607175842&amp;anchor=XA00M3U2MI#XA00M3U2MI"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e.rukobr.ru/npd-doc?npmid=99&amp;npid=607175848&amp;anchor=XA00M8U2MR#XA00M8U2MR"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3314700"/>
            <a:ext cx="9144000" cy="1892300"/>
          </a:xfrm>
        </p:spPr>
        <p:txBody>
          <a:bodyPr>
            <a:normAutofit fontScale="90000"/>
          </a:bodyPr>
          <a:lstStyle/>
          <a:p>
            <a:r>
              <a:rPr lang="ru-RU" sz="4400" b="1" dirty="0" smtClean="0">
                <a:solidFill>
                  <a:schemeClr val="accent5">
                    <a:lumMod val="75000"/>
                  </a:schemeClr>
                </a:solidFill>
                <a:latin typeface="Arial" panose="020B0604020202020204" pitchFamily="34" charset="0"/>
                <a:cs typeface="Arial" panose="020B0604020202020204" pitchFamily="34" charset="0"/>
              </a:rPr>
              <a:t>Анализ основной образовательной программы основного общего образования </a:t>
            </a:r>
            <a:br>
              <a:rPr lang="ru-RU" sz="4400" b="1" dirty="0" smtClean="0">
                <a:solidFill>
                  <a:schemeClr val="accent5">
                    <a:lumMod val="75000"/>
                  </a:schemeClr>
                </a:solidFill>
                <a:latin typeface="Arial" panose="020B0604020202020204" pitchFamily="34" charset="0"/>
                <a:cs typeface="Arial" panose="020B0604020202020204" pitchFamily="34" charset="0"/>
              </a:rPr>
            </a:br>
            <a:r>
              <a:rPr lang="ru-RU" sz="4400" b="1" dirty="0" smtClean="0">
                <a:solidFill>
                  <a:schemeClr val="accent5">
                    <a:lumMod val="75000"/>
                  </a:schemeClr>
                </a:solidFill>
                <a:latin typeface="Arial" panose="020B0604020202020204" pitchFamily="34" charset="0"/>
                <a:cs typeface="Arial" panose="020B0604020202020204" pitchFamily="34" charset="0"/>
              </a:rPr>
              <a:t>(на примере ООП ООО МОУ «Таловская СОШ» </a:t>
            </a:r>
            <a:endParaRPr lang="ru-RU" sz="4400" b="1" dirty="0">
              <a:solidFill>
                <a:schemeClr val="accent5">
                  <a:lumMod val="75000"/>
                </a:schemeClr>
              </a:solidFill>
              <a:latin typeface="Arial" panose="020B0604020202020204" pitchFamily="34" charset="0"/>
              <a:cs typeface="Arial" panose="020B0604020202020204" pitchFamily="34" charset="0"/>
            </a:endParaRPr>
          </a:p>
        </p:txBody>
      </p:sp>
      <p:sp>
        <p:nvSpPr>
          <p:cNvPr id="3" name="Подзаголовок 2"/>
          <p:cNvSpPr>
            <a:spLocks noGrp="1"/>
          </p:cNvSpPr>
          <p:nvPr>
            <p:ph type="subTitle" idx="1"/>
          </p:nvPr>
        </p:nvSpPr>
        <p:spPr>
          <a:xfrm>
            <a:off x="1815152" y="5207000"/>
            <a:ext cx="9409108" cy="1102359"/>
          </a:xfrm>
        </p:spPr>
        <p:txBody>
          <a:bodyPr>
            <a:normAutofit/>
          </a:bodyPr>
          <a:lstStyle/>
          <a:p>
            <a:pPr algn="r"/>
            <a:endParaRPr lang="ru-RU" dirty="0">
              <a:latin typeface="Arial" panose="020B0604020202020204" pitchFamily="34" charset="0"/>
              <a:cs typeface="Arial" panose="020B0604020202020204" pitchFamily="34" charset="0"/>
            </a:endParaRPr>
          </a:p>
          <a:p>
            <a:pPr algn="r"/>
            <a:endParaRPr lang="ru-RU" dirty="0" smtClean="0">
              <a:latin typeface="Arial" panose="020B0604020202020204" pitchFamily="34" charset="0"/>
              <a:cs typeface="Arial" panose="020B0604020202020204" pitchFamily="34" charset="0"/>
            </a:endParaRPr>
          </a:p>
        </p:txBody>
      </p:sp>
      <p:pic>
        <p:nvPicPr>
          <p:cNvPr id="4" name="Рисунок 3"/>
          <p:cNvPicPr>
            <a:picLocks noChangeAspect="1"/>
          </p:cNvPicPr>
          <p:nvPr/>
        </p:nvPicPr>
        <p:blipFill>
          <a:blip r:embed="rId2"/>
          <a:stretch>
            <a:fillRect/>
          </a:stretch>
        </p:blipFill>
        <p:spPr>
          <a:xfrm>
            <a:off x="845820" y="0"/>
            <a:ext cx="5052060" cy="2011680"/>
          </a:xfrm>
          <a:prstGeom prst="rect">
            <a:avLst/>
          </a:prstGeom>
        </p:spPr>
      </p:pic>
      <p:pic>
        <p:nvPicPr>
          <p:cNvPr id="5" name="Рисунок 4"/>
          <p:cNvPicPr>
            <a:picLocks noChangeAspect="1"/>
          </p:cNvPicPr>
          <p:nvPr/>
        </p:nvPicPr>
        <p:blipFill>
          <a:blip r:embed="rId3"/>
          <a:stretch>
            <a:fillRect/>
          </a:stretch>
        </p:blipFill>
        <p:spPr>
          <a:xfrm>
            <a:off x="8270543" y="386240"/>
            <a:ext cx="2953717" cy="2062224"/>
          </a:xfrm>
          <a:prstGeom prst="rect">
            <a:avLst/>
          </a:prstGeom>
        </p:spPr>
      </p:pic>
    </p:spTree>
    <p:extLst>
      <p:ext uri="{BB962C8B-B14F-4D97-AF65-F5344CB8AC3E}">
        <p14:creationId xmlns:p14="http://schemas.microsoft.com/office/powerpoint/2010/main" val="16771156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82880"/>
            <a:ext cx="12064621" cy="1803000"/>
          </a:xfrm>
        </p:spPr>
        <p:txBody>
          <a:bodyPr>
            <a:noAutofit/>
          </a:bodyPr>
          <a:lstStyle/>
          <a:p>
            <a:pPr algn="ctr"/>
            <a:r>
              <a:rPr lang="ru-RU" sz="2800" b="1" dirty="0" smtClean="0">
                <a:solidFill>
                  <a:srgbClr val="1C355E"/>
                </a:solidFill>
                <a:latin typeface="Arial" panose="020B0604020202020204" pitchFamily="34" charset="0"/>
                <a:cs typeface="Arial" panose="020B0604020202020204" pitchFamily="34" charset="0"/>
              </a:rPr>
              <a:t>НПА: Закон «Об образовании в РФ»; </a:t>
            </a:r>
            <a:br>
              <a:rPr lang="ru-RU" sz="2800" b="1" dirty="0" smtClean="0">
                <a:solidFill>
                  <a:srgbClr val="1C355E"/>
                </a:solidFill>
                <a:latin typeface="Arial" panose="020B0604020202020204" pitchFamily="34" charset="0"/>
                <a:cs typeface="Arial" panose="020B0604020202020204" pitchFamily="34" charset="0"/>
              </a:rPr>
            </a:br>
            <a:r>
              <a:rPr lang="ru-RU" sz="2800" b="1" dirty="0" smtClean="0">
                <a:solidFill>
                  <a:srgbClr val="1C355E"/>
                </a:solidFill>
                <a:latin typeface="Arial" panose="020B0604020202020204" pitchFamily="34" charset="0"/>
                <a:cs typeface="Arial" panose="020B0604020202020204" pitchFamily="34" charset="0"/>
              </a:rPr>
              <a:t>приказ </a:t>
            </a:r>
            <a:r>
              <a:rPr lang="ru-RU" sz="2800" b="1" dirty="0">
                <a:solidFill>
                  <a:srgbClr val="1C355E"/>
                </a:solidFill>
                <a:latin typeface="Arial" panose="020B0604020202020204" pitchFamily="34" charset="0"/>
                <a:cs typeface="Arial" panose="020B0604020202020204" pitchFamily="34" charset="0"/>
              </a:rPr>
              <a:t>Минпросвещения от </a:t>
            </a:r>
            <a:r>
              <a:rPr lang="ru-RU" sz="2800" b="1" dirty="0" smtClean="0">
                <a:solidFill>
                  <a:srgbClr val="1C355E"/>
                </a:solidFill>
                <a:latin typeface="Arial" panose="020B0604020202020204" pitchFamily="34" charset="0"/>
                <a:cs typeface="Arial" panose="020B0604020202020204" pitchFamily="34" charset="0"/>
              </a:rPr>
              <a:t>31.05.2021 </a:t>
            </a:r>
            <a:r>
              <a:rPr lang="ru-RU" sz="2800" b="1" dirty="0">
                <a:solidFill>
                  <a:srgbClr val="1C355E"/>
                </a:solidFill>
                <a:latin typeface="Arial" panose="020B0604020202020204" pitchFamily="34" charset="0"/>
                <a:cs typeface="Arial" panose="020B0604020202020204" pitchFamily="34" charset="0"/>
              </a:rPr>
              <a:t>№</a:t>
            </a:r>
            <a:r>
              <a:rPr lang="ru-RU" sz="2800" b="1" dirty="0" smtClean="0">
                <a:solidFill>
                  <a:srgbClr val="1C355E"/>
                </a:solidFill>
                <a:latin typeface="Arial" panose="020B0604020202020204" pitchFamily="34" charset="0"/>
                <a:cs typeface="Arial" panose="020B0604020202020204" pitchFamily="34" charset="0"/>
              </a:rPr>
              <a:t>287; </a:t>
            </a:r>
            <a:br>
              <a:rPr lang="ru-RU" sz="2800" b="1" dirty="0" smtClean="0">
                <a:solidFill>
                  <a:srgbClr val="1C355E"/>
                </a:solidFill>
                <a:latin typeface="Arial" panose="020B0604020202020204" pitchFamily="34" charset="0"/>
                <a:cs typeface="Arial" panose="020B0604020202020204" pitchFamily="34" charset="0"/>
              </a:rPr>
            </a:br>
            <a:r>
              <a:rPr lang="ru-RU" sz="2800" b="1" dirty="0" smtClean="0">
                <a:solidFill>
                  <a:srgbClr val="1C355E"/>
                </a:solidFill>
                <a:latin typeface="Arial" panose="020B0604020202020204" pitchFamily="34" charset="0"/>
                <a:cs typeface="Arial" panose="020B0604020202020204" pitchFamily="34" charset="0"/>
              </a:rPr>
              <a:t>ПООП ООО </a:t>
            </a:r>
            <a:r>
              <a:rPr lang="ru-RU" sz="2800" b="1" dirty="0">
                <a:solidFill>
                  <a:srgbClr val="1C355E"/>
                </a:solidFill>
                <a:latin typeface="Times New Roman" panose="02020603050405020304" pitchFamily="18" charset="0"/>
                <a:ea typeface="Century Schoolbook" panose="02040604050505020304" pitchFamily="18" charset="0"/>
              </a:rPr>
              <a:t>(</a:t>
            </a:r>
            <a:r>
              <a:rPr lang="ru-RU" sz="2800" b="1" dirty="0">
                <a:solidFill>
                  <a:srgbClr val="1C355E"/>
                </a:solidFill>
                <a:latin typeface="Times New Roman" panose="02020603050405020304" pitchFamily="18" charset="0"/>
                <a:ea typeface="Tahoma" panose="020B0604030504040204" pitchFamily="34" charset="0"/>
              </a:rPr>
              <a:t>одобрена решением федерального учебно-методического объединения общему образованию, протокол 1/22 от 18.03.2022 г.)</a:t>
            </a:r>
            <a:endParaRPr lang="ru-RU" sz="2800" b="1" dirty="0">
              <a:solidFill>
                <a:srgbClr val="1C355E"/>
              </a:solidFill>
              <a:latin typeface="Arial" panose="020B0604020202020204" pitchFamily="34" charset="0"/>
              <a:cs typeface="Arial" panose="020B0604020202020204" pitchFamily="34" charset="0"/>
            </a:endParaRPr>
          </a:p>
        </p:txBody>
      </p:sp>
      <p:pic>
        <p:nvPicPr>
          <p:cNvPr id="4" name="Объект 3"/>
          <p:cNvPicPr>
            <a:picLocks noGrp="1" noChangeAspect="1"/>
          </p:cNvPicPr>
          <p:nvPr>
            <p:ph idx="1"/>
          </p:nvPr>
        </p:nvPicPr>
        <p:blipFill>
          <a:blip r:embed="rId2"/>
          <a:stretch>
            <a:fillRect/>
          </a:stretch>
        </p:blipFill>
        <p:spPr>
          <a:xfrm>
            <a:off x="6662728" y="2047154"/>
            <a:ext cx="2434472" cy="2793510"/>
          </a:xfrm>
          <a:prstGeom prst="rect">
            <a:avLst/>
          </a:prstGeom>
        </p:spPr>
      </p:pic>
      <p:pic>
        <p:nvPicPr>
          <p:cNvPr id="3" name="Рисунок 2"/>
          <p:cNvPicPr>
            <a:picLocks noChangeAspect="1"/>
          </p:cNvPicPr>
          <p:nvPr/>
        </p:nvPicPr>
        <p:blipFill>
          <a:blip r:embed="rId3"/>
          <a:stretch>
            <a:fillRect/>
          </a:stretch>
        </p:blipFill>
        <p:spPr>
          <a:xfrm>
            <a:off x="838200" y="1985880"/>
            <a:ext cx="2857107" cy="4351337"/>
          </a:xfrm>
          <a:prstGeom prst="rect">
            <a:avLst/>
          </a:prstGeom>
        </p:spPr>
      </p:pic>
      <p:sp>
        <p:nvSpPr>
          <p:cNvPr id="6" name="Прямоугольник 5"/>
          <p:cNvSpPr/>
          <p:nvPr/>
        </p:nvSpPr>
        <p:spPr>
          <a:xfrm>
            <a:off x="4274820" y="4901938"/>
            <a:ext cx="6160652" cy="1435280"/>
          </a:xfrm>
          <a:prstGeom prst="rect">
            <a:avLst/>
          </a:prstGeom>
          <a:solidFill>
            <a:schemeClr val="bg1"/>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prstClr val="black"/>
                </a:solidFill>
                <a:latin typeface="Arial" panose="020B0604020202020204" pitchFamily="34" charset="0"/>
                <a:cs typeface="Arial" panose="020B0604020202020204" pitchFamily="34" charset="0"/>
              </a:rPr>
              <a:t>Основная цель: создание единого образовательного пространства на территории всей России с целью реализации равных возможностей получения качественного образования (гарантия равенства ресурсов, условий и возможностей)</a:t>
            </a:r>
            <a:endParaRPr lang="ru-RU"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0847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
            <a:ext cx="10515600" cy="736978"/>
          </a:xfrm>
        </p:spPr>
        <p:txBody>
          <a:bodyPr>
            <a:noAutofit/>
          </a:bodyPr>
          <a:lstStyle/>
          <a:p>
            <a:pPr algn="ctr"/>
            <a:r>
              <a:rPr lang="ru-RU" sz="2800" b="1" dirty="0">
                <a:solidFill>
                  <a:schemeClr val="accent5">
                    <a:lumMod val="75000"/>
                  </a:schemeClr>
                </a:solidFill>
                <a:latin typeface="Arial" panose="020B0604020202020204" pitchFamily="34" charset="0"/>
                <a:cs typeface="Arial" panose="020B0604020202020204" pitchFamily="34" charset="0"/>
              </a:rPr>
              <a:t>Соответствие </a:t>
            </a:r>
            <a:r>
              <a:rPr lang="ru-RU" sz="2800" b="1" dirty="0" smtClean="0">
                <a:solidFill>
                  <a:schemeClr val="accent5">
                    <a:lumMod val="75000"/>
                  </a:schemeClr>
                </a:solidFill>
                <a:latin typeface="Arial" panose="020B0604020202020204" pitchFamily="34" charset="0"/>
                <a:cs typeface="Arial" panose="020B0604020202020204" pitchFamily="34" charset="0"/>
              </a:rPr>
              <a:t>Закону «</a:t>
            </a:r>
            <a:r>
              <a:rPr lang="ru-RU" sz="2800" b="1" dirty="0">
                <a:solidFill>
                  <a:schemeClr val="accent5">
                    <a:lumMod val="75000"/>
                  </a:schemeClr>
                </a:solidFill>
                <a:latin typeface="Arial" panose="020B0604020202020204" pitchFamily="34" charset="0"/>
                <a:cs typeface="Arial" panose="020B0604020202020204" pitchFamily="34" charset="0"/>
              </a:rPr>
              <a:t>Об образовании в РФ</a:t>
            </a:r>
            <a:r>
              <a:rPr lang="ru-RU" sz="2800" b="1" dirty="0" smtClean="0">
                <a:solidFill>
                  <a:schemeClr val="accent5">
                    <a:lumMod val="75000"/>
                  </a:schemeClr>
                </a:solidFill>
                <a:latin typeface="Arial" panose="020B0604020202020204" pitchFamily="34" charset="0"/>
                <a:cs typeface="Arial" panose="020B0604020202020204" pitchFamily="34" charset="0"/>
              </a:rPr>
              <a:t>» </a:t>
            </a:r>
            <a:endParaRPr lang="ru-RU" sz="2800" b="1" dirty="0">
              <a:solidFill>
                <a:schemeClr val="accent5">
                  <a:lumMod val="75000"/>
                </a:schemeClr>
              </a:solidFill>
              <a:latin typeface="Arial" panose="020B0604020202020204" pitchFamily="34" charset="0"/>
              <a:cs typeface="Arial" panose="020B0604020202020204" pitchFamily="34" charset="0"/>
            </a:endParaRPr>
          </a:p>
        </p:txBody>
      </p:sp>
      <p:sp>
        <p:nvSpPr>
          <p:cNvPr id="9" name="Прямоугольник 8"/>
          <p:cNvSpPr/>
          <p:nvPr/>
        </p:nvSpPr>
        <p:spPr>
          <a:xfrm>
            <a:off x="452651" y="736980"/>
            <a:ext cx="11286698" cy="6370975"/>
          </a:xfrm>
          <a:prstGeom prst="rect">
            <a:avLst/>
          </a:prstGeom>
        </p:spPr>
        <p:txBody>
          <a:bodyPr wrap="square">
            <a:spAutoFit/>
          </a:bodyPr>
          <a:lstStyle/>
          <a:p>
            <a:pPr algn="ctr"/>
            <a:r>
              <a:rPr lang="ru-RU" sz="2400" b="1" dirty="0">
                <a:solidFill>
                  <a:schemeClr val="accent5">
                    <a:lumMod val="75000"/>
                  </a:schemeClr>
                </a:solidFill>
                <a:latin typeface="Times New Roman" panose="02020603050405020304" pitchFamily="18" charset="0"/>
                <a:cs typeface="Times New Roman" panose="02020603050405020304" pitchFamily="18" charset="0"/>
              </a:rPr>
              <a:t>Статья 12. Образовательные программы </a:t>
            </a:r>
          </a:p>
          <a:p>
            <a:pPr algn="just"/>
            <a:r>
              <a:rPr lang="ru-RU" sz="2400" dirty="0">
                <a:latin typeface="Times New Roman" panose="02020603050405020304" pitchFamily="18" charset="0"/>
                <a:cs typeface="Times New Roman" panose="02020603050405020304" pitchFamily="18" charset="0"/>
              </a:rPr>
              <a:t>7. Организации, осуществляющие образовательную деятельность по имеющим государственную аккредитацию образовательным программам (за исключением образовательных программ высшего образования, реализуемых на основе образовательных стандартов, утвержденных образовательными организациями высшего образования самостоятельно), </a:t>
            </a:r>
            <a:r>
              <a:rPr lang="ru-RU" sz="2400" b="1" dirty="0">
                <a:solidFill>
                  <a:srgbClr val="FF0000"/>
                </a:solidFill>
                <a:latin typeface="Times New Roman" panose="02020603050405020304" pitchFamily="18" charset="0"/>
                <a:cs typeface="Times New Roman" panose="02020603050405020304" pitchFamily="18" charset="0"/>
              </a:rPr>
              <a:t>разрабатывают образовательные программы в соответствии с федеральными государственными образовательными стандартами и с учетом соответствующих примерных основных образовательных программ. </a:t>
            </a:r>
          </a:p>
          <a:p>
            <a:pPr algn="just"/>
            <a:r>
              <a:rPr lang="ru-RU" sz="2400" dirty="0">
                <a:latin typeface="Times New Roman" panose="02020603050405020304" pitchFamily="18" charset="0"/>
                <a:cs typeface="Times New Roman" panose="02020603050405020304" pitchFamily="18" charset="0"/>
              </a:rPr>
              <a:t>7.2. При разработке основной общеобразовательной программы организация, осуществляющая образовательную деятельность, </a:t>
            </a:r>
            <a:r>
              <a:rPr lang="ru-RU" sz="2400" b="1" dirty="0">
                <a:latin typeface="Times New Roman" panose="02020603050405020304" pitchFamily="18" charset="0"/>
                <a:cs typeface="Times New Roman" panose="02020603050405020304" pitchFamily="18" charset="0"/>
              </a:rPr>
              <a:t>вправе</a:t>
            </a:r>
            <a:r>
              <a:rPr lang="ru-RU" sz="2400" dirty="0">
                <a:latin typeface="Times New Roman" panose="02020603050405020304" pitchFamily="18" charset="0"/>
                <a:cs typeface="Times New Roman" panose="02020603050405020304" pitchFamily="18" charset="0"/>
              </a:rPr>
              <a:t> предусмотреть применение при реализации соответствующей образовательной программы примерного учебного плана и (или) примерного календарного учебного графика, и (или) примерных рабочих программ учебных предметов, курсов, дисциплин (модулей), включенных в соответствующую примерную основную общеобразовательную программу. В этом случае такая учебно-методическая документация не разрабатывается. </a:t>
            </a:r>
          </a:p>
        </p:txBody>
      </p:sp>
    </p:spTree>
    <p:extLst>
      <p:ext uri="{BB962C8B-B14F-4D97-AF65-F5344CB8AC3E}">
        <p14:creationId xmlns:p14="http://schemas.microsoft.com/office/powerpoint/2010/main" val="506313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ООП ООО</a:t>
            </a:r>
            <a:endParaRPr lang="ru-RU" b="1" dirty="0">
              <a:solidFill>
                <a:schemeClr val="accent5">
                  <a:lumMod val="75000"/>
                </a:schemeClr>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838200" y="1825625"/>
            <a:ext cx="10515600" cy="4807930"/>
          </a:xfrm>
        </p:spPr>
        <p:txBody>
          <a:bodyPr/>
          <a:lstStyle/>
          <a:p>
            <a:pPr algn="just">
              <a:lnSpc>
                <a:spcPct val="100000"/>
              </a:lnSpc>
            </a:pPr>
            <a:r>
              <a:rPr lang="ru-RU" b="1" dirty="0" smtClean="0">
                <a:solidFill>
                  <a:schemeClr val="accent5">
                    <a:lumMod val="50000"/>
                  </a:schemeClr>
                </a:solidFill>
                <a:latin typeface="Times New Roman" panose="02020603050405020304" pitchFamily="18" charset="0"/>
                <a:ea typeface="Century Schoolbook" panose="02040604050505020304" pitchFamily="18" charset="0"/>
              </a:rPr>
              <a:t>Основная образовательная программа основного общего образования МОУ «Таловская СОШ»  разработана в соответствии с ФГОС основного общего образования (пр.№287 от 31 мая 2021 года) и с уче­том Примерной основной образовательной программы.</a:t>
            </a:r>
            <a:r>
              <a:rPr lang="ru-RU" b="1" dirty="0" smtClean="0">
                <a:solidFill>
                  <a:schemeClr val="accent5">
                    <a:lumMod val="50000"/>
                  </a:schemeClr>
                </a:solidFill>
                <a:latin typeface="Times New Roman" panose="02020603050405020304" pitchFamily="18" charset="0"/>
                <a:ea typeface="Times New Roman" panose="02020603050405020304" pitchFamily="18" charset="0"/>
              </a:rPr>
              <a:t> </a:t>
            </a:r>
            <a:r>
              <a:rPr lang="ru-RU" b="1" dirty="0">
                <a:solidFill>
                  <a:schemeClr val="accent5">
                    <a:lumMod val="50000"/>
                  </a:schemeClr>
                </a:solidFill>
                <a:latin typeface="Times New Roman" panose="02020603050405020304" pitchFamily="18" charset="0"/>
                <a:ea typeface="Century Schoolbook" panose="02040604050505020304" pitchFamily="18" charset="0"/>
              </a:rPr>
              <a:t>(</a:t>
            </a:r>
            <a:r>
              <a:rPr lang="ru-RU" b="1" dirty="0">
                <a:solidFill>
                  <a:schemeClr val="accent5">
                    <a:lumMod val="50000"/>
                  </a:schemeClr>
                </a:solidFill>
                <a:latin typeface="Times New Roman" panose="02020603050405020304" pitchFamily="18" charset="0"/>
                <a:ea typeface="Tahoma" panose="020B0604030504040204" pitchFamily="34" charset="0"/>
              </a:rPr>
              <a:t>одобрена решением федерального учебно-методического объединения общему образованию, протокол 1/22 от 18.03.2022 г.)</a:t>
            </a:r>
            <a:endParaRPr lang="ru-RU" b="1" dirty="0" smtClean="0">
              <a:solidFill>
                <a:schemeClr val="accent5">
                  <a:lumMod val="50000"/>
                </a:schemeClr>
              </a:solidFill>
              <a:latin typeface="Times New Roman" panose="02020603050405020304" pitchFamily="18" charset="0"/>
              <a:ea typeface="Times New Roman" panose="02020603050405020304" pitchFamily="18" charset="0"/>
            </a:endParaRPr>
          </a:p>
          <a:p>
            <a:endParaRPr lang="ru-RU" dirty="0">
              <a:latin typeface="Times New Roman" panose="02020603050405020304" pitchFamily="18" charset="0"/>
            </a:endParaRPr>
          </a:p>
          <a:p>
            <a:endParaRPr lang="ru-RU" dirty="0"/>
          </a:p>
        </p:txBody>
      </p:sp>
    </p:spTree>
    <p:extLst>
      <p:ext uri="{BB962C8B-B14F-4D97-AF65-F5344CB8AC3E}">
        <p14:creationId xmlns:p14="http://schemas.microsoft.com/office/powerpoint/2010/main" val="23395518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842968213"/>
              </p:ext>
            </p:extLst>
          </p:nvPr>
        </p:nvGraphicFramePr>
        <p:xfrm>
          <a:off x="571499" y="571500"/>
          <a:ext cx="11001801" cy="6888480"/>
        </p:xfrm>
        <a:graphic>
          <a:graphicData uri="http://schemas.openxmlformats.org/drawingml/2006/table">
            <a:tbl>
              <a:tblPr firstRow="1" bandRow="1">
                <a:tableStyleId>{5C22544A-7EE6-4342-B048-85BDC9FD1C3A}</a:tableStyleId>
              </a:tblPr>
              <a:tblGrid>
                <a:gridCol w="11001801"/>
              </a:tblGrid>
              <a:tr h="274661">
                <a:tc>
                  <a:txBody>
                    <a:bodyPr/>
                    <a:lstStyle/>
                    <a:p>
                      <a:pPr algn="ctr"/>
                      <a:endParaRPr lang="ru-RU" sz="2000" dirty="0">
                        <a:latin typeface="Arial" panose="020B0604020202020204" pitchFamily="34" charset="0"/>
                        <a:cs typeface="Arial" panose="020B0604020202020204" pitchFamily="34" charset="0"/>
                      </a:endParaRPr>
                    </a:p>
                  </a:txBody>
                  <a:tcPr/>
                </a:tc>
              </a:tr>
              <a:tr h="2210004">
                <a:tc>
                  <a:txBody>
                    <a:bodyPr/>
                    <a:lstStyle/>
                    <a:p>
                      <a:r>
                        <a:rPr lang="ru-RU" sz="2400" b="1" dirty="0" smtClean="0">
                          <a:solidFill>
                            <a:srgbClr val="002060"/>
                          </a:solidFill>
                          <a:latin typeface="Times New Roman" panose="02020603050405020304" pitchFamily="18" charset="0"/>
                          <a:cs typeface="Times New Roman" panose="02020603050405020304" pitchFamily="18" charset="0"/>
                        </a:rPr>
                        <a:t>1 . Ц е л е в о й  р а з д е л</a:t>
                      </a:r>
                    </a:p>
                    <a:p>
                      <a:r>
                        <a:rPr lang="ru-RU" sz="2400" dirty="0" smtClean="0">
                          <a:solidFill>
                            <a:schemeClr val="tx1"/>
                          </a:solidFill>
                          <a:latin typeface="Times New Roman" panose="02020603050405020304" pitchFamily="18" charset="0"/>
                          <a:cs typeface="Times New Roman" panose="02020603050405020304" pitchFamily="18" charset="0"/>
                        </a:rPr>
                        <a:t>1.1. Пояснительная записка </a:t>
                      </a:r>
                    </a:p>
                    <a:p>
                      <a:r>
                        <a:rPr lang="ru-RU" sz="2400" dirty="0" smtClean="0">
                          <a:solidFill>
                            <a:schemeClr val="tx1"/>
                          </a:solidFill>
                          <a:latin typeface="Times New Roman" panose="02020603050405020304" pitchFamily="18" charset="0"/>
                          <a:cs typeface="Times New Roman" panose="02020603050405020304" pitchFamily="18" charset="0"/>
                        </a:rPr>
                        <a:t>1.2. </a:t>
                      </a:r>
                      <a:r>
                        <a:rPr lang="ru-RU" sz="240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Планируемые результаты освоения обучающимися основной образовательной программы основного общего образования</a:t>
                      </a:r>
                      <a:endParaRPr lang="ru-RU" sz="2400" dirty="0" smtClean="0">
                        <a:solidFill>
                          <a:schemeClr val="tx1"/>
                        </a:solidFill>
                        <a:latin typeface="Times New Roman" panose="02020603050405020304" pitchFamily="18" charset="0"/>
                        <a:cs typeface="Times New Roman" panose="02020603050405020304" pitchFamily="18" charset="0"/>
                      </a:endParaRPr>
                    </a:p>
                    <a:p>
                      <a:r>
                        <a:rPr lang="ru-RU" sz="2400" dirty="0" smtClean="0">
                          <a:solidFill>
                            <a:schemeClr val="tx1"/>
                          </a:solidFill>
                          <a:latin typeface="Times New Roman" panose="02020603050405020304" pitchFamily="18" charset="0"/>
                          <a:cs typeface="Times New Roman" panose="02020603050405020304" pitchFamily="18" charset="0"/>
                        </a:rPr>
                        <a:t>1.3. </a:t>
                      </a:r>
                      <a:r>
                        <a:rPr lang="ru-RU" sz="2400" u="none" strike="noStrike" spc="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Система оценки достижения планируемых</a:t>
                      </a:r>
                      <a:r>
                        <a:rPr lang="ru-RU" sz="2400" u="none" strike="noStrike" spc="0" baseline="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 </a:t>
                      </a:r>
                      <a:r>
                        <a:rPr lang="ru-RU" sz="240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результатов освоения</a:t>
                      </a:r>
                      <a:r>
                        <a:rPr lang="ru-RU" sz="2400" baseline="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 основной образовательной программы основного общего образования</a:t>
                      </a:r>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a:txBody>
                  <a:tcPr/>
                </a:tc>
              </a:tr>
              <a:tr h="1877818">
                <a:tc>
                  <a:txBody>
                    <a:bodyPr/>
                    <a:lstStyle/>
                    <a:p>
                      <a:r>
                        <a:rPr lang="ru-RU" sz="2400" b="1" dirty="0" smtClean="0">
                          <a:solidFill>
                            <a:srgbClr val="002060"/>
                          </a:solidFill>
                          <a:latin typeface="Times New Roman" panose="02020603050405020304" pitchFamily="18" charset="0"/>
                          <a:cs typeface="Times New Roman" panose="02020603050405020304" pitchFamily="18" charset="0"/>
                        </a:rPr>
                        <a:t>2 . С о д е р ж а т е л ь н ы й  р а з д е л </a:t>
                      </a:r>
                    </a:p>
                    <a:p>
                      <a:r>
                        <a:rPr lang="ru-RU" sz="2400" dirty="0" smtClean="0">
                          <a:solidFill>
                            <a:schemeClr val="tx1"/>
                          </a:solidFill>
                          <a:latin typeface="Times New Roman" panose="02020603050405020304" pitchFamily="18" charset="0"/>
                          <a:cs typeface="Times New Roman" panose="02020603050405020304" pitchFamily="18" charset="0"/>
                        </a:rPr>
                        <a:t>2.1. </a:t>
                      </a:r>
                      <a:r>
                        <a:rPr lang="ru-RU" sz="2400" dirty="0" smtClean="0">
                          <a:effectLst/>
                          <a:latin typeface="Times New Roman" panose="02020603050405020304" pitchFamily="18" charset="0"/>
                          <a:ea typeface="Times New Roman" panose="02020603050405020304" pitchFamily="18" charset="0"/>
                        </a:rPr>
                        <a:t>Рабочие программы учебных предметов, учебных курсов (в том числе внеурочной деятельности), учебных модулей</a:t>
                      </a:r>
                      <a:endParaRPr lang="ru-RU" sz="2400" dirty="0" smtClean="0">
                        <a:solidFill>
                          <a:schemeClr val="tx1"/>
                        </a:solidFill>
                        <a:latin typeface="Times New Roman" panose="02020603050405020304" pitchFamily="18" charset="0"/>
                        <a:cs typeface="Times New Roman" panose="02020603050405020304" pitchFamily="18" charset="0"/>
                      </a:endParaRPr>
                    </a:p>
                    <a:p>
                      <a:r>
                        <a:rPr lang="ru-RU" sz="2400" dirty="0" smtClean="0">
                          <a:solidFill>
                            <a:schemeClr val="tx1"/>
                          </a:solidFill>
                          <a:latin typeface="Times New Roman" panose="02020603050405020304" pitchFamily="18" charset="0"/>
                          <a:cs typeface="Times New Roman" panose="02020603050405020304" pitchFamily="18" charset="0"/>
                        </a:rPr>
                        <a:t>2.2. Программа формирования УУД </a:t>
                      </a:r>
                    </a:p>
                    <a:p>
                      <a:r>
                        <a:rPr lang="ru-RU" sz="2400" u="none" dirty="0" smtClean="0">
                          <a:solidFill>
                            <a:schemeClr val="tx1"/>
                          </a:solidFill>
                          <a:latin typeface="Times New Roman" panose="02020603050405020304" pitchFamily="18" charset="0"/>
                          <a:cs typeface="Times New Roman" panose="02020603050405020304" pitchFamily="18" charset="0"/>
                        </a:rPr>
                        <a:t>2.3. </a:t>
                      </a:r>
                      <a:r>
                        <a:rPr lang="ru-RU" sz="2400" b="0" u="none" dirty="0" smtClean="0">
                          <a:solidFill>
                            <a:schemeClr val="tx1"/>
                          </a:solidFill>
                          <a:latin typeface="Times New Roman" panose="02020603050405020304" pitchFamily="18" charset="0"/>
                          <a:cs typeface="Times New Roman" panose="02020603050405020304" pitchFamily="18" charset="0"/>
                        </a:rPr>
                        <a:t>Рабочая</a:t>
                      </a:r>
                      <a:r>
                        <a:rPr lang="ru-RU" sz="2400" b="0" u="none" baseline="0" dirty="0" smtClean="0">
                          <a:solidFill>
                            <a:schemeClr val="tx1"/>
                          </a:solidFill>
                          <a:latin typeface="Times New Roman" panose="02020603050405020304" pitchFamily="18" charset="0"/>
                          <a:cs typeface="Times New Roman" panose="02020603050405020304" pitchFamily="18" charset="0"/>
                        </a:rPr>
                        <a:t> п</a:t>
                      </a:r>
                      <a:r>
                        <a:rPr lang="ru-RU" sz="2400" b="0" u="none" dirty="0" smtClean="0">
                          <a:solidFill>
                            <a:schemeClr val="tx1"/>
                          </a:solidFill>
                          <a:latin typeface="Times New Roman" panose="02020603050405020304" pitchFamily="18" charset="0"/>
                          <a:cs typeface="Times New Roman" panose="02020603050405020304" pitchFamily="18" charset="0"/>
                        </a:rPr>
                        <a:t>рограмма воспитания </a:t>
                      </a:r>
                    </a:p>
                    <a:p>
                      <a:r>
                        <a:rPr lang="ru-RU" sz="2400" dirty="0" smtClean="0">
                          <a:solidFill>
                            <a:schemeClr val="tx1"/>
                          </a:solidFill>
                          <a:latin typeface="Times New Roman" panose="02020603050405020304" pitchFamily="18" charset="0"/>
                          <a:cs typeface="Times New Roman" panose="02020603050405020304" pitchFamily="18" charset="0"/>
                        </a:rPr>
                        <a:t>2.4. Программа коррекционной работы (при наличии детей данной категории) </a:t>
                      </a:r>
                      <a:endParaRPr lang="ru-RU" sz="2400" dirty="0">
                        <a:solidFill>
                          <a:schemeClr val="tx1"/>
                        </a:solidFill>
                        <a:latin typeface="Times New Roman" panose="02020603050405020304" pitchFamily="18" charset="0"/>
                        <a:cs typeface="Times New Roman" panose="02020603050405020304" pitchFamily="18" charset="0"/>
                      </a:endParaRPr>
                    </a:p>
                  </a:txBody>
                  <a:tcPr/>
                </a:tc>
              </a:tr>
              <a:tr h="1489158">
                <a:tc>
                  <a:txBody>
                    <a:bodyPr/>
                    <a:lstStyle/>
                    <a:p>
                      <a:r>
                        <a:rPr lang="ru-RU" sz="2400" b="1" dirty="0" smtClean="0">
                          <a:solidFill>
                            <a:srgbClr val="002060"/>
                          </a:solidFill>
                          <a:latin typeface="Times New Roman" panose="02020603050405020304" pitchFamily="18" charset="0"/>
                          <a:cs typeface="Times New Roman" panose="02020603050405020304" pitchFamily="18" charset="0"/>
                        </a:rPr>
                        <a:t>3 . О р г а н и з а ц и о н </a:t>
                      </a:r>
                      <a:r>
                        <a:rPr lang="ru-RU" sz="2400" b="1" dirty="0" err="1" smtClean="0">
                          <a:solidFill>
                            <a:srgbClr val="002060"/>
                          </a:solidFill>
                          <a:latin typeface="Times New Roman" panose="02020603050405020304" pitchFamily="18" charset="0"/>
                          <a:cs typeface="Times New Roman" panose="02020603050405020304" pitchFamily="18" charset="0"/>
                        </a:rPr>
                        <a:t>н</a:t>
                      </a:r>
                      <a:r>
                        <a:rPr lang="ru-RU" sz="2400" b="1" dirty="0" smtClean="0">
                          <a:solidFill>
                            <a:srgbClr val="002060"/>
                          </a:solidFill>
                          <a:latin typeface="Times New Roman" panose="02020603050405020304" pitchFamily="18" charset="0"/>
                          <a:cs typeface="Times New Roman" panose="02020603050405020304" pitchFamily="18" charset="0"/>
                        </a:rPr>
                        <a:t> ы й  р а з д е л </a:t>
                      </a:r>
                    </a:p>
                    <a:p>
                      <a:r>
                        <a:rPr lang="ru-RU" sz="2400" dirty="0" smtClean="0">
                          <a:solidFill>
                            <a:schemeClr val="tx1"/>
                          </a:solidFill>
                          <a:latin typeface="Times New Roman" panose="02020603050405020304" pitchFamily="18" charset="0"/>
                          <a:cs typeface="Times New Roman" panose="02020603050405020304" pitchFamily="18" charset="0"/>
                        </a:rPr>
                        <a:t>3.1. Учебный план </a:t>
                      </a:r>
                    </a:p>
                    <a:p>
                      <a:r>
                        <a:rPr lang="ru-RU" sz="2400" b="0" dirty="0" smtClean="0">
                          <a:solidFill>
                            <a:schemeClr val="tx1"/>
                          </a:solidFill>
                          <a:latin typeface="Times New Roman" panose="02020603050405020304" pitchFamily="18" charset="0"/>
                          <a:cs typeface="Times New Roman" panose="02020603050405020304" pitchFamily="18" charset="0"/>
                        </a:rPr>
                        <a:t>3.2. План внеурочной деятельности </a:t>
                      </a:r>
                    </a:p>
                    <a:p>
                      <a:r>
                        <a:rPr lang="ru-RU" sz="2400" b="0" u="none" dirty="0" smtClean="0">
                          <a:solidFill>
                            <a:schemeClr val="tx1"/>
                          </a:solidFill>
                          <a:latin typeface="Times New Roman" panose="02020603050405020304" pitchFamily="18" charset="0"/>
                          <a:cs typeface="Times New Roman" panose="02020603050405020304" pitchFamily="18" charset="0"/>
                        </a:rPr>
                        <a:t>3.3. Календарный учебный план </a:t>
                      </a:r>
                    </a:p>
                    <a:p>
                      <a:r>
                        <a:rPr lang="ru-RU" sz="2400" b="0" u="none" dirty="0" smtClean="0">
                          <a:solidFill>
                            <a:schemeClr val="tx1"/>
                          </a:solidFill>
                          <a:latin typeface="Times New Roman" panose="02020603050405020304" pitchFamily="18" charset="0"/>
                          <a:cs typeface="Times New Roman" panose="02020603050405020304" pitchFamily="18" charset="0"/>
                        </a:rPr>
                        <a:t>3.4. Характеристика условий реализации ООП </a:t>
                      </a:r>
                      <a:endParaRPr lang="ru-RU" sz="2400" b="0" u="none" dirty="0">
                        <a:solidFill>
                          <a:schemeClr val="tx1"/>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242002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794821409"/>
              </p:ext>
            </p:extLst>
          </p:nvPr>
        </p:nvGraphicFramePr>
        <p:xfrm>
          <a:off x="586853" y="0"/>
          <a:ext cx="10986447" cy="7105796"/>
        </p:xfrm>
        <a:graphic>
          <a:graphicData uri="http://schemas.openxmlformats.org/drawingml/2006/table">
            <a:tbl>
              <a:tblPr firstRow="1" bandRow="1">
                <a:tableStyleId>{5C22544A-7EE6-4342-B048-85BDC9FD1C3A}</a:tableStyleId>
              </a:tblPr>
              <a:tblGrid>
                <a:gridCol w="10986447"/>
              </a:tblGrid>
              <a:tr h="8340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u="sng" dirty="0" smtClean="0">
                          <a:solidFill>
                            <a:srgbClr val="C00000"/>
                          </a:solidFill>
                          <a:latin typeface="Times New Roman" panose="02020603050405020304" pitchFamily="18" charset="0"/>
                          <a:cs typeface="Times New Roman" panose="02020603050405020304" pitchFamily="18" charset="0"/>
                        </a:rPr>
                        <a:t>1 . Ц е л е в о й  р а з д е л</a:t>
                      </a:r>
                    </a:p>
                    <a:p>
                      <a:pPr algn="ctr"/>
                      <a:endParaRPr lang="ru-RU" sz="2000" dirty="0">
                        <a:latin typeface="Arial" panose="020B0604020202020204" pitchFamily="34" charset="0"/>
                        <a:cs typeface="Arial" panose="020B0604020202020204" pitchFamily="34" charset="0"/>
                      </a:endParaRPr>
                    </a:p>
                  </a:txBody>
                  <a:tcPr/>
                </a:tc>
              </a:tr>
              <a:tr h="6221876">
                <a:tc>
                  <a:txBody>
                    <a:bodyPr/>
                    <a:lstStyle/>
                    <a:p>
                      <a:pPr>
                        <a:lnSpc>
                          <a:spcPct val="100000"/>
                        </a:lnSpc>
                      </a:pP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1.1. Пояснительная</a:t>
                      </a:r>
                      <a:r>
                        <a:rPr lang="ru-RU" sz="2400" b="1" u="none" strike="noStrike" spc="-50" baseline="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записка </a:t>
                      </a:r>
                    </a:p>
                    <a:p>
                      <a:pPr>
                        <a:lnSpc>
                          <a:spcPct val="100000"/>
                        </a:lnSpc>
                      </a:pP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1.1.1. </a:t>
                      </a: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Цели реализации основной образовательной программы основного общего образования</a:t>
                      </a:r>
                    </a:p>
                    <a:p>
                      <a:pPr>
                        <a:lnSpc>
                          <a:spcPct val="100000"/>
                        </a:lnSpc>
                      </a:pP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1.1.2.</a:t>
                      </a:r>
                      <a:r>
                        <a:rPr lang="ru-RU" sz="2400" b="1" u="none" strike="noStrike" spc="0" baseline="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a:t>
                      </a: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Принципы формирования и механизмы реализации основной образовательной программы основного общего образования</a:t>
                      </a:r>
                    </a:p>
                    <a:p>
                      <a:pPr>
                        <a:lnSpc>
                          <a:spcPct val="100000"/>
                        </a:lnSpc>
                      </a:pP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1.1.3. Общая характеристика основной образовательной программы основного общего образования МОУ «Таловская СОШ»</a:t>
                      </a:r>
                    </a:p>
                    <a:p>
                      <a:pPr>
                        <a:lnSpc>
                          <a:spcPct val="100000"/>
                        </a:lnSpc>
                      </a:pP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1.2.</a:t>
                      </a:r>
                      <a:r>
                        <a:rPr lang="ru-RU" sz="2400" b="1" u="none" strike="noStrike" spc="0" baseline="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a:t>
                      </a: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Планируемые результаты освоения обучающимися основной образовательной программы </a:t>
                      </a:r>
                      <a:r>
                        <a:rPr lang="ru-RU" sz="2400" b="1" u="none" strike="noStrike" spc="-50" dirty="0" smtClean="0">
                          <a:solidFill>
                            <a:schemeClr val="accent5">
                              <a:lumMod val="50000"/>
                            </a:schemeClr>
                          </a:solidFill>
                          <a:effectLst/>
                          <a:latin typeface="Times New Roman" panose="02020603050405020304" pitchFamily="18" charset="0"/>
                          <a:ea typeface="Century Schoolbook" panose="02040604050505020304" pitchFamily="18" charset="0"/>
                          <a:cs typeface="Times New Roman" panose="02020603050405020304" pitchFamily="18" charset="0"/>
                        </a:rPr>
                        <a:t>основного общего об­разования</a:t>
                      </a: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общая характеристика</a:t>
                      </a:r>
                    </a:p>
                    <a:p>
                      <a:pPr>
                        <a:lnSpc>
                          <a:spcPct val="100000"/>
                        </a:lnSpc>
                      </a:pP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1.3.</a:t>
                      </a:r>
                      <a:r>
                        <a:rPr lang="ru-RU" sz="2400" b="1" u="none" strike="noStrike" spc="-50" baseline="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a:t>
                      </a: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Система оценки достижения планируемых результатов освоения </a:t>
                      </a: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достижения планируемых результатов освоения программы основной образовательной программы </a:t>
                      </a:r>
                      <a:endParaRPr lang="ru-RU" sz="2400" b="0"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endParaRPr>
                    </a:p>
                    <a:p>
                      <a:pPr>
                        <a:lnSpc>
                          <a:spcPct val="100000"/>
                        </a:lnSpc>
                      </a:pPr>
                      <a:r>
                        <a:rPr lang="ru-RU" sz="2400" b="1" u="none" strike="noStrike" spc="-5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1.3.1.</a:t>
                      </a:r>
                      <a:r>
                        <a:rPr lang="ru-RU" sz="2400" b="1" u="none" strike="noStrike" spc="-50" baseline="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 </a:t>
                      </a:r>
                      <a:r>
                        <a:rPr lang="ru-RU" sz="2400" b="1"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Общие положения</a:t>
                      </a:r>
                    </a:p>
                    <a:p>
                      <a:pPr marL="0" lvl="0" indent="0">
                        <a:lnSpc>
                          <a:spcPct val="100000"/>
                        </a:lnSpc>
                        <a:spcAft>
                          <a:spcPts val="840"/>
                        </a:spcAft>
                        <a:buClr>
                          <a:srgbClr val="000000"/>
                        </a:buClr>
                        <a:buSzPts val="950"/>
                        <a:buFont typeface="+mj-lt"/>
                        <a:buNone/>
                      </a:pPr>
                      <a:r>
                        <a:rPr lang="ru-RU" sz="2400" b="1" u="none" strike="noStrike" spc="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1.3.2.Особенности оценки </a:t>
                      </a:r>
                      <a:r>
                        <a:rPr lang="ru-RU" sz="2400" b="1" u="none" strike="noStrike" spc="0" dirty="0" err="1"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метапредметных</a:t>
                      </a:r>
                      <a:r>
                        <a:rPr lang="ru-RU" sz="2400" b="1" u="none" strike="noStrike" spc="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и предметных результатов</a:t>
                      </a:r>
                      <a:r>
                        <a:rPr lang="ru-RU" sz="2400" b="1" u="none" strike="noStrike" spc="0" baseline="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b="1" i="0" u="none" strike="noStrike" spc="0" dirty="0" smtClean="0">
                          <a:solidFill>
                            <a:schemeClr val="accent5">
                              <a:lumMod val="50000"/>
                            </a:schemeClr>
                          </a:solidFill>
                          <a:effectLst/>
                          <a:latin typeface="Times New Roman" panose="02020603050405020304" pitchFamily="18" charset="0"/>
                          <a:ea typeface="Tahoma" panose="020B0604030504040204" pitchFamily="34" charset="0"/>
                          <a:cs typeface="Times New Roman" panose="02020603050405020304" pitchFamily="18" charset="0"/>
                        </a:rPr>
                        <a:t>1.3.3. Организация и содержание оценочных процедур</a:t>
                      </a: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083049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659363718"/>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Цели реализации ООП ООО</a:t>
                      </a:r>
                      <a:endParaRPr lang="ru-RU" sz="3200" b="1"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449580" algn="just">
                        <a:lnSpc>
                          <a:spcPct val="115000"/>
                        </a:lnSpc>
                        <a:spcAft>
                          <a:spcPts val="0"/>
                        </a:spcAft>
                      </a:pPr>
                      <a:r>
                        <a:rPr lang="ru-RU" sz="2800" b="1" dirty="0" smtClean="0">
                          <a:effectLst/>
                          <a:latin typeface="Times New Roman" panose="02020603050405020304" pitchFamily="18" charset="0"/>
                          <a:ea typeface="Times New Roman" panose="02020603050405020304" pitchFamily="18" charset="0"/>
                          <a:cs typeface="Times New Roman" panose="02020603050405020304" pitchFamily="18" charset="0"/>
                        </a:rPr>
                        <a:t>Целью </a:t>
                      </a:r>
                      <a:r>
                        <a:rPr lang="ru-RU" sz="2800" dirty="0" smtClean="0">
                          <a:effectLst/>
                          <a:latin typeface="Times New Roman" panose="02020603050405020304" pitchFamily="18" charset="0"/>
                          <a:ea typeface="Times New Roman" panose="02020603050405020304" pitchFamily="18" charset="0"/>
                          <a:cs typeface="Times New Roman" panose="02020603050405020304" pitchFamily="18" charset="0"/>
                        </a:rPr>
                        <a:t>реализации основной образовательной программы основного общего образования является </a:t>
                      </a: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становление и формирование личности обучающегося: </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 формирование нравственных убежде­ний, эстетического вкуса и здорового образа жизни;</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высокой культуры межличностного и межэтнического общения;</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овладе­ние основами наук; </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государственным языком Российской Фе­дерации;</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навыками умственного и физического труда;</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-разви­тие склонностей, интересов, способностей к социальному самоопределению.</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109748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647018890"/>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Задачи реализации ООП ООО</a:t>
                      </a:r>
                      <a:endParaRPr lang="ru-RU" sz="3200" b="1"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-обеспечение соответствия основной образовательной про­граммы требованиям Федерального государственного образова­тельного стандарта основного общего образования;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обеспечение преемственности начального общего, основного общего, среднего общего образования;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обеспечение доступно­сти получения качественного основного общего образования, достижение планируемых результатов освоения основной обра­зовательной программы основного общего образования всеми обучающимися, в том числе детьми-инвалидами и детьми с ОВЗ;</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реализация программы воспитания, обеспечение индиви­дуализированного психолого-педагогического сопровождения каждого обучающегося, формирование образовательного бази­са, основанного не только на знаниях, но и на соответствующем культурном уровне развития личности, создание необходимых условий для ее самореализации;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обеспечение эффективного со­четания урочных и внеурочных форм организации учебных занятий, взаимодействие всех участников образовательных от­ношений;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взаимодействие образовательной организации при реализации основной образовательной программы с социаль­ными партнерами;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934081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66917488"/>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Задачи реализации ООП ООО</a:t>
                      </a:r>
                      <a:endParaRPr lang="ru-RU" sz="3200" b="1" u="sng" dirty="0" smtClean="0">
                        <a:solidFill>
                          <a:schemeClr val="accent5">
                            <a:lumMod val="50000"/>
                          </a:schemeClr>
                        </a:solidFill>
                        <a:latin typeface="Times New Roman" panose="02020603050405020304" pitchFamily="18" charset="0"/>
                        <a:cs typeface="Times New Roman" panose="02020603050405020304" pitchFamily="18" charset="0"/>
                      </a:endParaRP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выявление и развитие способностей обуча­ющихся, в том числе детей, проявивших выдающиеся способ­ности, детей с ОВЗ и инвалидов, их интересов через систему клубов, секций, студий и кружков, общественно полезную де­ятельность, в том числе с использованием возможностей обра­зовательных организаций дополнительного образования; </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орга­низация интеллектуальных и творческих соревнований, научно-технического творчества, проектной и учебно-исследо­вательской деятельности; участие обучающихся, их родителей (законных представителей), педагогических работников и об­щественности в проектировании и развитии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внутришкольной</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социальной среды, школьного уклада; </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включение обучающих­ся в процессы познания и преобразования внешкольной соци­альной среды (населенного пункта, района) для приоб­ретения опыта реального управления и действия; </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социальное и учебно-исследовательское проектирование, профессиональ­ная ориентация обучающихся при поддержке педагогов, пси­хологов, социальных педагогов, сотрудничество с базовыми предприятиями, организациями профессионального образова­ния, центрами профессиональной работы; </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сохранение и укре­пление физического, психологического и социального здоровья обучающихся, обеспечение их безопасности.</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5964386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802488817"/>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Принципы реализации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системно-</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деятельностный</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подход, предполагающий ориента­цию на результаты обучения, на развитие его активной учеб­но-познавательной деятельности на основе освоения универ­сальных учебных действий, познания и освоения мира личности обучающегося, формирование его готовности к са­моразвитию и непрерывному образованию;</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признание решающей роли содержания образования, спосо­бов организации образовательной деятельности и учебного сотрудничества в достижении целей личностного и социаль­ного развития обучающихся;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учет индивидуальных возрастных, психологических и физио­логических особенностей обучающихся при построении об­разовательного процесса и определении образовательно-вос­питательных целей и путей их достижения;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разнообразие индивидуальных образовательных траекторий и индивидуального развития каждого обучающегося, в том числе одаренных обучающихся и обучающихся с ограничен­ными возможностями здоровья;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5653999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831648132"/>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Принципы реализации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преемственность основных образовательных программ, про­являющуюся во взаимосвязи и согласованности в отборе со­держания образования, а также в последовательности его развертывания по уровням образования и этапам обучения в целях обеспечения системности знаний, повышения каче­ства образования и обеспечения его непрерывности;</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обеспечение фундаментального характера образования, уче­та специфики изучаемых предметов;</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принцип единства учебной и воспитательной деятельности, предполагающий направленность учебного процесса на до­стижение личностных результатов освоения образователь­ной программы;</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принцип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здоровьесбережения</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предусматривающий исклю­чение образовательных технологий, которые могут нанести вред физическому и психическому здоровью обучающихся, приоритет использования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здоровьесберегающих</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педагогиче­ских технологий, приведение объема учебной нагрузки в со­ответствие с требованиями действующих санитарных правил и нормативов.</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ru-RU" sz="2000" b="1" dirty="0" smtClean="0">
                        <a:solidFill>
                          <a:srgbClr val="C00000"/>
                        </a:solidFill>
                        <a:latin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2153279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43290052"/>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Механизмы реализации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p>
                      <a:pPr indent="177800" algn="just">
                        <a:lnSpc>
                          <a:spcPct val="115000"/>
                        </a:lnSpc>
                        <a:spcAft>
                          <a:spcPts val="0"/>
                        </a:spcAft>
                      </a:pPr>
                      <a:r>
                        <a:rPr lang="ru-RU" sz="2000" spc="5" dirty="0" smtClean="0">
                          <a:effectLst/>
                          <a:latin typeface="Times New Roman" panose="02020603050405020304" pitchFamily="18" charset="0"/>
                          <a:ea typeface="Times New Roman" panose="02020603050405020304" pitchFamily="18" charset="0"/>
                        </a:rPr>
                        <a:t>Организация</a:t>
                      </a:r>
                      <a:r>
                        <a:rPr lang="ru-RU" sz="2000" dirty="0" smtClean="0">
                          <a:effectLst/>
                          <a:latin typeface="Times New Roman" panose="02020603050405020304" pitchFamily="18" charset="0"/>
                          <a:ea typeface="Times New Roman" panose="02020603050405020304" pitchFamily="18" charset="0"/>
                        </a:rPr>
                        <a:t> </a:t>
                      </a:r>
                      <a:r>
                        <a:rPr lang="ru-RU" sz="2000" spc="5" dirty="0" smtClean="0">
                          <a:effectLst/>
                          <a:latin typeface="Times New Roman" panose="02020603050405020304" pitchFamily="18" charset="0"/>
                          <a:ea typeface="Times New Roman" panose="02020603050405020304" pitchFamily="18" charset="0"/>
                        </a:rPr>
                        <a:t>урочной деятельности, с </a:t>
                      </a:r>
                      <a:r>
                        <a:rPr lang="ru-RU" sz="2000" spc="5" dirty="0" smtClean="0">
                          <a:solidFill>
                            <a:srgbClr val="FF0000"/>
                          </a:solidFill>
                          <a:effectLst/>
                          <a:latin typeface="Times New Roman" panose="02020603050405020304" pitchFamily="18" charset="0"/>
                          <a:ea typeface="Times New Roman" panose="02020603050405020304" pitchFamily="18" charset="0"/>
                        </a:rPr>
                        <a:t>четко обозначенными </a:t>
                      </a:r>
                      <a:r>
                        <a:rPr lang="ru-RU" sz="2000" dirty="0" smtClean="0">
                          <a:solidFill>
                            <a:srgbClr val="FF0000"/>
                          </a:solidFill>
                          <a:effectLst/>
                          <a:latin typeface="Times New Roman" panose="02020603050405020304" pitchFamily="18" charset="0"/>
                          <a:ea typeface="Times New Roman" panose="02020603050405020304" pitchFamily="18" charset="0"/>
                        </a:rPr>
                        <a:t>предметными результатами</a:t>
                      </a:r>
                      <a:r>
                        <a:rPr lang="ru-RU" sz="2000" dirty="0" smtClean="0">
                          <a:effectLst/>
                          <a:latin typeface="Times New Roman" panose="02020603050405020304" pitchFamily="18" charset="0"/>
                          <a:ea typeface="Times New Roman" panose="02020603050405020304" pitchFamily="18" charset="0"/>
                        </a:rPr>
                        <a:t>, с  формированием и оценкой различных </a:t>
                      </a:r>
                      <a:r>
                        <a:rPr lang="ru-RU" sz="2000" dirty="0" smtClean="0">
                          <a:solidFill>
                            <a:srgbClr val="FF0000"/>
                          </a:solidFill>
                          <a:effectLst/>
                          <a:latin typeface="Times New Roman" panose="02020603050405020304" pitchFamily="18" charset="0"/>
                          <a:ea typeface="Times New Roman" panose="02020603050405020304" pitchFamily="18" charset="0"/>
                        </a:rPr>
                        <a:t>видов функциональной грамотности </a:t>
                      </a:r>
                      <a:r>
                        <a:rPr lang="ru-RU" sz="2000" dirty="0" smtClean="0">
                          <a:effectLst/>
                          <a:latin typeface="Times New Roman" panose="02020603050405020304" pitchFamily="18" charset="0"/>
                          <a:ea typeface="Times New Roman" panose="02020603050405020304" pitchFamily="18" charset="0"/>
                        </a:rPr>
                        <a:t>как способности решать учебные задачи и жизненные ситуации на основе сформированных предметных, </a:t>
                      </a:r>
                      <a:r>
                        <a:rPr lang="ru-RU" sz="2000" dirty="0" err="1" smtClean="0">
                          <a:effectLst/>
                          <a:latin typeface="Times New Roman" panose="02020603050405020304" pitchFamily="18" charset="0"/>
                          <a:ea typeface="Times New Roman" panose="02020603050405020304" pitchFamily="18" charset="0"/>
                        </a:rPr>
                        <a:t>метапредметных</a:t>
                      </a:r>
                      <a:r>
                        <a:rPr lang="ru-RU" sz="2000" dirty="0" smtClean="0">
                          <a:effectLst/>
                          <a:latin typeface="Times New Roman" panose="02020603050405020304" pitchFamily="18" charset="0"/>
                          <a:ea typeface="Times New Roman" panose="02020603050405020304" pitchFamily="18" charset="0"/>
                        </a:rPr>
                        <a:t> и универсальных способов деятельности; </a:t>
                      </a:r>
                    </a:p>
                    <a:p>
                      <a:pPr marL="342900" indent="-342900" algn="just">
                        <a:lnSpc>
                          <a:spcPct val="115000"/>
                        </a:lnSpc>
                        <a:spcAft>
                          <a:spcPts val="0"/>
                        </a:spcAft>
                        <a:buFontTx/>
                        <a:buChar char="-"/>
                      </a:pPr>
                      <a:r>
                        <a:rPr lang="ru-RU" sz="2000" spc="5" dirty="0" smtClean="0">
                          <a:effectLst/>
                          <a:latin typeface="Times New Roman" panose="02020603050405020304" pitchFamily="18" charset="0"/>
                          <a:ea typeface="Times New Roman" panose="02020603050405020304" pitchFamily="18" charset="0"/>
                        </a:rPr>
                        <a:t>организация урочной и внеурочной деятельности </a:t>
                      </a:r>
                      <a:r>
                        <a:rPr lang="ru-RU" sz="2000" spc="5" dirty="0" smtClean="0">
                          <a:solidFill>
                            <a:srgbClr val="FF0000"/>
                          </a:solidFill>
                          <a:effectLst/>
                          <a:latin typeface="Times New Roman" panose="02020603050405020304" pitchFamily="18" charset="0"/>
                          <a:ea typeface="Times New Roman" panose="02020603050405020304" pitchFamily="18" charset="0"/>
                        </a:rPr>
                        <a:t>с разработкой учебных курсов,</a:t>
                      </a:r>
                      <a:r>
                        <a:rPr lang="ru-RU" sz="2000" dirty="0" smtClean="0">
                          <a:solidFill>
                            <a:srgbClr val="FF0000"/>
                          </a:solidFill>
                          <a:effectLst/>
                          <a:latin typeface="Times New Roman" panose="02020603050405020304" pitchFamily="18" charset="0"/>
                          <a:ea typeface="Century Schoolbook" panose="02040604050505020304" pitchFamily="18" charset="0"/>
                        </a:rPr>
                        <a:t> учебных модулей по вы­бору обучающихся, родителей </a:t>
                      </a:r>
                      <a:r>
                        <a:rPr lang="ru-RU" sz="2000" dirty="0" smtClean="0">
                          <a:effectLst/>
                          <a:latin typeface="Times New Roman" panose="02020603050405020304" pitchFamily="18" charset="0"/>
                          <a:ea typeface="Century Schoolbook" panose="02040604050505020304" pitchFamily="18" charset="0"/>
                        </a:rPr>
                        <a:t>(законных представителей) несовершеннолетних обучающихся, в том числе предусма­тривающих </a:t>
                      </a:r>
                      <a:r>
                        <a:rPr lang="ru-RU" sz="2000" dirty="0" smtClean="0">
                          <a:solidFill>
                            <a:srgbClr val="FF0000"/>
                          </a:solidFill>
                          <a:effectLst/>
                          <a:latin typeface="Times New Roman" panose="02020603050405020304" pitchFamily="18" charset="0"/>
                          <a:ea typeface="Century Schoolbook" panose="02040604050505020304" pitchFamily="18" charset="0"/>
                        </a:rPr>
                        <a:t>углубленное изучение учебных предметов</a:t>
                      </a:r>
                      <a:r>
                        <a:rPr lang="ru-RU" sz="2000" dirty="0" smtClean="0">
                          <a:effectLst/>
                          <a:latin typeface="Times New Roman" panose="02020603050405020304" pitchFamily="18" charset="0"/>
                          <a:ea typeface="Century Schoolbook" panose="02040604050505020304" pitchFamily="18" charset="0"/>
                        </a:rPr>
                        <a:t>, с це­лью удовлетворения различных интересов обучающихся, по­требностей в физическом развитии и совершенствовании, а также </a:t>
                      </a:r>
                      <a:r>
                        <a:rPr lang="ru-RU" sz="2000" dirty="0" smtClean="0">
                          <a:solidFill>
                            <a:srgbClr val="FF0000"/>
                          </a:solidFill>
                          <a:effectLst/>
                          <a:latin typeface="Times New Roman" panose="02020603050405020304" pitchFamily="18" charset="0"/>
                          <a:ea typeface="Century Schoolbook" panose="02040604050505020304" pitchFamily="18" charset="0"/>
                        </a:rPr>
                        <a:t>учитывающих этнокультурные интересы, особые обра­зовательные потребности обучающихся с ОВЗ</a:t>
                      </a:r>
                      <a:r>
                        <a:rPr lang="ru-RU" sz="2000" spc="5" dirty="0" smtClean="0">
                          <a:solidFill>
                            <a:srgbClr val="FF0000"/>
                          </a:solidFill>
                          <a:effectLst/>
                          <a:latin typeface="Times New Roman" panose="02020603050405020304" pitchFamily="18" charset="0"/>
                          <a:ea typeface="Times New Roman" panose="02020603050405020304" pitchFamily="18" charset="0"/>
                        </a:rPr>
                        <a:t>;</a:t>
                      </a:r>
                      <a:r>
                        <a:rPr lang="ru-RU" sz="2000" spc="5" dirty="0" smtClean="0">
                          <a:effectLst/>
                          <a:latin typeface="Times New Roman" panose="02020603050405020304" pitchFamily="18" charset="0"/>
                          <a:ea typeface="Times New Roman" panose="02020603050405020304" pitchFamily="18" charset="0"/>
                        </a:rPr>
                        <a:t> </a:t>
                      </a:r>
                    </a:p>
                    <a:p>
                      <a:pPr marL="342900" indent="-342900" algn="just">
                        <a:lnSpc>
                          <a:spcPct val="115000"/>
                        </a:lnSpc>
                        <a:spcAft>
                          <a:spcPts val="0"/>
                        </a:spcAft>
                        <a:buFontTx/>
                        <a:buChar char="-"/>
                      </a:pPr>
                      <a:r>
                        <a:rPr lang="ru-RU" sz="2000" spc="5" dirty="0" smtClean="0">
                          <a:effectLst/>
                          <a:latin typeface="Times New Roman" panose="02020603050405020304" pitchFamily="18" charset="0"/>
                          <a:ea typeface="Times New Roman" panose="02020603050405020304" pitchFamily="18" charset="0"/>
                        </a:rPr>
                        <a:t>организация различных форм совместной познавательной деятельности: конкурсов, диспутов, интеллектуальных марафонов и других форм</a:t>
                      </a:r>
                      <a:r>
                        <a:rPr lang="ru-RU" sz="2000" dirty="0" smtClean="0">
                          <a:effectLst/>
                          <a:latin typeface="Times New Roman" panose="02020603050405020304" pitchFamily="18" charset="0"/>
                          <a:ea typeface="Century Schoolbook" panose="02040604050505020304" pitchFamily="18" charset="0"/>
                        </a:rPr>
                        <a:t>; </a:t>
                      </a:r>
                    </a:p>
                    <a:p>
                      <a:pPr marL="342900" indent="-342900" algn="just">
                        <a:lnSpc>
                          <a:spcPct val="115000"/>
                        </a:lnSpc>
                        <a:spcAft>
                          <a:spcPts val="0"/>
                        </a:spcAft>
                        <a:buFontTx/>
                        <a:buChar char="-"/>
                      </a:pPr>
                      <a:r>
                        <a:rPr lang="ru-RU" sz="2000" dirty="0" smtClean="0">
                          <a:solidFill>
                            <a:srgbClr val="FF0000"/>
                          </a:solidFill>
                          <a:effectLst/>
                          <a:latin typeface="Times New Roman" panose="02020603050405020304" pitchFamily="18" charset="0"/>
                          <a:ea typeface="Century Schoolbook" panose="02040604050505020304" pitchFamily="18" charset="0"/>
                        </a:rPr>
                        <a:t>в</a:t>
                      </a:r>
                      <a:r>
                        <a:rPr lang="ru-RU" sz="2000" spc="5" dirty="0" smtClean="0">
                          <a:solidFill>
                            <a:srgbClr val="FF0000"/>
                          </a:solidFill>
                          <a:effectLst/>
                          <a:latin typeface="Times New Roman" panose="02020603050405020304" pitchFamily="18" charset="0"/>
                          <a:ea typeface="Times New Roman" panose="02020603050405020304" pitchFamily="18" charset="0"/>
                        </a:rPr>
                        <a:t>заимодействие и единство учебной и воспитательной деятельности </a:t>
                      </a:r>
                      <a:r>
                        <a:rPr lang="ru-RU" sz="2000" spc="5" dirty="0" smtClean="0">
                          <a:effectLst/>
                          <a:latin typeface="Times New Roman" panose="02020603050405020304" pitchFamily="18" charset="0"/>
                          <a:ea typeface="Times New Roman" panose="02020603050405020304" pitchFamily="18" charset="0"/>
                        </a:rPr>
                        <a:t>в русле достижения личностных результатов освоения программы, привлечение к образовательной деятельности школы организаций культуры, художественных и театральных студий. </a:t>
                      </a: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79903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30725527"/>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Механизмы реализации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graphicFrame>
        <p:nvGraphicFramePr>
          <p:cNvPr id="3" name="Таблица 2"/>
          <p:cNvGraphicFramePr>
            <a:graphicFrameLocks noGrp="1"/>
          </p:cNvGraphicFramePr>
          <p:nvPr>
            <p:extLst>
              <p:ext uri="{D42A27DB-BD31-4B8C-83A1-F6EECF244321}">
                <p14:modId xmlns:p14="http://schemas.microsoft.com/office/powerpoint/2010/main" val="3492530369"/>
              </p:ext>
            </p:extLst>
          </p:nvPr>
        </p:nvGraphicFramePr>
        <p:xfrm>
          <a:off x="600502" y="571499"/>
          <a:ext cx="10890913" cy="5546050"/>
        </p:xfrm>
        <a:graphic>
          <a:graphicData uri="http://schemas.openxmlformats.org/drawingml/2006/table">
            <a:tbl>
              <a:tblPr firstRow="1" bandRow="1">
                <a:tableStyleId>{5C22544A-7EE6-4342-B048-85BDC9FD1C3A}</a:tableStyleId>
              </a:tblPr>
              <a:tblGrid>
                <a:gridCol w="1583140"/>
                <a:gridCol w="3912358"/>
                <a:gridCol w="2628901"/>
                <a:gridCol w="2766514"/>
              </a:tblGrid>
              <a:tr h="1484432">
                <a:tc>
                  <a:txBody>
                    <a:bodyPr/>
                    <a:lstStyle/>
                    <a:p>
                      <a:pPr algn="ctr" fontAlgn="ctr">
                        <a:lnSpc>
                          <a:spcPts val="1000"/>
                        </a:lnSpc>
                        <a:spcAft>
                          <a:spcPts val="500"/>
                        </a:spcAft>
                      </a:pPr>
                      <a:r>
                        <a:rPr lang="ru-RU"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nchor="ctr"/>
                </a:tc>
                <a:tc>
                  <a:txBody>
                    <a:bodyPr/>
                    <a:lstStyle/>
                    <a:p>
                      <a:pPr algn="ctr" fontAlgn="ctr">
                        <a:lnSpc>
                          <a:spcPct val="100000"/>
                        </a:lnSpc>
                        <a:spcAft>
                          <a:spcPts val="500"/>
                        </a:spcAft>
                      </a:pPr>
                      <a:r>
                        <a:rPr lang="ru-RU"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Наименование организации (юридического лица), участвующей в реализации сетевой образовательной программы</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nchor="ctr"/>
                </a:tc>
                <a:tc>
                  <a:txBody>
                    <a:bodyPr/>
                    <a:lstStyle/>
                    <a:p>
                      <a:pPr algn="ctr" fontAlgn="ctr">
                        <a:lnSpc>
                          <a:spcPct val="100000"/>
                        </a:lnSpc>
                        <a:spcAft>
                          <a:spcPts val="500"/>
                        </a:spcAft>
                      </a:pPr>
                      <a:r>
                        <a:rPr lang="ru-RU"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Ресурсы, используемые при реализации основной образовательной программы</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nchor="ctr"/>
                </a:tc>
                <a:tc>
                  <a:txBody>
                    <a:bodyPr/>
                    <a:lstStyle/>
                    <a:p>
                      <a:pPr algn="ctr" fontAlgn="ctr">
                        <a:lnSpc>
                          <a:spcPct val="100000"/>
                        </a:lnSpc>
                        <a:spcAft>
                          <a:spcPts val="500"/>
                        </a:spcAft>
                      </a:pPr>
                      <a:r>
                        <a:rPr lang="ru-RU"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Основания использования ресурсов (соглашение, договор и т. д.)</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nchor="ctr"/>
                </a:tc>
              </a:tr>
              <a:tr h="1724499">
                <a:tc>
                  <a:txBody>
                    <a:bodyPr/>
                    <a:lstStyle/>
                    <a:p>
                      <a:pPr algn="ctr" fontAlgn="ctr">
                        <a:lnSpc>
                          <a:spcPts val="1000"/>
                        </a:lnSpc>
                        <a:spcAft>
                          <a:spcPts val="500"/>
                        </a:spcAft>
                      </a:pPr>
                      <a:r>
                        <a:rPr lang="ru-RU"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Муниципальное образовательное учреждение дополнительного образования «Ильинский Дом детского творчества»</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Печатные ресурсы, учебный кабинет и дистанционные образовательные технологии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Договор о сетевой форме реализации образовательных программ от 08.11.2021 г.</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r>
              <a:tr h="2337119">
                <a:tc>
                  <a:txBody>
                    <a:bodyPr/>
                    <a:lstStyle/>
                    <a:p>
                      <a:pPr algn="ctr" fontAlgn="ctr">
                        <a:lnSpc>
                          <a:spcPts val="1000"/>
                        </a:lnSpc>
                        <a:spcAft>
                          <a:spcPts val="500"/>
                        </a:spcAft>
                      </a:pPr>
                      <a:r>
                        <a:rPr lang="ru-RU"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Муниципальное образовательное учреждение дополнительного образования «Ильинская детско-юношеская спортивная школа</a:t>
                      </a:r>
                      <a:r>
                        <a:rPr lang="ru-RU" sz="16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a:effectLst/>
                          <a:latin typeface="Times New Roman" panose="02020603050405020304" pitchFamily="18" charset="0"/>
                          <a:ea typeface="Times New Roman" panose="02020603050405020304" pitchFamily="18" charset="0"/>
                          <a:cs typeface="Times New Roman" panose="02020603050405020304" pitchFamily="18" charset="0"/>
                        </a:rPr>
                        <a:t>Спортзал МОУ «Таловская СОШ»</a:t>
                      </a:r>
                      <a:endParaRPr lang="ru-RU" sz="160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c>
                  <a:txBody>
                    <a:bodyPr/>
                    <a:lstStyle/>
                    <a:p>
                      <a:pPr>
                        <a:lnSpc>
                          <a:spcPct val="107000"/>
                        </a:lnSpc>
                        <a:spcAft>
                          <a:spcPts val="0"/>
                        </a:spcAft>
                      </a:pPr>
                      <a:r>
                        <a:rPr lang="ru-RU" sz="1600" dirty="0">
                          <a:effectLst/>
                          <a:latin typeface="Times New Roman" panose="02020603050405020304" pitchFamily="18" charset="0"/>
                          <a:ea typeface="Times New Roman" panose="02020603050405020304" pitchFamily="18" charset="0"/>
                          <a:cs typeface="Times New Roman" panose="02020603050405020304" pitchFamily="18" charset="0"/>
                        </a:rPr>
                        <a:t>Договор о сетевой форме реализации образовательных программ от 01.09.2021 г.</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71755" marR="71755" marT="71755" marB="81280"/>
                </a:tc>
              </a:tr>
            </a:tbl>
          </a:graphicData>
        </a:graphic>
      </p:graphicFrame>
    </p:spTree>
    <p:extLst>
      <p:ext uri="{BB962C8B-B14F-4D97-AF65-F5344CB8AC3E}">
        <p14:creationId xmlns:p14="http://schemas.microsoft.com/office/powerpoint/2010/main" val="6292119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42372593"/>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Механизмы реализации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342900" algn="just">
                        <a:lnSpc>
                          <a:spcPct val="107000"/>
                        </a:lnSpc>
                        <a:spcAft>
                          <a:spcPts val="0"/>
                        </a:spcAft>
                      </a:pPr>
                      <a:r>
                        <a:rPr lang="ru-RU" sz="2800" spc="5"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Эффективным механизмом реализации программ является использование индивидуальных программ и учебных планов для отдельных обучающихся или небольших групп, </a:t>
                      </a:r>
                      <a:r>
                        <a:rPr lang="ru-RU" sz="280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реализации индивидуальных учебных планов,</a:t>
                      </a:r>
                      <a:r>
                        <a:rPr lang="ru-RU" sz="2800" b="1"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smtClean="0">
                          <a:solidFill>
                            <a:schemeClr val="accent5">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предусматривающих углубленное изучение отдельных учебных предметов. </a:t>
                      </a:r>
                      <a:endParaRPr lang="ru-RU" sz="2800" dirty="0" smtClean="0">
                        <a:solidFill>
                          <a:schemeClr val="accent5">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850885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891235812"/>
              </p:ext>
            </p:extLst>
          </p:nvPr>
        </p:nvGraphicFramePr>
        <p:xfrm>
          <a:off x="586854" y="0"/>
          <a:ext cx="10918210" cy="6888824"/>
        </p:xfrm>
        <a:graphic>
          <a:graphicData uri="http://schemas.openxmlformats.org/drawingml/2006/table">
            <a:tbl>
              <a:tblPr firstRow="1" bandRow="1">
                <a:tableStyleId>{5C22544A-7EE6-4342-B048-85BDC9FD1C3A}</a:tableStyleId>
              </a:tblPr>
              <a:tblGrid>
                <a:gridCol w="10918210"/>
              </a:tblGrid>
              <a:tr h="8530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Характеристика</a:t>
                      </a:r>
                      <a:r>
                        <a:rPr lang="ru-RU" sz="3200" b="1" baseline="0" dirty="0" smtClean="0">
                          <a:solidFill>
                            <a:schemeClr val="accent5">
                              <a:lumMod val="50000"/>
                            </a:schemeClr>
                          </a:solidFill>
                          <a:effectLst/>
                          <a:latin typeface="Times New Roman" panose="02020603050405020304" pitchFamily="18" charset="0"/>
                          <a:ea typeface="Tahoma" panose="020B0604030504040204" pitchFamily="34" charset="0"/>
                        </a:rPr>
                        <a:t> </a:t>
                      </a:r>
                      <a:r>
                        <a:rPr lang="ru-RU" sz="3200" b="1" dirty="0" smtClean="0">
                          <a:solidFill>
                            <a:schemeClr val="accent5">
                              <a:lumMod val="50000"/>
                            </a:schemeClr>
                          </a:solidFill>
                          <a:effectLst/>
                          <a:latin typeface="Times New Roman" panose="02020603050405020304" pitchFamily="18" charset="0"/>
                          <a:ea typeface="Tahoma" panose="020B0604030504040204" pitchFamily="34" charset="0"/>
                        </a:rPr>
                        <a:t> ООП ООО</a:t>
                      </a:r>
                    </a:p>
                    <a:p>
                      <a:pPr algn="ctr"/>
                      <a:endParaRPr lang="ru-RU" sz="2000" dirty="0">
                        <a:solidFill>
                          <a:srgbClr val="203864"/>
                        </a:solidFill>
                        <a:latin typeface="Arial" panose="020B0604020202020204" pitchFamily="34" charset="0"/>
                        <a:cs typeface="Arial" panose="020B0604020202020204" pitchFamily="34" charset="0"/>
                      </a:endParaRPr>
                    </a:p>
                  </a:txBody>
                  <a:tcPr/>
                </a:tc>
              </a:tr>
              <a:tr h="6004904">
                <a:tc>
                  <a:txBody>
                    <a:bodyPr/>
                    <a:lstStyle/>
                    <a:p>
                      <a:pPr indent="177800" algn="just">
                        <a:lnSpc>
                          <a:spcPct val="107000"/>
                        </a:lnSpc>
                        <a:spcAft>
                          <a:spcPts val="0"/>
                        </a:spcAft>
                      </a:pP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Срок получения основного общего образования составляет не более пяти лет. </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Основная образовательная программа формируется с учетом особенностей развития детей 11—15 лет.</a:t>
                      </a:r>
                      <a:r>
                        <a:rPr lang="ru-RU" sz="2000" b="1" spc="-5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Общее число учебных часов не может составлять менее </a:t>
                      </a:r>
                      <a:r>
                        <a:rPr lang="ru-RU" sz="2000" spc="-5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5058 (было 5267) </a:t>
                      </a:r>
                      <a:r>
                        <a:rPr lang="ru-RU" sz="2000"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 209 часов меньше</a:t>
                      </a:r>
                      <a:r>
                        <a:rPr lang="ru-RU" sz="2000" spc="-5" dirty="0" smtClean="0">
                          <a:effectLst/>
                          <a:latin typeface="Times New Roman" panose="02020603050405020304" pitchFamily="18" charset="0"/>
                          <a:ea typeface="Times New Roman" panose="02020603050405020304" pitchFamily="18" charset="0"/>
                          <a:cs typeface="Times New Roman" panose="02020603050405020304" pitchFamily="18" charset="0"/>
                        </a:rPr>
                        <a:t> и более </a:t>
                      </a:r>
                      <a:r>
                        <a:rPr lang="ru-RU" sz="2000" spc="-5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5549 (было 6020) </a:t>
                      </a:r>
                      <a:r>
                        <a:rPr lang="ru-RU" sz="2000"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 471 час меньше.</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Программа основного общего образования реализуется на государственном языке Российской Федерации.</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МОУ «Таловская СОШ» вводится преподавание и изучение государственных языков республик Российской Федерации в соответствии с законодательством республик Российской Федерации. </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Программа обеспечивает право на получение основного общего образования на родном языке из числа языков народов Российской Федерации, а также право на изучение родного языка из числа языков народов Российской Федерации, в том числе русского языка как родного языка. В МОУ «Таловская СОШ» созданы условия для изучения Родного русского языка, Родной литературы, Бурятского языка. Преподавание будет осуществляться по заявлению обучающихся, родителей (законных представителей) несовершеннолетних обучающихся.</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44401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298366955"/>
              </p:ext>
            </p:extLst>
          </p:nvPr>
        </p:nvGraphicFramePr>
        <p:xfrm>
          <a:off x="586854" y="0"/>
          <a:ext cx="10918210" cy="7095046"/>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5910" algn="l"/>
                        </a:tabLst>
                      </a:pP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Планируемые результаты освоения обучающимися</a:t>
                      </a:r>
                      <a:r>
                        <a:rPr lang="ru-RU" sz="2400" b="1" u="none" strike="noStrike" spc="-50" baseline="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 ООП ООО</a:t>
                      </a:r>
                      <a:endParaRPr lang="ru-RU" sz="2000" dirty="0">
                        <a:solidFill>
                          <a:schemeClr val="accent5">
                            <a:lumMod val="50000"/>
                          </a:schemeClr>
                        </a:solidFill>
                        <a:latin typeface="Arial" panose="020B0604020202020204" pitchFamily="34" charset="0"/>
                        <a:cs typeface="Arial" panose="020B0604020202020204" pitchFamily="34" charset="0"/>
                      </a:endParaRPr>
                    </a:p>
                  </a:txBody>
                  <a:tcPr/>
                </a:tc>
              </a:tr>
              <a:tr h="6004904">
                <a:tc>
                  <a:txBody>
                    <a:bodyPr/>
                    <a:lstStyle/>
                    <a:p>
                      <a:pPr indent="44958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ФГОС ООО устанавливает требования к трем группам резуль­татов освоения обучающимися программ основного общего об­разования: </a:t>
                      </a: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личностным, </a:t>
                      </a:r>
                      <a:r>
                        <a:rPr lang="ru-RU" sz="2000" b="1"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метапредметным</a:t>
                      </a: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и предметным.</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Требования к </a:t>
                      </a: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личностным результатам</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освоения обучающи­мися программы основного общего образования МОУ «Таловская СОШ» включают осоз­нание российской гражданской идентичности; готовность обу­чающихся к саморазвитию, самостоятельности и личностному самоопределению; ценность самостоятельности и инициативы; наличие мотивации к целенаправленной социально значимой деятельности;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сформированность</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внутренней позиции лично­сти как особого ценностного отношения к себе, окружающим людям и жизни в целом.</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Направления </a:t>
                      </a:r>
                      <a:r>
                        <a:rPr lang="ru-RU" sz="2400" dirty="0" smtClean="0">
                          <a:solidFill>
                            <a:schemeClr val="tx1"/>
                          </a:solidFill>
                          <a:effectLst/>
                          <a:latin typeface="Times New Roman" panose="02020603050405020304" pitchFamily="18" charset="0"/>
                          <a:ea typeface="Century Schoolbook" panose="02040604050505020304" pitchFamily="18" charset="0"/>
                          <a:cs typeface="Times New Roman" panose="02020603050405020304" pitchFamily="18" charset="0"/>
                        </a:rPr>
                        <a:t>воспитательного процесса: </a:t>
                      </a:r>
                      <a:endParaRPr lang="ru-RU" sz="2400"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-граждан­ско-патриотического,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-духовно-нравственного,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-эстетического,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-физического,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-трудового,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-экологического воспитания,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-ценности научного познания.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315073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282489695"/>
              </p:ext>
            </p:extLst>
          </p:nvPr>
        </p:nvGraphicFramePr>
        <p:xfrm>
          <a:off x="586854" y="0"/>
          <a:ext cx="10918210" cy="7023799"/>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5910" algn="l"/>
                        </a:tabLst>
                      </a:pP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Планируемые результаты освоения обучающимися</a:t>
                      </a:r>
                      <a:r>
                        <a:rPr lang="ru-RU" sz="2400" b="1" u="none" strike="noStrike" spc="-50" baseline="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 ООП ООО</a:t>
                      </a:r>
                      <a:endParaRPr lang="ru-RU" sz="2000" dirty="0">
                        <a:solidFill>
                          <a:schemeClr val="accent5">
                            <a:lumMod val="50000"/>
                          </a:schemeClr>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000" b="1"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Метапредметные</a:t>
                      </a: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результаты</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сгруппированы по трем направ­лениям и отражают способность обучающихся использовать на практике универсальные учебные действия, составляющие умение овладевать:</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универсальными учебными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познавательными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действиями;</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универсальными учебными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коммуникативными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действиями;</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 универсальными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регулятивными </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действиями.</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Овладение универсальными учебными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познавательными </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дей­ствиями способствует умению использовать базовые логические действия, базовые исследовательские действия, работать с ин­формацией.</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Овладение системой универсальных учебных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коммуникатив­ных</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действий обеспечивает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сформированность</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социальных на­выков общения, совместной деятельности.</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Овладение универсальными учебными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регулятивными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дей­ствиями включает умения самоорганизации, самоконтроля, развитие эмоционального интеллекта. </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2400" kern="1200" dirty="0" smtClean="0">
                          <a:effectLst/>
                          <a:latin typeface="Times New Roman" panose="02020603050405020304" pitchFamily="18" charset="0"/>
                          <a:ea typeface="+mn-ea"/>
                          <a:cs typeface="Times New Roman" panose="02020603050405020304" pitchFamily="18" charset="0"/>
                        </a:rPr>
                        <a:t>Всего = 33/30 конкретных результатов.</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22567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454134101"/>
              </p:ext>
            </p:extLst>
          </p:nvPr>
        </p:nvGraphicFramePr>
        <p:xfrm>
          <a:off x="586854" y="0"/>
          <a:ext cx="10918210" cy="6516968"/>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5910" algn="l"/>
                        </a:tabLst>
                      </a:pP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Планируемые результаты освоения обучающимися</a:t>
                      </a:r>
                      <a:r>
                        <a:rPr lang="ru-RU" sz="2400" b="1" u="none" strike="noStrike" spc="-50" baseline="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 ООП ООО</a:t>
                      </a:r>
                      <a:endParaRPr lang="ru-RU" sz="2000" dirty="0">
                        <a:solidFill>
                          <a:schemeClr val="accent5">
                            <a:lumMod val="50000"/>
                          </a:schemeClr>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Требования к предметным результатам:</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сформулированы в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деятельностной</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форме с усилением ак­цента на применение </a:t>
                      </a:r>
                      <a:r>
                        <a:rPr lang="ru-RU" sz="2000" dirty="0" smtClean="0">
                          <a:effectLst/>
                          <a:latin typeface="Times New Roman" panose="02020603050405020304" pitchFamily="18" charset="0"/>
                          <a:ea typeface="Century Schoolbook" panose="02040604050505020304" pitchFamily="18" charset="0"/>
                          <a:cs typeface="Times New Roman" panose="02020603050405020304" pitchFamily="18" charset="0"/>
                        </a:rPr>
                        <a:t>знаний и конкретные умения;</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2000" dirty="0" smtClean="0">
                          <a:effectLst/>
                          <a:latin typeface="Times New Roman" panose="02020603050405020304" pitchFamily="18" charset="0"/>
                          <a:ea typeface="Century Schoolbook" panose="02040604050505020304" pitchFamily="18" charset="0"/>
                          <a:cs typeface="Times New Roman" panose="02020603050405020304" pitchFamily="18" charset="0"/>
                        </a:rPr>
                        <a:t>- с</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формулированы на основе документов стратегического планирования с учетом результатов проводимых на федеральном уровне процедур оценки качества образования (всероссийских проверочных работ, национальных исследований качества образования, международных сравнительных исследований);</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15000"/>
                        </a:lnSpc>
                        <a:spcAft>
                          <a:spcPts val="0"/>
                        </a:spcAft>
                        <a:buFontTx/>
                        <a:buChar char="-"/>
                        <a:tabLst>
                          <a:tab pos="128270" algn="l"/>
                        </a:tabLs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определяют минимум содержания гарантированного госу­дарством основного общего образования, построенного в ло­гике изучения каждого учебного предмета;</a:t>
                      </a:r>
                    </a:p>
                    <a:p>
                      <a:pPr marL="285750" indent="-285750" algn="just">
                        <a:lnSpc>
                          <a:spcPct val="115000"/>
                        </a:lnSpc>
                        <a:spcAft>
                          <a:spcPts val="0"/>
                        </a:spcAft>
                        <a:buFontTx/>
                        <a:buChar char="-"/>
                        <a:tabLst>
                          <a:tab pos="128270" algn="l"/>
                        </a:tabLs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946886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nvPr>
        </p:nvGraphicFramePr>
        <p:xfrm>
          <a:off x="586854" y="0"/>
          <a:ext cx="10918210" cy="6516968"/>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5910" algn="l"/>
                        </a:tabLst>
                      </a:pPr>
                      <a:r>
                        <a:rPr lang="ru-RU" sz="2400" b="1" u="none" strike="noStrike" spc="-5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Планируемые результаты освоения обучающимися</a:t>
                      </a:r>
                      <a:r>
                        <a:rPr lang="ru-RU" sz="2400" b="1" u="none" strike="noStrike" spc="-50" baseline="0" dirty="0" smtClean="0">
                          <a:solidFill>
                            <a:schemeClr val="accent5">
                              <a:lumMod val="50000"/>
                            </a:schemeClr>
                          </a:solidFill>
                          <a:effectLst/>
                          <a:latin typeface="Times New Roman" panose="02020603050405020304" pitchFamily="18" charset="0"/>
                          <a:ea typeface="Times New Roman" panose="02020603050405020304" pitchFamily="18" charset="0"/>
                          <a:cs typeface="Tahoma" panose="020B0604030504040204" pitchFamily="34" charset="0"/>
                        </a:rPr>
                        <a:t> ООП ООО</a:t>
                      </a:r>
                      <a:endParaRPr lang="ru-RU" sz="2000" dirty="0">
                        <a:solidFill>
                          <a:schemeClr val="accent5">
                            <a:lumMod val="50000"/>
                          </a:schemeClr>
                        </a:solidFill>
                        <a:latin typeface="Arial" panose="020B0604020202020204" pitchFamily="34" charset="0"/>
                        <a:cs typeface="Arial" panose="020B0604020202020204" pitchFamily="34" charset="0"/>
                      </a:endParaRPr>
                    </a:p>
                  </a:txBody>
                  <a:tcPr/>
                </a:tc>
              </a:tr>
              <a:tr h="6004904">
                <a:tc>
                  <a:txBody>
                    <a:bodyPr/>
                    <a:lstStyle/>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определяют требования к результатам освоения программ основного общего образования по учебным предметам «Рус­ский язык», «Литература», «Родной язык (русский)», «Род­ная литература (русская)», «Бурятский язык», «Английский язык», «История», «Обществознание», «География», «Изобразительное искусство», «Музыка», «Технология», «Физическая культура», «Основы безопасности жизнедея­тельности» на базовом уровне;</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определяют требования к результатам освоения программ основного общего образования по учебным предметам «Ма­тематика», «Информатика», «Физика», «Химия», «Биоло­гия» на базовом и углубленном уровнях;</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усиливают акценты на изучение явлений и процессов со­временной России и мира в целом, современного состояния науки.</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15000"/>
                        </a:lnSpc>
                        <a:spcAft>
                          <a:spcPts val="0"/>
                        </a:spcAft>
                        <a:buFontTx/>
                        <a:buChar char="-"/>
                        <a:tabLst>
                          <a:tab pos="128270" algn="l"/>
                        </a:tabLs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6883955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583156843"/>
              </p:ext>
            </p:extLst>
          </p:nvPr>
        </p:nvGraphicFramePr>
        <p:xfrm>
          <a:off x="586854" y="0"/>
          <a:ext cx="10918210" cy="7053072"/>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6004904">
                <a:tc>
                  <a:txBody>
                    <a:bodyPr/>
                    <a:lstStyle/>
                    <a:p>
                      <a:pPr marL="285750" indent="-285750" algn="just">
                        <a:lnSpc>
                          <a:spcPct val="115000"/>
                        </a:lnSpc>
                        <a:spcAft>
                          <a:spcPts val="0"/>
                        </a:spcAft>
                        <a:buFontTx/>
                        <a:buChar char="-"/>
                        <a:tabLst>
                          <a:tab pos="128270" algn="l"/>
                        </a:tabLs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Внутренняя оценка</a:t>
                      </a: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включает:</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стартовую диагностику,</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текущую и тематическую оценку,</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портфолио,</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a:t>
                      </a:r>
                      <a:r>
                        <a:rPr lang="ru-RU" sz="28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внутришкольный</a:t>
                      </a: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мониторинг образовательных достижений,</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промежуточную и итоговую аттестацию обучающихся.</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8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К внешним процедурам</a:t>
                      </a: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относятся:</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государственная итоговая аттестация;</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независимая оценка качества образования и</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tabLst>
                          <a:tab pos="132715" algn="l"/>
                        </a:tabLst>
                      </a:pP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мониторинговые исследования</a:t>
                      </a:r>
                      <a:r>
                        <a:rPr lang="ru-RU" sz="2800" baseline="30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a:t>
                      </a:r>
                      <a:r>
                        <a:rPr lang="ru-RU" sz="28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муниципального, региональ­ного и федерального уровней.</a:t>
                      </a:r>
                      <a:endParaRPr lang="ru-RU"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906004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888413558"/>
              </p:ext>
            </p:extLst>
          </p:nvPr>
        </p:nvGraphicFramePr>
        <p:xfrm>
          <a:off x="586854" y="0"/>
          <a:ext cx="10918210" cy="7613904"/>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 соответствии с ФГОС ООО система оценки МОУ «Таловская СОШ» реализует системно-</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деятельностный</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уровневый и комплексный подходы к оценке образовательных достиже­ний.</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r>
                        <a:rPr lang="ru-RU" sz="2400" b="1" dirty="0" smtClean="0">
                          <a:solidFill>
                            <a:srgbClr val="000000"/>
                          </a:solidFill>
                          <a:effectLst/>
                          <a:latin typeface="Times New Roman" panose="02020603050405020304" pitchFamily="18" charset="0"/>
                          <a:ea typeface="Century Schoolbook" panose="02040604050505020304" pitchFamily="18" charset="0"/>
                        </a:rPr>
                        <a:t>Системно-</a:t>
                      </a:r>
                      <a:r>
                        <a:rPr lang="ru-RU" sz="2400" b="1" dirty="0" err="1" smtClean="0">
                          <a:solidFill>
                            <a:srgbClr val="000000"/>
                          </a:solidFill>
                          <a:effectLst/>
                          <a:latin typeface="Times New Roman" panose="02020603050405020304" pitchFamily="18" charset="0"/>
                          <a:ea typeface="Century Schoolbook" panose="02040604050505020304" pitchFamily="18" charset="0"/>
                        </a:rPr>
                        <a:t>деятельностный</a:t>
                      </a:r>
                      <a:r>
                        <a:rPr lang="ru-RU" sz="2400" dirty="0" smtClean="0">
                          <a:solidFill>
                            <a:srgbClr val="000000"/>
                          </a:solidFill>
                          <a:effectLst/>
                          <a:latin typeface="Times New Roman" panose="02020603050405020304" pitchFamily="18" charset="0"/>
                          <a:ea typeface="Century Schoolbook" panose="02040604050505020304" pitchFamily="18" charset="0"/>
                        </a:rPr>
                        <a:t> подход к оценке образовательных достижений проявляется в </a:t>
                      </a:r>
                      <a:r>
                        <a:rPr lang="ru-RU" sz="2400" dirty="0" smtClean="0">
                          <a:solidFill>
                            <a:srgbClr val="FF0000"/>
                          </a:solidFill>
                          <a:effectLst/>
                          <a:latin typeface="Times New Roman" panose="02020603050405020304" pitchFamily="18" charset="0"/>
                          <a:ea typeface="Century Schoolbook" panose="02040604050505020304" pitchFamily="18" charset="0"/>
                        </a:rPr>
                        <a:t>оценке способности учащихся к ре­шению учебно-познавательных и учебно-практических задач, а также в оценке уровня функциональной грамотности уча­щихся</a:t>
                      </a:r>
                      <a:r>
                        <a:rPr lang="ru-RU" sz="2400" dirty="0" smtClean="0">
                          <a:solidFill>
                            <a:srgbClr val="000000"/>
                          </a:solidFill>
                          <a:effectLst/>
                          <a:latin typeface="Times New Roman" panose="02020603050405020304" pitchFamily="18" charset="0"/>
                          <a:ea typeface="Century Schoolbook" panose="02040604050505020304" pitchFamily="18" charset="0"/>
                        </a:rPr>
                        <a:t>. </a:t>
                      </a:r>
                    </a:p>
                    <a:p>
                      <a:pPr indent="177800" algn="just">
                        <a:lnSpc>
                          <a:spcPct val="115000"/>
                        </a:lnSpc>
                        <a:spcAft>
                          <a:spcPts val="0"/>
                        </a:spcAft>
                      </a:pPr>
                      <a:r>
                        <a:rPr lang="ru-RU" sz="2400" b="1" dirty="0" smtClean="0">
                          <a:solidFill>
                            <a:srgbClr val="070D17"/>
                          </a:solidFill>
                          <a:effectLst/>
                          <a:latin typeface="Times New Roman" panose="02020603050405020304" pitchFamily="18" charset="0"/>
                          <a:ea typeface="Century Schoolbook" panose="02040604050505020304" pitchFamily="18" charset="0"/>
                        </a:rPr>
                        <a:t>Уровневый</a:t>
                      </a:r>
                      <a:r>
                        <a:rPr lang="ru-RU" sz="2400" dirty="0" smtClean="0">
                          <a:solidFill>
                            <a:srgbClr val="070D17"/>
                          </a:solidFill>
                          <a:effectLst/>
                          <a:latin typeface="Times New Roman" panose="02020603050405020304" pitchFamily="18" charset="0"/>
                          <a:ea typeface="Century Schoolbook" panose="02040604050505020304" pitchFamily="18" charset="0"/>
                        </a:rPr>
                        <a:t> подход служит важнейшей основой для органи­зации </a:t>
                      </a:r>
                      <a:r>
                        <a:rPr lang="ru-RU" sz="2400" dirty="0" smtClean="0">
                          <a:solidFill>
                            <a:srgbClr val="FF0000"/>
                          </a:solidFill>
                          <a:effectLst/>
                          <a:latin typeface="Times New Roman" panose="02020603050405020304" pitchFamily="18" charset="0"/>
                          <a:ea typeface="Century Schoolbook" panose="02040604050505020304" pitchFamily="18" charset="0"/>
                        </a:rPr>
                        <a:t>индивидуальной работы с учащимися</a:t>
                      </a:r>
                      <a:r>
                        <a:rPr lang="ru-RU" sz="2400" dirty="0" smtClean="0">
                          <a:solidFill>
                            <a:srgbClr val="000000"/>
                          </a:solidFill>
                          <a:effectLst/>
                          <a:latin typeface="Times New Roman" panose="02020603050405020304" pitchFamily="18" charset="0"/>
                          <a:ea typeface="Century Schoolbook" panose="02040604050505020304" pitchFamily="18" charset="0"/>
                        </a:rPr>
                        <a:t>. Уровневый подход реализуется за счет фиксации различ­ных уровней достижения обучающимися планируемых ре­зультатов: базового уровня и уровней выше и ниже базового. </a:t>
                      </a:r>
                    </a:p>
                    <a:p>
                      <a:pPr indent="165100" algn="just">
                        <a:lnSpc>
                          <a:spcPct val="115000"/>
                        </a:lnSpc>
                        <a:spcAft>
                          <a:spcPts val="0"/>
                        </a:spcAft>
                      </a:pPr>
                      <a:r>
                        <a:rPr lang="ru-RU" sz="2400" b="1" dirty="0" smtClean="0">
                          <a:solidFill>
                            <a:srgbClr val="070D17"/>
                          </a:solidFill>
                          <a:effectLst/>
                          <a:latin typeface="Times New Roman" panose="02020603050405020304" pitchFamily="18" charset="0"/>
                          <a:ea typeface="Century Schoolbook" panose="02040604050505020304" pitchFamily="18" charset="0"/>
                          <a:cs typeface="Times New Roman" panose="02020603050405020304" pitchFamily="18" charset="0"/>
                        </a:rPr>
                        <a:t>Комплексный</a:t>
                      </a:r>
                      <a:r>
                        <a:rPr lang="ru-RU" sz="2400" dirty="0" smtClean="0">
                          <a:solidFill>
                            <a:srgbClr val="070D17"/>
                          </a:solidFill>
                          <a:effectLst/>
                          <a:latin typeface="Times New Roman" panose="02020603050405020304" pitchFamily="18" charset="0"/>
                          <a:ea typeface="Century Schoolbook" panose="02040604050505020304" pitchFamily="18" charset="0"/>
                          <a:cs typeface="Times New Roman" panose="02020603050405020304" pitchFamily="18" charset="0"/>
                        </a:rPr>
                        <a:t> подход </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к оценке образовательных достижений реализуется с помощью:</a:t>
                      </a:r>
                      <a:endParaRPr lang="ru-RU"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оценки предметных и </a:t>
                      </a:r>
                      <a:r>
                        <a:rPr lang="ru-RU" sz="2400" dirty="0" err="1"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метапредметных</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результатов;</a:t>
                      </a:r>
                      <a:endParaRPr lang="ru-RU" sz="240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863872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4132261915"/>
              </p:ext>
            </p:extLst>
          </p:nvPr>
        </p:nvGraphicFramePr>
        <p:xfrm>
          <a:off x="586854" y="0"/>
          <a:ext cx="10918210" cy="6937592"/>
        </p:xfrm>
        <a:graphic>
          <a:graphicData uri="http://schemas.openxmlformats.org/drawingml/2006/table">
            <a:tbl>
              <a:tblPr firstRow="1" bandRow="1">
                <a:tableStyleId>{5C22544A-7EE6-4342-B048-85BDC9FD1C3A}</a:tableStyleId>
              </a:tblPr>
              <a:tblGrid>
                <a:gridCol w="10918210"/>
              </a:tblGrid>
              <a:tr h="354842">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6004904">
                <a:tc>
                  <a:txBody>
                    <a:bodyPr/>
                    <a:lstStyle/>
                    <a:p>
                      <a:pPr indent="165100" algn="just">
                        <a:lnSpc>
                          <a:spcPct val="115000"/>
                        </a:lnSpc>
                        <a:spcAft>
                          <a:spcPts val="0"/>
                        </a:spcAft>
                      </a:pP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Оценка </a:t>
                      </a:r>
                      <a:r>
                        <a:rPr lang="ru-RU" sz="2400" b="1"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метапредметных</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результатов</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представляет собой оценку достижения планируемых результатов освоения основ­ной образовательной программы, которые представлены в программе формирования универсальных учебных действий обучающихся и отражают совокупность познавательных, ком­муникативных и регулятивных универсальных учебных дей­ствий, а также систему междисциплинарных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межпредмет­ных</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понятий.</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528301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906334636"/>
              </p:ext>
            </p:extLst>
          </p:nvPr>
        </p:nvGraphicFramePr>
        <p:xfrm>
          <a:off x="668740" y="0"/>
          <a:ext cx="10836324" cy="7193280"/>
        </p:xfrm>
        <a:graphic>
          <a:graphicData uri="http://schemas.openxmlformats.org/drawingml/2006/table">
            <a:tbl>
              <a:tblPr firstRow="1" bandRow="1">
                <a:tableStyleId>{5C22544A-7EE6-4342-B048-85BDC9FD1C3A}</a:tableStyleId>
              </a:tblPr>
              <a:tblGrid>
                <a:gridCol w="10836324"/>
              </a:tblGrid>
              <a:tr h="875829">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5852517">
                <a:tc>
                  <a:txBody>
                    <a:bodyPr/>
                    <a:lstStyle/>
                    <a:p>
                      <a:pPr indent="44958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Инструментарий строится на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межпред­метной</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основе и может включать диагностические материалы по оценке читательской и цифровой грамотности,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сформированности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регулятивных, коммуникативных и познавательных учебных действий.</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Формами оценки являются:</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для проверки читательской грамотности — письменная ра­бота на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межпредметной</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основе;</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для проверки цифровой грамотности — практическая работа в сочетании с письменной (компьютеризованной) частью;</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для проверки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сформированности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регулятивных, коммуника­тивных и познавательных учебных действий — экспертная оценка процесса и результатов выполнения групповых и ин­дивидуальных учебных исследований и проектов, с учетом результатов в экспертном листе.</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6108903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98941656"/>
              </p:ext>
            </p:extLst>
          </p:nvPr>
        </p:nvGraphicFramePr>
        <p:xfrm>
          <a:off x="668740" y="0"/>
          <a:ext cx="10836324" cy="6785205"/>
        </p:xfrm>
        <a:graphic>
          <a:graphicData uri="http://schemas.openxmlformats.org/drawingml/2006/table">
            <a:tbl>
              <a:tblPr firstRow="1" bandRow="1">
                <a:tableStyleId>{5C22544A-7EE6-4342-B048-85BDC9FD1C3A}</a:tableStyleId>
              </a:tblPr>
              <a:tblGrid>
                <a:gridCol w="10836324"/>
              </a:tblGrid>
              <a:tr h="875829">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5852517">
                <a:tc>
                  <a:txBody>
                    <a:bodyPr/>
                    <a:lstStyle/>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Основной процедурой итоговой оценки достижения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мета­предметных</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результатов является защита итогового индивиду­ального проекта, которая может рассматриваться как допуск к государственной итоговой аттестации.</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 МОУ «Таловская СОШ» разработаны </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требования</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к </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организации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проектной деятельности, к</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 содер­жанию </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и </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направленности</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проекта, а также </a:t>
                      </a:r>
                      <a:r>
                        <a:rPr lang="ru-RU" sz="2400" dirty="0" smtClean="0">
                          <a:solidFill>
                            <a:srgbClr val="FF0000"/>
                          </a:solidFill>
                          <a:effectLst/>
                          <a:latin typeface="Times New Roman" panose="02020603050405020304" pitchFamily="18" charset="0"/>
                          <a:ea typeface="Century Schoolbook" panose="02040604050505020304" pitchFamily="18" charset="0"/>
                          <a:cs typeface="Times New Roman" panose="02020603050405020304" pitchFamily="18" charset="0"/>
                        </a:rPr>
                        <a:t>критерии оценки </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проектной работы разработаны с учетом целей и задач проектной деятельности на данном этапе образования и в соот­ветствии с особенностями </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673065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236789818"/>
              </p:ext>
            </p:extLst>
          </p:nvPr>
        </p:nvGraphicFramePr>
        <p:xfrm>
          <a:off x="668740" y="0"/>
          <a:ext cx="10836324" cy="6785205"/>
        </p:xfrm>
        <a:graphic>
          <a:graphicData uri="http://schemas.openxmlformats.org/drawingml/2006/table">
            <a:tbl>
              <a:tblPr firstRow="1" bandRow="1">
                <a:tableStyleId>{5C22544A-7EE6-4342-B048-85BDC9FD1C3A}</a:tableStyleId>
              </a:tblPr>
              <a:tblGrid>
                <a:gridCol w="10836324"/>
              </a:tblGrid>
              <a:tr h="875829">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5852517">
                <a:tc>
                  <a:txBody>
                    <a:bodyPr/>
                    <a:lstStyle/>
                    <a:p>
                      <a:pPr marL="165100" indent="-165100" algn="just">
                        <a:lnSpc>
                          <a:spcPct val="115000"/>
                        </a:lnSpc>
                        <a:spcAft>
                          <a:spcPts val="0"/>
                        </a:spcAft>
                      </a:pPr>
                      <a:r>
                        <a:rPr lang="ru-RU" sz="2400" b="1" dirty="0" smtClean="0">
                          <a:solidFill>
                            <a:srgbClr val="000000"/>
                          </a:solidFill>
                          <a:effectLst/>
                          <a:latin typeface="Times New Roman" panose="02020603050405020304" pitchFamily="18" charset="0"/>
                          <a:ea typeface="Tahoma" panose="020B0604030504040204" pitchFamily="34" charset="0"/>
                          <a:cs typeface="Times New Roman" panose="02020603050405020304" pitchFamily="18" charset="0"/>
                        </a:rPr>
                        <a:t>Особенности оценки предметных результатов</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Оценка предметных результатов представляет собой оценку достижения обучающимся планируемых результатов по от­дельным предметам. </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Для оценки предметных результатов предлагаются следую­щие критерии: </a:t>
                      </a:r>
                      <a:r>
                        <a:rPr lang="ru-RU" sz="24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знание и понимание, применение, функцио­нальность.</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Оценка предметных результатов ведется каждым учителем в ходе процедур текущего, тематического, промежуточного и итогового контроля, а также администрацией МОУ «Таловская СОШ» в ходе </a:t>
                      </a:r>
                      <a:r>
                        <a:rPr lang="ru-RU" sz="24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внутришкольного</a:t>
                      </a:r>
                      <a:r>
                        <a:rPr lang="ru-RU" sz="24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мониторинга.</a:t>
                      </a:r>
                    </a:p>
                    <a:p>
                      <a:pPr>
                        <a:lnSpc>
                          <a:spcPct val="107000"/>
                        </a:lnSpc>
                        <a:spcAft>
                          <a:spcPts val="800"/>
                        </a:spcAft>
                      </a:pP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6923624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303749608"/>
              </p:ext>
            </p:extLst>
          </p:nvPr>
        </p:nvGraphicFramePr>
        <p:xfrm>
          <a:off x="668740" y="0"/>
          <a:ext cx="10836324" cy="6785205"/>
        </p:xfrm>
        <a:graphic>
          <a:graphicData uri="http://schemas.openxmlformats.org/drawingml/2006/table">
            <a:tbl>
              <a:tblPr firstRow="1" bandRow="1">
                <a:tableStyleId>{5C22544A-7EE6-4342-B048-85BDC9FD1C3A}</a:tableStyleId>
              </a:tblPr>
              <a:tblGrid>
                <a:gridCol w="10836324"/>
              </a:tblGrid>
              <a:tr h="875829">
                <a:tc>
                  <a:txBody>
                    <a:bodyPr/>
                    <a:lstStyle/>
                    <a:p>
                      <a:pPr marL="457200" lvl="1" indent="0" algn="ctr">
                        <a:lnSpc>
                          <a:spcPct val="115000"/>
                        </a:lnSpc>
                        <a:spcAft>
                          <a:spcPts val="0"/>
                        </a:spcAft>
                        <a:buClr>
                          <a:srgbClr val="000000"/>
                        </a:buClr>
                        <a:buSzPts val="950"/>
                        <a:buFont typeface="+mj-lt"/>
                        <a:buNone/>
                        <a:tabLst>
                          <a:tab pos="293370" algn="l"/>
                          <a:tab pos="6374130" algn="l"/>
                        </a:tabLst>
                      </a:pPr>
                      <a:r>
                        <a:rPr lang="ru-RU" sz="2400" b="1" u="none" strike="noStrike" spc="-5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Система оценки достижения планируемых результатов освоения </a:t>
                      </a:r>
                      <a:r>
                        <a:rPr lang="ru-RU" sz="2400" b="1" u="none" strike="noStrike" spc="-50" dirty="0" smtClean="0">
                          <a:solidFill>
                            <a:srgbClr val="000000"/>
                          </a:solidFill>
                          <a:effectLst/>
                          <a:latin typeface="Times New Roman" panose="02020603050405020304" pitchFamily="18" charset="0"/>
                          <a:ea typeface="Times New Roman" panose="02020603050405020304" pitchFamily="18" charset="0"/>
                          <a:cs typeface="Tahoma" panose="020B0604030504040204" pitchFamily="34" charset="0"/>
                        </a:rPr>
                        <a:t>достижения планируемых результатов освоения </a:t>
                      </a:r>
                      <a:r>
                        <a:rPr lang="ru-RU" sz="2400" b="1" u="none" strike="noStrike" spc="-50" baseline="0" dirty="0" smtClean="0">
                          <a:solidFill>
                            <a:schemeClr val="tx1"/>
                          </a:solidFill>
                          <a:effectLst/>
                          <a:latin typeface="Times New Roman" panose="02020603050405020304" pitchFamily="18" charset="0"/>
                          <a:ea typeface="Times New Roman" panose="02020603050405020304" pitchFamily="18" charset="0"/>
                          <a:cs typeface="Tahoma" panose="020B0604030504040204" pitchFamily="34" charset="0"/>
                        </a:rPr>
                        <a:t>ООП ООО</a:t>
                      </a:r>
                      <a:endParaRPr lang="ru-RU" sz="2000" dirty="0">
                        <a:solidFill>
                          <a:schemeClr val="tx1"/>
                        </a:solidFill>
                        <a:latin typeface="Arial" panose="020B0604020202020204" pitchFamily="34" charset="0"/>
                        <a:cs typeface="Arial" panose="020B0604020202020204" pitchFamily="34" charset="0"/>
                      </a:endParaRPr>
                    </a:p>
                  </a:txBody>
                  <a:tcPr/>
                </a:tc>
              </a:tr>
              <a:tr h="5852517">
                <a:tc>
                  <a:txBody>
                    <a:bodyPr/>
                    <a:lstStyle/>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endParaRPr>
                    </a:p>
                    <a:p>
                      <a:pPr indent="177800" algn="just">
                        <a:lnSpc>
                          <a:spcPct val="115000"/>
                        </a:lnSpc>
                        <a:spcAft>
                          <a:spcPts val="0"/>
                        </a:spcAft>
                      </a:pPr>
                      <a:endPar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endParaRPr>
                    </a:p>
                  </a:txBody>
                  <a:tcPr/>
                </a:tc>
              </a:tr>
            </a:tbl>
          </a:graphicData>
        </a:graphic>
      </p:graphicFrame>
      <p:graphicFrame>
        <p:nvGraphicFramePr>
          <p:cNvPr id="3" name="Таблица 2"/>
          <p:cNvGraphicFramePr>
            <a:graphicFrameLocks noGrp="1"/>
          </p:cNvGraphicFramePr>
          <p:nvPr>
            <p:extLst>
              <p:ext uri="{D42A27DB-BD31-4B8C-83A1-F6EECF244321}">
                <p14:modId xmlns:p14="http://schemas.microsoft.com/office/powerpoint/2010/main" val="1198892988"/>
              </p:ext>
            </p:extLst>
          </p:nvPr>
        </p:nvGraphicFramePr>
        <p:xfrm>
          <a:off x="668741" y="859809"/>
          <a:ext cx="10849969" cy="5678424"/>
        </p:xfrm>
        <a:graphic>
          <a:graphicData uri="http://schemas.openxmlformats.org/drawingml/2006/table">
            <a:tbl>
              <a:tblPr firstRow="1" bandRow="1">
                <a:tableStyleId>{5C22544A-7EE6-4342-B048-85BDC9FD1C3A}</a:tableStyleId>
              </a:tblPr>
              <a:tblGrid>
                <a:gridCol w="2101756"/>
                <a:gridCol w="8748213"/>
              </a:tblGrid>
              <a:tr h="245660">
                <a:tc gridSpan="2">
                  <a:txBody>
                    <a:bodyPr/>
                    <a:lstStyle/>
                    <a:p>
                      <a:pPr algn="ctr">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Обобщенные критерии оценки предметных результатов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ru-RU"/>
                    </a:p>
                  </a:txBody>
                  <a:tcPr/>
                </a:tc>
              </a:tr>
              <a:tr h="370840">
                <a:tc>
                  <a:txBody>
                    <a:bodyPr/>
                    <a:lstStyle/>
                    <a:p>
                      <a:pPr algn="just">
                        <a:lnSpc>
                          <a:spcPct val="115000"/>
                        </a:lnSpc>
                        <a:spcAft>
                          <a:spcPts val="0"/>
                        </a:spcAft>
                      </a:pPr>
                      <a:r>
                        <a:rPr lang="ru-RU" sz="20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Знание и понимание</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Зна­ние и понимание роли изучаемой области знания/вида деятель­ности в различных контекстах, знание и понимание термино­логии, понятий и идей, а также процедурных знаний или алгоритмов.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70840">
                <a:tc>
                  <a:txBody>
                    <a:bodyPr/>
                    <a:lstStyle/>
                    <a:p>
                      <a:pPr algn="just">
                        <a:lnSpc>
                          <a:spcPct val="115000"/>
                        </a:lnSpc>
                        <a:spcAft>
                          <a:spcPts val="0"/>
                        </a:spcAft>
                      </a:pPr>
                      <a:r>
                        <a:rPr lang="ru-RU" sz="20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Применение</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Использование изучаемого материала при решении учебных задач/проблем, различающихся сложностью предметного со­держания, сочетанием когнитивных операций и универсаль­ных познавательных действий, степенью проработанности в учебном процессе.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Использование специфических для предмета способов дей­ствий и видов деятельности по получению нового знания, его интерпретации, применению и преобразованию при ре­шении учебных задач/проблем, в том числе в ходе поисковой деятельности, учебно-исследовательской и учебно-проектной деятельности.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70840">
                <a:tc>
                  <a:txBody>
                    <a:bodyPr/>
                    <a:lstStyle/>
                    <a:p>
                      <a:pPr algn="just">
                        <a:lnSpc>
                          <a:spcPct val="115000"/>
                        </a:lnSpc>
                        <a:spcAft>
                          <a:spcPts val="0"/>
                        </a:spcAft>
                      </a:pPr>
                      <a:r>
                        <a:rPr lang="ru-RU" sz="16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Функциональность</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И­спользование теоретического материала, методологического и процедурного знания при решении </a:t>
                      </a:r>
                      <a:r>
                        <a:rPr lang="ru-RU" sz="1800" dirty="0" err="1">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внеучебных</a:t>
                      </a: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проблем, различающихся сложностью предметного содержания, чита­тельских умений, контекста, а также сочетанием когнитивных операций.</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Выявление способности обучающихся применять предметные знания и умения во </a:t>
                      </a:r>
                      <a:r>
                        <a:rPr lang="ru-RU" sz="1800" dirty="0" err="1">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вне­учебной</a:t>
                      </a:r>
                      <a:r>
                        <a:rPr lang="ru-RU" sz="1800" dirty="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ситуации, в ситуациях, приближенных к реальной жизни.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7765111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399139945"/>
              </p:ext>
            </p:extLst>
          </p:nvPr>
        </p:nvGraphicFramePr>
        <p:xfrm>
          <a:off x="723330" y="1"/>
          <a:ext cx="10781733" cy="7055104"/>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Стартовая диагностика</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представляет собой процедуру оцен­ки готовности к обучению на данном уровне образования. Про­водится администрацией МОУ «Таловская СОШ» в нача­ле 5 класса и выступает как основа (точка отсчета) для оценки динамики образовательных достижений.</a:t>
                      </a:r>
                      <a:endParaRPr lang="ru-RU" sz="1600" dirty="0" smtClean="0">
                        <a:solidFill>
                          <a:schemeClr val="dk1"/>
                        </a:solidFill>
                        <a:effectLst/>
                        <a:latin typeface="Calibri" panose="020F0502020204030204" pitchFamily="34" charset="0"/>
                        <a:ea typeface="Century Schoolbook" panose="02040604050505020304" pitchFamily="18" charset="0"/>
                        <a:cs typeface="Times New Roman" panose="02020603050405020304" pitchFamily="18" charset="0"/>
                      </a:endParaRPr>
                    </a:p>
                    <a:p>
                      <a:pPr>
                        <a:lnSpc>
                          <a:spcPct val="107000"/>
                        </a:lnSpc>
                        <a:spcAft>
                          <a:spcPts val="80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Текущая оценка</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представляет собой процедуру оценки инди­видуального продвижения в освоении программы учебного предмета.</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Тематическая оценка</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может вестись как в ходе изучения темы, так и в конце ее изучения.</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Портфолио</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представляет собой процедуру оценки динамики учебной и творческой активности учащегося, направленности, широты или избирательности интересов, выраженности прояв­лений творческой инициативы, а также уровня высших дости­жений, демонстрируемых учащимся.</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65100" algn="just">
                        <a:lnSpc>
                          <a:spcPct val="115000"/>
                        </a:lnSpc>
                        <a:spcAft>
                          <a:spcPts val="0"/>
                        </a:spcAft>
                      </a:pPr>
                      <a:r>
                        <a:rPr lang="ru-RU" sz="2000" b="1"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Внутришкольный</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мониторинг представляет собой процеду­ры:</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оценки уровня достижения предметных и </a:t>
                      </a:r>
                      <a:r>
                        <a:rPr lang="ru-RU" sz="2000" dirty="0" err="1"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метапредметных</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результатов;</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tabLst>
                          <a:tab pos="128270" algn="l"/>
                        </a:tabLs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оценки уровня функциональной грамотности;</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оценки уровня профессионального мастерства учителя, осу­ществляемого на основе административных проверочных ра­бот, анализа посещенных уроков;</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Промежуточная</a:t>
                      </a:r>
                      <a:r>
                        <a:rPr lang="ru-RU" sz="2000"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 аттестация представляет собой процедуру аттестации обучающихся, которая проводится в конце каждой четверти и в конце учебного года по каждому изучаемому предмету.</a:t>
                      </a:r>
                      <a:r>
                        <a:rPr lang="ru-RU" sz="1600" baseline="0" dirty="0" smtClean="0">
                          <a:solidFill>
                            <a:schemeClr val="dk1"/>
                          </a:solidFill>
                          <a:effectLst/>
                          <a:latin typeface="Calibri" panose="020F0502020204030204" pitchFamily="34" charset="0"/>
                          <a:ea typeface="Century Schoolbook" panose="02040604050505020304" pitchFamily="18" charset="0"/>
                          <a:cs typeface="Times New Roman" panose="02020603050405020304" pitchFamily="18" charset="0"/>
                        </a:rPr>
                        <a:t> </a:t>
                      </a:r>
                      <a:r>
                        <a:rPr lang="ru-RU" sz="2000" b="1" dirty="0" smtClean="0">
                          <a:solidFill>
                            <a:srgbClr val="000000"/>
                          </a:solidFill>
                          <a:effectLst/>
                          <a:latin typeface="Times New Roman" panose="02020603050405020304" pitchFamily="18" charset="0"/>
                          <a:ea typeface="Century Schoolbook" panose="02040604050505020304" pitchFamily="18" charset="0"/>
                          <a:cs typeface="Times New Roman" panose="02020603050405020304" pitchFamily="18" charset="0"/>
                        </a:rPr>
                        <a:t>Государственная итоговая аттестация</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8044749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solidFill>
                  <a:schemeClr val="accent5">
                    <a:lumMod val="75000"/>
                  </a:schemeClr>
                </a:solidFill>
                <a:latin typeface="Arial" panose="020B0604020202020204" pitchFamily="34" charset="0"/>
                <a:cs typeface="Arial" panose="020B0604020202020204" pitchFamily="34" charset="0"/>
              </a:rPr>
              <a:t>С</a:t>
            </a:r>
            <a:r>
              <a:rPr lang="ru-RU" b="1" dirty="0" smtClean="0">
                <a:solidFill>
                  <a:schemeClr val="accent5">
                    <a:lumMod val="75000"/>
                  </a:schemeClr>
                </a:solidFill>
                <a:latin typeface="Arial" panose="020B0604020202020204" pitchFamily="34" charset="0"/>
                <a:cs typeface="Arial" panose="020B0604020202020204" pitchFamily="34" charset="0"/>
              </a:rPr>
              <a:t>одержательный раздел ООП</a:t>
            </a:r>
            <a:endParaRPr lang="ru-RU"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862037341"/>
              </p:ext>
            </p:extLst>
          </p:nvPr>
        </p:nvGraphicFramePr>
        <p:xfrm>
          <a:off x="838199" y="1815153"/>
          <a:ext cx="10666863" cy="3616656"/>
        </p:xfrm>
        <a:graphic>
          <a:graphicData uri="http://schemas.openxmlformats.org/drawingml/2006/table">
            <a:tbl>
              <a:tblPr firstRow="1" bandRow="1">
                <a:tableStyleId>{5C22544A-7EE6-4342-B048-85BDC9FD1C3A}</a:tableStyleId>
              </a:tblPr>
              <a:tblGrid>
                <a:gridCol w="2947597"/>
                <a:gridCol w="7719266"/>
              </a:tblGrid>
              <a:tr h="800046">
                <a:tc>
                  <a:txBody>
                    <a:bodyPr/>
                    <a:lstStyle/>
                    <a:p>
                      <a:pPr algn="ctr"/>
                      <a:r>
                        <a:rPr lang="ru-RU" sz="2400" dirty="0" smtClean="0">
                          <a:latin typeface="Arial" panose="020B0604020202020204" pitchFamily="34" charset="0"/>
                          <a:cs typeface="Arial" panose="020B0604020202020204" pitchFamily="34" charset="0"/>
                        </a:rPr>
                        <a:t>Уровень</a:t>
                      </a:r>
                      <a:endParaRPr lang="ru-RU" sz="2400" dirty="0">
                        <a:latin typeface="Arial" panose="020B0604020202020204" pitchFamily="34" charset="0"/>
                        <a:cs typeface="Arial" panose="020B0604020202020204" pitchFamily="34" charset="0"/>
                      </a:endParaRPr>
                    </a:p>
                  </a:txBody>
                  <a:tcPr/>
                </a:tc>
                <a:tc>
                  <a:txBody>
                    <a:bodyPr/>
                    <a:lstStyle/>
                    <a:p>
                      <a:pPr algn="ctr"/>
                      <a:r>
                        <a:rPr lang="ru-RU" sz="2400" dirty="0" smtClean="0">
                          <a:latin typeface="Arial" panose="020B0604020202020204" pitchFamily="34" charset="0"/>
                          <a:cs typeface="Arial" panose="020B0604020202020204" pitchFamily="34" charset="0"/>
                        </a:rPr>
                        <a:t>Обновленный ФГОС</a:t>
                      </a:r>
                      <a:endParaRPr lang="ru-RU" sz="2400" dirty="0">
                        <a:latin typeface="Arial" panose="020B0604020202020204" pitchFamily="34" charset="0"/>
                        <a:cs typeface="Arial" panose="020B0604020202020204" pitchFamily="34" charset="0"/>
                      </a:endParaRPr>
                    </a:p>
                  </a:txBody>
                  <a:tcPr/>
                </a:tc>
              </a:tr>
              <a:tr h="2816610">
                <a:tc>
                  <a:txBody>
                    <a:bodyPr/>
                    <a:lstStyle/>
                    <a:p>
                      <a:r>
                        <a:rPr lang="ru-RU" sz="1600" b="1" dirty="0" smtClean="0">
                          <a:solidFill>
                            <a:srgbClr val="002060"/>
                          </a:solidFill>
                          <a:latin typeface="Arial" panose="020B0604020202020204" pitchFamily="34" charset="0"/>
                          <a:cs typeface="Arial" panose="020B0604020202020204" pitchFamily="34" charset="0"/>
                        </a:rPr>
                        <a:t>ООО</a:t>
                      </a:r>
                      <a:endParaRPr lang="ru-RU" sz="1600" b="1" dirty="0">
                        <a:solidFill>
                          <a:srgbClr val="002060"/>
                        </a:solidFill>
                        <a:latin typeface="Arial" panose="020B0604020202020204" pitchFamily="34" charset="0"/>
                        <a:cs typeface="Arial" panose="020B0604020202020204" pitchFamily="34" charset="0"/>
                      </a:endParaRPr>
                    </a:p>
                  </a:txBody>
                  <a:tcPr/>
                </a:tc>
                <a:tc>
                  <a:txBody>
                    <a:bodyPr/>
                    <a:lstStyle/>
                    <a:p>
                      <a:r>
                        <a:rPr lang="ru-RU" sz="2400" b="0" dirty="0" smtClean="0">
                          <a:solidFill>
                            <a:srgbClr val="002060"/>
                          </a:solidFill>
                          <a:latin typeface="Arial" panose="020B0604020202020204" pitchFamily="34" charset="0"/>
                          <a:cs typeface="Arial" panose="020B0604020202020204" pitchFamily="34" charset="0"/>
                        </a:rPr>
                        <a:t>1.Рабочие программы учебных предметов, учебных курсов (в том числе внеурочной деятельности), учебных модулей.</a:t>
                      </a:r>
                    </a:p>
                    <a:p>
                      <a:r>
                        <a:rPr lang="ru-RU" sz="2400" b="0" dirty="0" smtClean="0">
                          <a:solidFill>
                            <a:srgbClr val="002060"/>
                          </a:solidFill>
                          <a:latin typeface="Arial" panose="020B0604020202020204" pitchFamily="34" charset="0"/>
                          <a:cs typeface="Arial" panose="020B0604020202020204" pitchFamily="34" charset="0"/>
                        </a:rPr>
                        <a:t>2.Программа формирования УУД.</a:t>
                      </a:r>
                    </a:p>
                    <a:p>
                      <a:r>
                        <a:rPr lang="ru-RU" sz="2400" b="0" dirty="0" smtClean="0">
                          <a:solidFill>
                            <a:srgbClr val="002060"/>
                          </a:solidFill>
                          <a:latin typeface="Arial" panose="020B0604020202020204" pitchFamily="34" charset="0"/>
                          <a:cs typeface="Arial" panose="020B0604020202020204" pitchFamily="34" charset="0"/>
                        </a:rPr>
                        <a:t>3.Рабочая программа воспитания.</a:t>
                      </a:r>
                    </a:p>
                    <a:p>
                      <a:r>
                        <a:rPr lang="ru-RU" sz="2400" b="0" dirty="0" smtClean="0">
                          <a:solidFill>
                            <a:srgbClr val="002060"/>
                          </a:solidFill>
                          <a:latin typeface="Arial" panose="020B0604020202020204" pitchFamily="34" charset="0"/>
                          <a:cs typeface="Arial" panose="020B0604020202020204" pitchFamily="34" charset="0"/>
                        </a:rPr>
                        <a:t>4. Программа коррекционной работы(при наличии учеников с ОВЗ)</a:t>
                      </a:r>
                      <a:endParaRPr lang="ru-RU" sz="2400" b="0" dirty="0">
                        <a:solidFill>
                          <a:srgbClr val="00206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23193262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662939"/>
          </a:xfrm>
        </p:spPr>
        <p:txBody>
          <a:bodyPr>
            <a:normAutofit fontScale="90000"/>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Требования к рабочим программам</a:t>
            </a:r>
            <a:endParaRPr lang="ru-RU" b="1" dirty="0">
              <a:solidFill>
                <a:schemeClr val="accent5">
                  <a:lumMod val="75000"/>
                </a:schemeClr>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600501" y="1037230"/>
            <a:ext cx="10753299" cy="5139733"/>
          </a:xfrm>
        </p:spPr>
        <p:txBody>
          <a:bodyPr>
            <a:normAutofit/>
          </a:bodyPr>
          <a:lstStyle/>
          <a:p>
            <a:pPr indent="270510" algn="just" eaLnBrk="0" fontAlgn="base" hangingPunct="0">
              <a:lnSpc>
                <a:spcPct val="150000"/>
              </a:lnSpc>
              <a:spcAft>
                <a:spcPts val="0"/>
              </a:spcAft>
            </a:pPr>
            <a:r>
              <a:rPr lang="ru-RU" sz="2400" dirty="0">
                <a:latin typeface="Times New Roman" panose="02020603050405020304" pitchFamily="18" charset="0"/>
                <a:ea typeface="Times New Roman" panose="02020603050405020304" pitchFamily="18" charset="0"/>
                <a:cs typeface="Times New Roman" panose="02020603050405020304" pitchFamily="18" charset="0"/>
              </a:rPr>
              <a:t>В обновленных ФГОС, как и во ФГОС «второго» поколения, сформулировано, что образовательная организация самостоятельно разрабатывает программу основного общего образования, в том числе адаптированную, в соответствии с ФГОС и с учетом соответствующих ПООП, в том числе примерных адаптированных программ основного общего образования</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latin typeface="Times New Roman" panose="02020603050405020304" pitchFamily="18" charset="0"/>
              </a:rPr>
              <a:t> </a:t>
            </a:r>
            <a:endParaRPr lang="ru-RU" dirty="0"/>
          </a:p>
        </p:txBody>
      </p:sp>
    </p:spTree>
    <p:extLst>
      <p:ext uri="{BB962C8B-B14F-4D97-AF65-F5344CB8AC3E}">
        <p14:creationId xmlns:p14="http://schemas.microsoft.com/office/powerpoint/2010/main" val="1884776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2800" b="1" dirty="0" smtClean="0">
                <a:solidFill>
                  <a:schemeClr val="accent5">
                    <a:lumMod val="75000"/>
                  </a:schemeClr>
                </a:solidFill>
                <a:latin typeface="Arial" panose="020B0604020202020204" pitchFamily="34" charset="0"/>
                <a:cs typeface="Arial" panose="020B0604020202020204" pitchFamily="34" charset="0"/>
              </a:rPr>
              <a:t>Требования к рабочим программам в обновленных ФГОС</a:t>
            </a:r>
            <a:endParaRPr lang="ru-RU" sz="2800"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12" name="Объект 11"/>
          <p:cNvGraphicFramePr>
            <a:graphicFrameLocks noGrp="1"/>
          </p:cNvGraphicFramePr>
          <p:nvPr>
            <p:ph idx="1"/>
            <p:extLst>
              <p:ext uri="{D42A27DB-BD31-4B8C-83A1-F6EECF244321}">
                <p14:modId xmlns:p14="http://schemas.microsoft.com/office/powerpoint/2010/main" val="1799227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20799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460050930"/>
              </p:ext>
            </p:extLst>
          </p:nvPr>
        </p:nvGraphicFramePr>
        <p:xfrm>
          <a:off x="723330" y="1"/>
          <a:ext cx="10781733" cy="74806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dirty="0" smtClean="0">
                          <a:effectLst/>
                          <a:latin typeface="Times New Roman" panose="02020603050405020304" pitchFamily="18" charset="0"/>
                          <a:ea typeface="Times New Roman" panose="02020603050405020304" pitchFamily="18" charset="0"/>
                        </a:rPr>
                        <a:t>Рабочие программы учебных предметов, учебных курсов (в том числе внеурочной деятельности), учебных модулей МОУ «Таловская СОШ»</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ПОЯСНИТЕЛЬНАЯ ЗАПИСКА (общая характеристика учебного предмета,</a:t>
                      </a:r>
                      <a:r>
                        <a:rPr lang="ru-RU" sz="1600" b="1" cap="all"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ЦЕЛИ ИЗУЧЕНИЯ УЧЕБНОГО ПРЕДМЕТА,</a:t>
                      </a:r>
                      <a:r>
                        <a:rPr lang="ru-RU" sz="1600" b="1" cap="all" baseline="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МЕСТО учебного ПРЕДМЕТА  В УЧЕБНОМ ПЛАНЕ)</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СОДЕРЖАНИЕ УЧЕБНОГО ПРЕДМЕТА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200"/>
                        </a:spcBef>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ПЛАНИРУЕМЫЕ РЕЗУЛЬТАТЫ ОСВОЕНИЯ учебного </a:t>
                      </a:r>
                      <a:r>
                        <a:rPr lang="ru-RU" sz="1600" b="1" cap="all"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ПРЕДМЕТа</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-Личностные </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результаты</a:t>
                      </a:r>
                      <a:r>
                        <a:rPr lang="ru-RU" sz="1600" b="0"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ru-RU" sz="1600" b="1" cap="all"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Метапредметные</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результаты</a:t>
                      </a:r>
                      <a:r>
                        <a:rPr lang="ru-RU" sz="1600" b="0"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-Предметные </a:t>
                      </a: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результаты</a:t>
                      </a:r>
                    </a:p>
                    <a:p>
                      <a:pPr>
                        <a:lnSpc>
                          <a:spcPct val="115000"/>
                        </a:lnSpc>
                        <a:spcBef>
                          <a:spcPts val="1200"/>
                        </a:spcBef>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a:t>
                      </a: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ТЕМАТИЧЕСКОЕ ПЛАНИРОВАНИЕ</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с указанием количества академических часов, отводимых на освоение каждой темы учебного предмета и возможность использования по этой теме электронных (цифровых) образовательных ресурсов, являющихся учебно-методическими материалами (мультимедийные программы, электронные учебники и задачники, электронные библиотеки, виртуальные лаборатории, игровые программы, коллекции цифровых образовательных ресурсов), используемыми для обучения и воспитания различных групп пользователей, представленными в электронном (цифровом) виде и реализующими дидактические возможности ИКТ, содержание которых соответствует законодательству об образовании представлено на сайте МОУ «Таловская СОШ» </a:t>
                      </a:r>
                      <a:r>
                        <a:rPr lang="ru-RU" sz="1800" u="none" strike="noStrike" dirty="0" smtClean="0">
                          <a:solidFill>
                            <a:srgbClr val="3B7CBE"/>
                          </a:solidFill>
                          <a:effectLst/>
                          <a:latin typeface="Arial" panose="020B0604020202020204" pitchFamily="34" charset="0"/>
                          <a:ea typeface="Times New Roman" panose="02020603050405020304" pitchFamily="18" charset="0"/>
                          <a:cs typeface="Times New Roman" panose="02020603050405020304" pitchFamily="18" charset="0"/>
                          <a:hlinkClick r:id="rId2"/>
                        </a:rPr>
                        <a:t>http://talovskaya.buryatschool.ru</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200"/>
                        </a:spcBef>
                        <a:spcAft>
                          <a:spcPts val="0"/>
                        </a:spcAft>
                      </a:pPr>
                      <a:endParaRPr lang="ru-RU" sz="14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8306441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1074820"/>
          </a:xfrm>
        </p:spPr>
        <p:txBody>
          <a:bodyPr>
            <a:normAutofit/>
          </a:bodyPr>
          <a:lstStyle/>
          <a:p>
            <a:pPr algn="ctr"/>
            <a:r>
              <a:rPr lang="ru-RU" sz="3600" b="1" dirty="0" smtClean="0">
                <a:solidFill>
                  <a:schemeClr val="accent5">
                    <a:lumMod val="75000"/>
                  </a:schemeClr>
                </a:solidFill>
                <a:latin typeface="Arial" panose="020B0604020202020204" pitchFamily="34" charset="0"/>
                <a:cs typeface="Arial" panose="020B0604020202020204" pitchFamily="34" charset="0"/>
              </a:rPr>
              <a:t>Рабочая программа по учебному предмету </a:t>
            </a:r>
            <a:endParaRPr lang="ru-RU" sz="3600"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39999432"/>
              </p:ext>
            </p:extLst>
          </p:nvPr>
        </p:nvGraphicFramePr>
        <p:xfrm>
          <a:off x="838200" y="1235243"/>
          <a:ext cx="10816988" cy="5547360"/>
        </p:xfrm>
        <a:graphic>
          <a:graphicData uri="http://schemas.openxmlformats.org/drawingml/2006/table">
            <a:tbl>
              <a:tblPr firstRow="1" bandRow="1">
                <a:tableStyleId>{5C22544A-7EE6-4342-B048-85BDC9FD1C3A}</a:tableStyleId>
              </a:tblPr>
              <a:tblGrid>
                <a:gridCol w="2137756"/>
                <a:gridCol w="1660212"/>
                <a:gridCol w="6303381"/>
                <a:gridCol w="715639"/>
              </a:tblGrid>
              <a:tr h="649075">
                <a:tc>
                  <a:txBody>
                    <a:bodyPr/>
                    <a:lstStyle/>
                    <a:p>
                      <a:pPr algn="ctr"/>
                      <a:r>
                        <a:rPr lang="ru-RU" dirty="0" smtClean="0">
                          <a:latin typeface="Arial" panose="020B0604020202020204" pitchFamily="34" charset="0"/>
                          <a:cs typeface="Arial" panose="020B0604020202020204" pitchFamily="34" charset="0"/>
                        </a:rPr>
                        <a:t>Документы</a:t>
                      </a:r>
                    </a:p>
                    <a:p>
                      <a:pPr algn="ctr"/>
                      <a:r>
                        <a:rPr lang="ru-RU" dirty="0" smtClean="0">
                          <a:latin typeface="Arial" panose="020B0604020202020204" pitchFamily="34" charset="0"/>
                          <a:cs typeface="Arial" panose="020B0604020202020204" pitchFamily="34" charset="0"/>
                        </a:rPr>
                        <a:t>учителя</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Пункты ФГОС ООО</a:t>
                      </a:r>
                      <a:endParaRPr lang="ru-RU" dirty="0">
                        <a:latin typeface="Arial" panose="020B0604020202020204" pitchFamily="34" charset="0"/>
                        <a:cs typeface="Arial" panose="020B0604020202020204" pitchFamily="34" charset="0"/>
                      </a:endParaRPr>
                    </a:p>
                  </a:txBody>
                  <a:tcPr/>
                </a:tc>
                <a:tc>
                  <a:txBody>
                    <a:bodyPr/>
                    <a:lstStyle/>
                    <a:p>
                      <a:pPr algn="ctr"/>
                      <a:r>
                        <a:rPr lang="ru-RU" dirty="0" smtClean="0">
                          <a:latin typeface="Arial" panose="020B0604020202020204" pitchFamily="34" charset="0"/>
                          <a:cs typeface="Arial" panose="020B0604020202020204" pitchFamily="34" charset="0"/>
                        </a:rPr>
                        <a:t>Структура рабочей программы</a:t>
                      </a:r>
                      <a:endParaRPr lang="ru-RU" dirty="0">
                        <a:latin typeface="Arial" panose="020B0604020202020204" pitchFamily="34" charset="0"/>
                        <a:cs typeface="Arial" panose="020B0604020202020204" pitchFamily="34" charset="0"/>
                      </a:endParaRPr>
                    </a:p>
                  </a:txBody>
                  <a:tcPr/>
                </a:tc>
                <a:tc>
                  <a:txBody>
                    <a:bodyPr/>
                    <a:lstStyle/>
                    <a:p>
                      <a:pPr algn="ctr"/>
                      <a:r>
                        <a:rPr lang="ru-RU" sz="4000" b="1" dirty="0" smtClean="0">
                          <a:solidFill>
                            <a:schemeClr val="accent5">
                              <a:lumMod val="50000"/>
                            </a:schemeClr>
                          </a:solidFill>
                          <a:latin typeface="Arial" panose="020B0604020202020204" pitchFamily="34" charset="0"/>
                          <a:cs typeface="Arial" panose="020B0604020202020204" pitchFamily="34" charset="0"/>
                        </a:rPr>
                        <a:t>К</a:t>
                      </a:r>
                      <a:endParaRPr lang="ru-RU" sz="4000" b="1" dirty="0">
                        <a:solidFill>
                          <a:schemeClr val="accent5">
                            <a:lumMod val="50000"/>
                          </a:schemeClr>
                        </a:solidFill>
                        <a:latin typeface="Arial" panose="020B0604020202020204" pitchFamily="34" charset="0"/>
                        <a:cs typeface="Arial" panose="020B0604020202020204" pitchFamily="34" charset="0"/>
                      </a:endParaRPr>
                    </a:p>
                  </a:txBody>
                  <a:tcPr/>
                </a:tc>
              </a:tr>
              <a:tr h="2526535">
                <a:tc>
                  <a:txBody>
                    <a:bodyPr/>
                    <a:lstStyle/>
                    <a:p>
                      <a:r>
                        <a:rPr lang="ru-RU" dirty="0" smtClean="0">
                          <a:solidFill>
                            <a:srgbClr val="002060"/>
                          </a:solidFill>
                          <a:latin typeface="Arial" panose="020B0604020202020204" pitchFamily="34" charset="0"/>
                          <a:cs typeface="Arial" panose="020B0604020202020204" pitchFamily="34" charset="0"/>
                        </a:rPr>
                        <a:t>Рабочая </a:t>
                      </a:r>
                    </a:p>
                    <a:p>
                      <a:r>
                        <a:rPr lang="ru-RU" dirty="0" smtClean="0">
                          <a:solidFill>
                            <a:srgbClr val="002060"/>
                          </a:solidFill>
                          <a:latin typeface="Arial" panose="020B0604020202020204" pitchFamily="34" charset="0"/>
                          <a:cs typeface="Arial" panose="020B0604020202020204" pitchFamily="34" charset="0"/>
                        </a:rPr>
                        <a:t>программа</a:t>
                      </a:r>
                    </a:p>
                    <a:p>
                      <a:r>
                        <a:rPr lang="ru-RU" dirty="0" smtClean="0">
                          <a:solidFill>
                            <a:srgbClr val="002060"/>
                          </a:solidFill>
                          <a:latin typeface="Arial" panose="020B0604020202020204" pitchFamily="34" charset="0"/>
                          <a:cs typeface="Arial" panose="020B0604020202020204" pitchFamily="34" charset="0"/>
                        </a:rPr>
                        <a:t>учебного</a:t>
                      </a:r>
                    </a:p>
                    <a:p>
                      <a:r>
                        <a:rPr lang="ru-RU" dirty="0" smtClean="0">
                          <a:solidFill>
                            <a:srgbClr val="002060"/>
                          </a:solidFill>
                          <a:latin typeface="Arial" panose="020B0604020202020204" pitchFamily="34" charset="0"/>
                          <a:cs typeface="Arial" panose="020B0604020202020204" pitchFamily="34" charset="0"/>
                        </a:rPr>
                        <a:t>предмета, </a:t>
                      </a:r>
                    </a:p>
                    <a:p>
                      <a:r>
                        <a:rPr lang="ru-RU" dirty="0" smtClean="0">
                          <a:solidFill>
                            <a:srgbClr val="002060"/>
                          </a:solidFill>
                          <a:latin typeface="Arial" panose="020B0604020202020204" pitchFamily="34" charset="0"/>
                          <a:cs typeface="Arial" panose="020B0604020202020204" pitchFamily="34" charset="0"/>
                        </a:rPr>
                        <a:t>курса</a:t>
                      </a:r>
                      <a:endParaRPr lang="ru-RU" dirty="0">
                        <a:solidFill>
                          <a:srgbClr val="002060"/>
                        </a:solidFill>
                        <a:latin typeface="Arial" panose="020B0604020202020204" pitchFamily="34" charset="0"/>
                        <a:cs typeface="Arial" panose="020B0604020202020204" pitchFamily="34" charset="0"/>
                      </a:endParaRPr>
                    </a:p>
                  </a:txBody>
                  <a:tcPr/>
                </a:tc>
                <a:tc>
                  <a:txBody>
                    <a:bodyPr/>
                    <a:lstStyle/>
                    <a:p>
                      <a:r>
                        <a:rPr lang="ru-RU" dirty="0" smtClean="0">
                          <a:solidFill>
                            <a:srgbClr val="002060"/>
                          </a:solidFill>
                          <a:latin typeface="Arial" panose="020B0604020202020204" pitchFamily="34" charset="0"/>
                          <a:cs typeface="Arial" panose="020B0604020202020204" pitchFamily="34" charset="0"/>
                        </a:rPr>
                        <a:t>ФГОС ООО п.</a:t>
                      </a:r>
                    </a:p>
                    <a:p>
                      <a:r>
                        <a:rPr lang="ru-RU" dirty="0" smtClean="0">
                          <a:solidFill>
                            <a:srgbClr val="002060"/>
                          </a:solidFill>
                          <a:latin typeface="Arial" panose="020B0604020202020204" pitchFamily="34" charset="0"/>
                          <a:cs typeface="Arial" panose="020B0604020202020204" pitchFamily="34" charset="0"/>
                        </a:rPr>
                        <a:t>18.2.2.</a:t>
                      </a:r>
                    </a:p>
                    <a:p>
                      <a:endParaRPr lang="ru-RU" dirty="0" smtClean="0">
                        <a:solidFill>
                          <a:srgbClr val="002060"/>
                        </a:solidFill>
                        <a:latin typeface="Arial" panose="020B0604020202020204" pitchFamily="34" charset="0"/>
                        <a:cs typeface="Arial" panose="020B0604020202020204" pitchFamily="34" charset="0"/>
                      </a:endParaRPr>
                    </a:p>
                    <a:p>
                      <a:r>
                        <a:rPr lang="ru-RU" dirty="0" smtClean="0">
                          <a:solidFill>
                            <a:srgbClr val="002060"/>
                          </a:solidFill>
                          <a:latin typeface="Arial" panose="020B0604020202020204" pitchFamily="34" charset="0"/>
                          <a:cs typeface="Arial" panose="020B0604020202020204" pitchFamily="34" charset="0"/>
                        </a:rPr>
                        <a:t>п. 1 ч. ст. 48</a:t>
                      </a:r>
                    </a:p>
                    <a:p>
                      <a:r>
                        <a:rPr lang="ru-RU" dirty="0" smtClean="0">
                          <a:solidFill>
                            <a:srgbClr val="002060"/>
                          </a:solidFill>
                          <a:latin typeface="Arial" panose="020B0604020202020204" pitchFamily="34" charset="0"/>
                          <a:cs typeface="Arial" panose="020B0604020202020204" pitchFamily="34" charset="0"/>
                        </a:rPr>
                        <a:t>№273 -ФЗ</a:t>
                      </a:r>
                      <a:endParaRPr lang="ru-RU" dirty="0">
                        <a:solidFill>
                          <a:srgbClr val="002060"/>
                        </a:solidFill>
                        <a:latin typeface="Arial" panose="020B0604020202020204" pitchFamily="34" charset="0"/>
                        <a:cs typeface="Arial" panose="020B0604020202020204" pitchFamily="34" charset="0"/>
                      </a:endParaRPr>
                    </a:p>
                  </a:txBody>
                  <a:tcPr/>
                </a:tc>
                <a:tc>
                  <a:txBody>
                    <a:bodyPr/>
                    <a:lstStyle/>
                    <a:p>
                      <a:r>
                        <a:rPr lang="ru-RU" dirty="0" smtClean="0">
                          <a:solidFill>
                            <a:srgbClr val="002060"/>
                          </a:solidFill>
                          <a:latin typeface="Arial" panose="020B0604020202020204" pitchFamily="34" charset="0"/>
                          <a:cs typeface="Arial" panose="020B0604020202020204" pitchFamily="34" charset="0"/>
                        </a:rPr>
                        <a:t>Рабочие программы учебных предметов, курсов должны</a:t>
                      </a:r>
                    </a:p>
                    <a:p>
                      <a:r>
                        <a:rPr lang="ru-RU" dirty="0" smtClean="0">
                          <a:solidFill>
                            <a:srgbClr val="002060"/>
                          </a:solidFill>
                          <a:latin typeface="Arial" panose="020B0604020202020204" pitchFamily="34" charset="0"/>
                          <a:cs typeface="Arial" panose="020B0604020202020204" pitchFamily="34" charset="0"/>
                        </a:rPr>
                        <a:t>содержать:</a:t>
                      </a:r>
                    </a:p>
                    <a:p>
                      <a:r>
                        <a:rPr lang="ru-RU" dirty="0" smtClean="0">
                          <a:solidFill>
                            <a:srgbClr val="002060"/>
                          </a:solidFill>
                          <a:latin typeface="Arial" panose="020B0604020202020204" pitchFamily="34" charset="0"/>
                          <a:cs typeface="Arial" panose="020B0604020202020204" pitchFamily="34" charset="0"/>
                        </a:rPr>
                        <a:t>1) планируемые результаты освоения учебного предмета, курса;</a:t>
                      </a:r>
                    </a:p>
                    <a:p>
                      <a:r>
                        <a:rPr lang="ru-RU" dirty="0" smtClean="0">
                          <a:solidFill>
                            <a:srgbClr val="002060"/>
                          </a:solidFill>
                          <a:latin typeface="Arial" panose="020B0604020202020204" pitchFamily="34" charset="0"/>
                          <a:cs typeface="Arial" panose="020B0604020202020204" pitchFamily="34" charset="0"/>
                        </a:rPr>
                        <a:t>2) содержание учебного предмета,</a:t>
                      </a:r>
                      <a:r>
                        <a:rPr lang="ru-RU" baseline="0" dirty="0" smtClean="0">
                          <a:solidFill>
                            <a:srgbClr val="002060"/>
                          </a:solidFill>
                          <a:latin typeface="Arial" panose="020B0604020202020204" pitchFamily="34" charset="0"/>
                          <a:cs typeface="Arial" panose="020B0604020202020204" pitchFamily="34" charset="0"/>
                        </a:rPr>
                        <a:t> курса;</a:t>
                      </a:r>
                    </a:p>
                    <a:p>
                      <a:pPr marL="0" marR="0" lvl="0" indent="0" algn="l" defTabSz="914400" rtl="0" eaLnBrk="1" fontAlgn="auto" latinLnBrk="0" hangingPunct="1">
                        <a:lnSpc>
                          <a:spcPct val="100000"/>
                        </a:lnSpc>
                        <a:spcBef>
                          <a:spcPts val="0"/>
                        </a:spcBef>
                        <a:spcAft>
                          <a:spcPts val="0"/>
                        </a:spcAft>
                        <a:buClrTx/>
                        <a:buSzTx/>
                        <a:buFontTx/>
                        <a:buNone/>
                        <a:tabLst/>
                        <a:defRPr/>
                      </a:pPr>
                      <a:r>
                        <a:rPr lang="ru-RU" baseline="0" dirty="0" smtClean="0">
                          <a:solidFill>
                            <a:srgbClr val="002060"/>
                          </a:solidFill>
                          <a:latin typeface="Arial" panose="020B0604020202020204" pitchFamily="34" charset="0"/>
                          <a:cs typeface="Arial" panose="020B0604020202020204" pitchFamily="34" charset="0"/>
                        </a:rPr>
                        <a:t>3) тематическое планирование, в том числе с учетом рабочей программы воспитания с указанием количества часов, отводимых на освоение каждой темы, </a:t>
                      </a: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возможности использования по этой теме ЭОР и ЦО</a:t>
                      </a:r>
                    </a:p>
                  </a:txBody>
                  <a:tcPr/>
                </a:tc>
                <a:tc>
                  <a:txBody>
                    <a:bodyPr/>
                    <a:lstStyle/>
                    <a:p>
                      <a:pPr algn="ctr"/>
                      <a:endParaRPr lang="ru-RU" sz="4000" b="1" dirty="0" smtClean="0">
                        <a:latin typeface="Arial" panose="020B0604020202020204" pitchFamily="34" charset="0"/>
                        <a:cs typeface="Arial" panose="020B0604020202020204" pitchFamily="34" charset="0"/>
                      </a:endParaRPr>
                    </a:p>
                    <a:p>
                      <a:pPr algn="ctr"/>
                      <a:r>
                        <a:rPr lang="ru-RU" sz="4000" b="1" dirty="0" smtClean="0">
                          <a:latin typeface="Arial" panose="020B0604020202020204" pitchFamily="34" charset="0"/>
                          <a:cs typeface="Arial" panose="020B0604020202020204" pitchFamily="34" charset="0"/>
                        </a:rPr>
                        <a:t>Т</a:t>
                      </a:r>
                    </a:p>
                    <a:p>
                      <a:pPr algn="ctr"/>
                      <a:endParaRPr lang="ru-RU" sz="4000" b="1" dirty="0">
                        <a:latin typeface="Arial" panose="020B0604020202020204" pitchFamily="34" charset="0"/>
                        <a:cs typeface="Arial" panose="020B0604020202020204" pitchFamily="34" charset="0"/>
                      </a:endParaRPr>
                    </a:p>
                  </a:txBody>
                  <a:tcPr/>
                </a:tc>
              </a:tr>
              <a:tr h="211654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Рабочая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курса</a:t>
                      </a:r>
                    </a:p>
                    <a:p>
                      <a:r>
                        <a:rPr lang="ru-RU" dirty="0" smtClean="0">
                          <a:solidFill>
                            <a:srgbClr val="002060"/>
                          </a:solidFill>
                          <a:latin typeface="Arial" panose="020B0604020202020204" pitchFamily="34" charset="0"/>
                          <a:cs typeface="Arial" panose="020B0604020202020204" pitchFamily="34" charset="0"/>
                        </a:rPr>
                        <a:t>внеурочной</a:t>
                      </a:r>
                    </a:p>
                    <a:p>
                      <a:r>
                        <a:rPr lang="ru-RU" dirty="0" smtClean="0">
                          <a:solidFill>
                            <a:srgbClr val="002060"/>
                          </a:solidFill>
                          <a:latin typeface="Arial" panose="020B0604020202020204" pitchFamily="34" charset="0"/>
                          <a:cs typeface="Arial" panose="020B0604020202020204" pitchFamily="34" charset="0"/>
                        </a:rPr>
                        <a:t>деятельности</a:t>
                      </a:r>
                      <a:endParaRPr lang="ru-RU" dirty="0">
                        <a:solidFill>
                          <a:srgbClr val="002060"/>
                        </a:solidFill>
                        <a:latin typeface="Arial" panose="020B0604020202020204" pitchFamily="34" charset="0"/>
                        <a:cs typeface="Arial" panose="020B0604020202020204" pitchFamily="34" charset="0"/>
                      </a:endParaRPr>
                    </a:p>
                  </a:txBody>
                  <a:tcPr/>
                </a:tc>
                <a:tc>
                  <a:txBody>
                    <a:bodyPr/>
                    <a:lstStyle/>
                    <a:p>
                      <a:r>
                        <a:rPr lang="ru-RU" dirty="0" smtClean="0">
                          <a:solidFill>
                            <a:srgbClr val="002060"/>
                          </a:solidFill>
                          <a:latin typeface="Arial" panose="020B0604020202020204" pitchFamily="34" charset="0"/>
                          <a:cs typeface="Arial" panose="020B0604020202020204" pitchFamily="34" charset="0"/>
                        </a:rPr>
                        <a:t>ФГОС ООО п.</a:t>
                      </a:r>
                    </a:p>
                    <a:p>
                      <a:r>
                        <a:rPr lang="ru-RU" dirty="0" smtClean="0">
                          <a:solidFill>
                            <a:srgbClr val="002060"/>
                          </a:solidFill>
                          <a:latin typeface="Arial" panose="020B0604020202020204" pitchFamily="34" charset="0"/>
                          <a:cs typeface="Arial" panose="020B0604020202020204" pitchFamily="34" charset="0"/>
                        </a:rPr>
                        <a:t>18.3.2;</a:t>
                      </a:r>
                      <a:r>
                        <a:rPr lang="ru-RU" baseline="0" dirty="0" smtClean="0">
                          <a:solidFill>
                            <a:srgbClr val="002060"/>
                          </a:solidFill>
                          <a:latin typeface="Arial" panose="020B0604020202020204" pitchFamily="34" charset="0"/>
                          <a:cs typeface="Arial" panose="020B0604020202020204" pitchFamily="34" charset="0"/>
                        </a:rPr>
                        <a:t> 18.2.2.</a:t>
                      </a:r>
                      <a:endParaRPr lang="ru-RU" dirty="0" smtClean="0">
                        <a:solidFill>
                          <a:srgbClr val="002060"/>
                        </a:solidFill>
                        <a:latin typeface="Arial" panose="020B0604020202020204" pitchFamily="34" charset="0"/>
                        <a:cs typeface="Arial" panose="020B0604020202020204" pitchFamily="34" charset="0"/>
                      </a:endParaRPr>
                    </a:p>
                    <a:p>
                      <a:endParaRPr lang="ru-RU" dirty="0" smtClean="0">
                        <a:solidFill>
                          <a:srgbClr val="002060"/>
                        </a:solidFill>
                        <a:latin typeface="Arial" panose="020B0604020202020204" pitchFamily="34" charset="0"/>
                        <a:cs typeface="Arial" panose="020B0604020202020204" pitchFamily="34" charset="0"/>
                      </a:endParaRPr>
                    </a:p>
                    <a:p>
                      <a:endParaRPr lang="ru-RU" dirty="0" smtClean="0">
                        <a:solidFill>
                          <a:srgbClr val="002060"/>
                        </a:solidFill>
                        <a:latin typeface="Arial" panose="020B0604020202020204" pitchFamily="34" charset="0"/>
                        <a:cs typeface="Arial" panose="020B0604020202020204" pitchFamily="34" charset="0"/>
                      </a:endParaRPr>
                    </a:p>
                    <a:p>
                      <a:r>
                        <a:rPr lang="ru-RU" dirty="0" smtClean="0">
                          <a:solidFill>
                            <a:srgbClr val="002060"/>
                          </a:solidFill>
                          <a:latin typeface="Arial" panose="020B0604020202020204" pitchFamily="34" charset="0"/>
                          <a:cs typeface="Arial" panose="020B0604020202020204" pitchFamily="34" charset="0"/>
                        </a:rPr>
                        <a:t>         п. 1 ч. ст. 48</a:t>
                      </a:r>
                    </a:p>
                    <a:p>
                      <a:r>
                        <a:rPr lang="ru-RU" dirty="0" smtClean="0">
                          <a:solidFill>
                            <a:srgbClr val="002060"/>
                          </a:solidFill>
                          <a:latin typeface="Arial" panose="020B0604020202020204" pitchFamily="34" charset="0"/>
                          <a:cs typeface="Arial" panose="020B0604020202020204" pitchFamily="34" charset="0"/>
                        </a:rPr>
                        <a:t>№273 -ФЗ</a:t>
                      </a:r>
                    </a:p>
                    <a:p>
                      <a:endParaRPr lang="ru-RU" dirty="0">
                        <a:solidFill>
                          <a:srgbClr val="002060"/>
                        </a:solidFill>
                        <a:latin typeface="Arial" panose="020B0604020202020204" pitchFamily="34" charset="0"/>
                        <a:cs typeface="Arial" panose="020B0604020202020204" pitchFamily="34" charset="0"/>
                      </a:endParaRPr>
                    </a:p>
                  </a:txBody>
                  <a:tcPr/>
                </a:tc>
                <a:tc>
                  <a:txBody>
                    <a:bodyPr/>
                    <a:lstStyle/>
                    <a:p>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Рабочие программы курсов внеурочной деятельности должны содержать:</a:t>
                      </a:r>
                    </a:p>
                    <a:p>
                      <a:pPr marL="342900" indent="-342900">
                        <a:buAutoNum type="arabicParen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результаты освоения курса внеурочной деятельности;</a:t>
                      </a:r>
                    </a:p>
                    <a:p>
                      <a:pPr marL="342900" indent="-342900">
                        <a:buAutoNum type="arabicParen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Содержание курса внеурочной деятельности с указанием  форм организации и видов деятельности;</a:t>
                      </a:r>
                    </a:p>
                    <a:p>
                      <a:pPr marL="342900" indent="-342900">
                        <a:buAutoNum type="arabicParenR"/>
                      </a:pPr>
                      <a:r>
                        <a:rPr kumimoji="0" lang="ru-RU" sz="1800" b="0"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тематическое планирование</a:t>
                      </a:r>
                      <a:endParaRPr lang="ru-RU" dirty="0">
                        <a:solidFill>
                          <a:srgbClr val="002060"/>
                        </a:solidFill>
                        <a:latin typeface="Arial" panose="020B0604020202020204" pitchFamily="34" charset="0"/>
                        <a:cs typeface="Arial" panose="020B0604020202020204" pitchFamily="34" charset="0"/>
                      </a:endParaRPr>
                    </a:p>
                  </a:txBody>
                  <a:tcPr/>
                </a:tc>
                <a:tc>
                  <a:txBody>
                    <a:bodyPr/>
                    <a:lstStyle/>
                    <a:p>
                      <a:pPr algn="ctr"/>
                      <a:endParaRPr lang="ru-RU" sz="4000" b="1" dirty="0" smtClean="0">
                        <a:latin typeface="Arial" panose="020B0604020202020204" pitchFamily="34" charset="0"/>
                        <a:cs typeface="Arial" panose="020B0604020202020204" pitchFamily="34" charset="0"/>
                      </a:endParaRPr>
                    </a:p>
                    <a:p>
                      <a:pPr algn="ctr"/>
                      <a:r>
                        <a:rPr lang="ru-RU" sz="4000" b="1" dirty="0" smtClean="0">
                          <a:latin typeface="Arial" panose="020B0604020202020204" pitchFamily="34" charset="0"/>
                          <a:cs typeface="Arial" panose="020B0604020202020204" pitchFamily="34" charset="0"/>
                        </a:rPr>
                        <a:t>П</a:t>
                      </a:r>
                      <a:endParaRPr lang="ru-RU" sz="4000" b="1" dirty="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4237195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662939"/>
          </a:xfrm>
        </p:spPr>
        <p:txBody>
          <a:bodyPr>
            <a:normAutofit fontScale="90000"/>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Требования к рабочим программам</a:t>
            </a:r>
            <a:endParaRPr lang="ru-RU"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614878856"/>
              </p:ext>
            </p:extLst>
          </p:nvPr>
        </p:nvGraphicFramePr>
        <p:xfrm>
          <a:off x="736600" y="662940"/>
          <a:ext cx="11068713" cy="6217242"/>
        </p:xfrm>
        <a:graphic>
          <a:graphicData uri="http://schemas.openxmlformats.org/drawingml/2006/table">
            <a:tbl>
              <a:tblPr firstRow="1" bandRow="1">
                <a:tableStyleId>{5C22544A-7EE6-4342-B048-85BDC9FD1C3A}</a:tableStyleId>
              </a:tblPr>
              <a:tblGrid>
                <a:gridCol w="3187669"/>
                <a:gridCol w="7881044"/>
              </a:tblGrid>
              <a:tr h="350020">
                <a:tc>
                  <a:txBody>
                    <a:bodyPr/>
                    <a:lstStyle/>
                    <a:p>
                      <a:r>
                        <a:rPr lang="ru-RU" sz="1600" dirty="0" smtClean="0">
                          <a:latin typeface="Arial" panose="020B0604020202020204" pitchFamily="34" charset="0"/>
                          <a:cs typeface="Arial" panose="020B0604020202020204" pitchFamily="34" charset="0"/>
                        </a:rPr>
                        <a:t>Критерий</a:t>
                      </a:r>
                      <a:endParaRPr lang="ru-RU" sz="1600" dirty="0">
                        <a:latin typeface="Arial" panose="020B0604020202020204" pitchFamily="34" charset="0"/>
                        <a:cs typeface="Arial" panose="020B0604020202020204" pitchFamily="34" charset="0"/>
                      </a:endParaRPr>
                    </a:p>
                  </a:txBody>
                  <a:tcPr/>
                </a:tc>
                <a:tc>
                  <a:txBody>
                    <a:bodyPr/>
                    <a:lstStyle/>
                    <a:p>
                      <a:r>
                        <a:rPr lang="ru-RU" sz="1600" dirty="0" smtClean="0">
                          <a:latin typeface="Arial" panose="020B0604020202020204" pitchFamily="34" charset="0"/>
                          <a:cs typeface="Arial" panose="020B0604020202020204" pitchFamily="34" charset="0"/>
                        </a:rPr>
                        <a:t>Обновленный ФГОС</a:t>
                      </a:r>
                      <a:endParaRPr lang="ru-RU" sz="1600" dirty="0">
                        <a:latin typeface="Arial" panose="020B0604020202020204" pitchFamily="34" charset="0"/>
                        <a:cs typeface="Arial" panose="020B0604020202020204" pitchFamily="34" charset="0"/>
                      </a:endParaRPr>
                    </a:p>
                  </a:txBody>
                  <a:tcPr/>
                </a:tc>
              </a:tr>
              <a:tr h="926687">
                <a:tc>
                  <a:txBody>
                    <a:bodyPr/>
                    <a:lstStyle/>
                    <a:p>
                      <a:r>
                        <a:rPr lang="ru-RU" sz="1800" dirty="0" smtClean="0">
                          <a:solidFill>
                            <a:srgbClr val="002060"/>
                          </a:solidFill>
                          <a:latin typeface="Arial" panose="020B0604020202020204" pitchFamily="34" charset="0"/>
                          <a:cs typeface="Arial" panose="020B0604020202020204" pitchFamily="34" charset="0"/>
                        </a:rPr>
                        <a:t>Виды программ</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Рабочие программы учебных предметов, учебных курсов (в т.ч. и</a:t>
                      </a:r>
                      <a:r>
                        <a:rPr lang="ru-RU" sz="1800" baseline="0" dirty="0" smtClean="0">
                          <a:solidFill>
                            <a:srgbClr val="002060"/>
                          </a:solidFill>
                          <a:latin typeface="Arial" panose="020B0604020202020204" pitchFamily="34" charset="0"/>
                          <a:cs typeface="Arial" panose="020B0604020202020204" pitchFamily="34" charset="0"/>
                        </a:rPr>
                        <a:t> В/Д</a:t>
                      </a:r>
                      <a:r>
                        <a:rPr lang="ru-RU" sz="1800" dirty="0" smtClean="0">
                          <a:solidFill>
                            <a:srgbClr val="002060"/>
                          </a:solidFill>
                          <a:latin typeface="Arial" panose="020B0604020202020204" pitchFamily="34" charset="0"/>
                          <a:cs typeface="Arial" panose="020B0604020202020204" pitchFamily="34" charset="0"/>
                        </a:rPr>
                        <a:t>), учебных модулей</a:t>
                      </a:r>
                      <a:endParaRPr lang="ru-RU" sz="1800" dirty="0">
                        <a:solidFill>
                          <a:srgbClr val="002060"/>
                        </a:solidFill>
                        <a:latin typeface="Arial" panose="020B0604020202020204" pitchFamily="34" charset="0"/>
                        <a:cs typeface="Arial" panose="020B0604020202020204" pitchFamily="34" charset="0"/>
                      </a:endParaRPr>
                    </a:p>
                  </a:txBody>
                  <a:tcPr/>
                </a:tc>
              </a:tr>
              <a:tr h="1161430">
                <a:tc>
                  <a:txBody>
                    <a:bodyPr/>
                    <a:lstStyle/>
                    <a:p>
                      <a:r>
                        <a:rPr lang="ru-RU" sz="1800" dirty="0" smtClean="0">
                          <a:solidFill>
                            <a:srgbClr val="002060"/>
                          </a:solidFill>
                          <a:latin typeface="Arial" panose="020B0604020202020204" pitchFamily="34" charset="0"/>
                          <a:cs typeface="Arial" panose="020B0604020202020204" pitchFamily="34" charset="0"/>
                        </a:rPr>
                        <a:t>Структура рабочих программ</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Одинаковая для рабочих программ учебных предметов, учебных курсов (в т.ч.</a:t>
                      </a:r>
                      <a:r>
                        <a:rPr lang="ru-RU" sz="1800" baseline="0" dirty="0" smtClean="0">
                          <a:solidFill>
                            <a:srgbClr val="002060"/>
                          </a:solidFill>
                          <a:latin typeface="Arial" panose="020B0604020202020204" pitchFamily="34" charset="0"/>
                          <a:cs typeface="Arial" panose="020B0604020202020204" pitchFamily="34" charset="0"/>
                        </a:rPr>
                        <a:t> </a:t>
                      </a:r>
                      <a:r>
                        <a:rPr lang="ru-RU" sz="1800" dirty="0" smtClean="0">
                          <a:solidFill>
                            <a:srgbClr val="002060"/>
                          </a:solidFill>
                          <a:latin typeface="Arial" panose="020B0604020202020204" pitchFamily="34" charset="0"/>
                          <a:cs typeface="Arial" panose="020B0604020202020204" pitchFamily="34" charset="0"/>
                        </a:rPr>
                        <a:t>и В/Д), учебных модулей</a:t>
                      </a:r>
                      <a:endParaRPr lang="ru-RU" sz="1800" dirty="0">
                        <a:solidFill>
                          <a:srgbClr val="002060"/>
                        </a:solidFill>
                        <a:latin typeface="Arial" panose="020B0604020202020204" pitchFamily="34" charset="0"/>
                        <a:cs typeface="Arial" panose="020B0604020202020204" pitchFamily="34" charset="0"/>
                      </a:endParaRPr>
                    </a:p>
                  </a:txBody>
                  <a:tcPr/>
                </a:tc>
              </a:tr>
              <a:tr h="1087183">
                <a:tc>
                  <a:txBody>
                    <a:bodyPr/>
                    <a:lstStyle/>
                    <a:p>
                      <a:r>
                        <a:rPr lang="ru-RU" sz="1800" dirty="0" smtClean="0">
                          <a:solidFill>
                            <a:srgbClr val="002060"/>
                          </a:solidFill>
                          <a:latin typeface="Arial" panose="020B0604020202020204" pitchFamily="34" charset="0"/>
                          <a:cs typeface="Arial" panose="020B0604020202020204" pitchFamily="34" charset="0"/>
                        </a:rPr>
                        <a:t>Тематическое планирование рабочей программы учебного предмета, курса</a:t>
                      </a:r>
                      <a:endParaRPr lang="ru-RU" sz="1800" dirty="0">
                        <a:solidFill>
                          <a:srgbClr val="002060"/>
                        </a:solidFill>
                        <a:latin typeface="Arial" panose="020B0604020202020204" pitchFamily="34" charset="0"/>
                        <a:cs typeface="Arial" panose="020B0604020202020204" pitchFamily="34" charset="0"/>
                      </a:endParaRPr>
                    </a:p>
                  </a:txBody>
                  <a:tcPr/>
                </a:tc>
                <a:tc rowSpan="2">
                  <a:txBody>
                    <a:bodyPr/>
                    <a:lstStyle/>
                    <a:p>
                      <a:r>
                        <a:rPr lang="ru-RU" sz="1800" dirty="0" smtClean="0">
                          <a:solidFill>
                            <a:srgbClr val="002060"/>
                          </a:solidFill>
                          <a:latin typeface="Arial" panose="020B0604020202020204" pitchFamily="34" charset="0"/>
                          <a:cs typeface="Arial" panose="020B0604020202020204" pitchFamily="34" charset="0"/>
                        </a:rPr>
                        <a:t>С указанием количества часов, отводимых на освоение каждой темы, возможности использования по этой теме ЭОР и ЦО</a:t>
                      </a:r>
                      <a:endParaRPr lang="ru-RU" sz="1800" dirty="0">
                        <a:solidFill>
                          <a:srgbClr val="002060"/>
                        </a:solidFill>
                        <a:latin typeface="Arial" panose="020B0604020202020204" pitchFamily="34" charset="0"/>
                        <a:cs typeface="Arial" panose="020B0604020202020204" pitchFamily="34" charset="0"/>
                      </a:endParaRPr>
                    </a:p>
                  </a:txBody>
                  <a:tcPr/>
                </a:tc>
              </a:tr>
              <a:tr h="714355">
                <a:tc>
                  <a:txBody>
                    <a:bodyPr/>
                    <a:lstStyle/>
                    <a:p>
                      <a:r>
                        <a:rPr lang="ru-RU" sz="1800" dirty="0" smtClean="0">
                          <a:solidFill>
                            <a:srgbClr val="002060"/>
                          </a:solidFill>
                          <a:latin typeface="Arial" panose="020B0604020202020204" pitchFamily="34" charset="0"/>
                          <a:cs typeface="Arial" panose="020B0604020202020204" pitchFamily="34" charset="0"/>
                        </a:rPr>
                        <a:t>Тематическое планирование рабочей программы курса В/Д</a:t>
                      </a:r>
                      <a:endParaRPr lang="ru-RU" sz="1800" dirty="0">
                        <a:solidFill>
                          <a:srgbClr val="002060"/>
                        </a:solidFill>
                        <a:latin typeface="Arial" panose="020B0604020202020204" pitchFamily="34" charset="0"/>
                        <a:cs typeface="Arial" panose="020B0604020202020204" pitchFamily="34" charset="0"/>
                      </a:endParaRPr>
                    </a:p>
                  </a:txBody>
                  <a:tcPr/>
                </a:tc>
                <a:tc vMerge="1">
                  <a:txBody>
                    <a:bodyPr/>
                    <a:lstStyle/>
                    <a:p>
                      <a:endParaRPr lang="ru-RU" dirty="0"/>
                    </a:p>
                  </a:txBody>
                  <a:tcPr/>
                </a:tc>
              </a:tr>
              <a:tr h="649997">
                <a:tc>
                  <a:txBody>
                    <a:bodyPr/>
                    <a:lstStyle/>
                    <a:p>
                      <a:r>
                        <a:rPr lang="ru-RU" sz="1800" dirty="0" smtClean="0">
                          <a:solidFill>
                            <a:srgbClr val="002060"/>
                          </a:solidFill>
                          <a:latin typeface="Arial" panose="020B0604020202020204" pitchFamily="34" charset="0"/>
                          <a:cs typeface="Arial" panose="020B0604020202020204" pitchFamily="34" charset="0"/>
                        </a:rPr>
                        <a:t>Учет рабочей программы </a:t>
                      </a:r>
                    </a:p>
                    <a:p>
                      <a:r>
                        <a:rPr lang="ru-RU" sz="1800" dirty="0" smtClean="0">
                          <a:solidFill>
                            <a:srgbClr val="002060"/>
                          </a:solidFill>
                          <a:latin typeface="Arial" panose="020B0604020202020204" pitchFamily="34" charset="0"/>
                          <a:cs typeface="Arial" panose="020B0604020202020204" pitchFamily="34" charset="0"/>
                        </a:rPr>
                        <a:t>воспитания</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Во всех разделах рабочей программы</a:t>
                      </a:r>
                      <a:endParaRPr lang="ru-RU" sz="1800" dirty="0">
                        <a:solidFill>
                          <a:srgbClr val="002060"/>
                        </a:solidFill>
                        <a:latin typeface="Arial" panose="020B0604020202020204" pitchFamily="34" charset="0"/>
                        <a:cs typeface="Arial" panose="020B0604020202020204" pitchFamily="34" charset="0"/>
                      </a:endParaRPr>
                    </a:p>
                  </a:txBody>
                  <a:tcPr/>
                </a:tc>
              </a:tr>
              <a:tr h="1025988">
                <a:tc>
                  <a:txBody>
                    <a:bodyPr/>
                    <a:lstStyle/>
                    <a:p>
                      <a:r>
                        <a:rPr lang="ru-RU" sz="1800" dirty="0" smtClean="0">
                          <a:solidFill>
                            <a:srgbClr val="002060"/>
                          </a:solidFill>
                          <a:latin typeface="Arial" panose="020B0604020202020204" pitchFamily="34" charset="0"/>
                          <a:cs typeface="Arial" panose="020B0604020202020204" pitchFamily="34" charset="0"/>
                        </a:rPr>
                        <a:t>Особенности рабочей программы курса В/Д</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В программе должны быть указаны формы проведения занятий</a:t>
                      </a:r>
                      <a:endParaRPr lang="ru-RU" sz="1800" dirty="0">
                        <a:solidFill>
                          <a:srgbClr val="00206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28623116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662939"/>
          </a:xfrm>
        </p:spPr>
        <p:txBody>
          <a:bodyPr>
            <a:normAutofit fontScale="90000"/>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Требования к рабочим программам</a:t>
            </a:r>
            <a:endParaRPr lang="ru-RU" b="1" dirty="0">
              <a:solidFill>
                <a:schemeClr val="accent5">
                  <a:lumMod val="75000"/>
                </a:schemeClr>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600501" y="1037230"/>
            <a:ext cx="10753299" cy="5139733"/>
          </a:xfrm>
        </p:spPr>
        <p:txBody>
          <a:bodyPr>
            <a:normAutofit/>
          </a:bodyPr>
          <a:lstStyle/>
          <a:p>
            <a:pPr indent="270510" algn="just" eaLnBrk="0" fontAlgn="base" hangingPunct="0">
              <a:lnSpc>
                <a:spcPct val="150000"/>
              </a:lnSpc>
              <a:spcAft>
                <a:spcPts val="0"/>
              </a:spcAft>
            </a:pPr>
            <a:r>
              <a:rPr lang="ru-RU" sz="2400" dirty="0" smtClean="0">
                <a:latin typeface="Times New Roman" panose="02020603050405020304" pitchFamily="18" charset="0"/>
              </a:rPr>
              <a:t>На </a:t>
            </a:r>
            <a:r>
              <a:rPr lang="ru-RU" sz="2400" dirty="0">
                <a:latin typeface="Times New Roman" panose="02020603050405020304" pitchFamily="18" charset="0"/>
              </a:rPr>
              <a:t>сайте Федерального оператора апробации обновленных ФГОС Министерство просвещения РФ, создан портал Министерства просвещения и ИСРО РАО «Единое содержание общего образования»  представлены тексты примерных рабочих программ</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8074446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Примерные ООП (18.03.2022) в разделе «Нормативные документы»</a:t>
            </a:r>
            <a:endParaRPr lang="ru-RU" b="1" dirty="0">
              <a:solidFill>
                <a:schemeClr val="accent5">
                  <a:lumMod val="75000"/>
                </a:schemeClr>
              </a:solidFill>
              <a:latin typeface="Arial" panose="020B0604020202020204" pitchFamily="34" charset="0"/>
              <a:cs typeface="Arial" panose="020B0604020202020204" pitchFamily="34" charset="0"/>
            </a:endParaRPr>
          </a:p>
        </p:txBody>
      </p:sp>
      <p:pic>
        <p:nvPicPr>
          <p:cNvPr id="4" name="Объект 3"/>
          <p:cNvPicPr>
            <a:picLocks noGrp="1" noChangeAspect="1"/>
          </p:cNvPicPr>
          <p:nvPr>
            <p:ph idx="1"/>
          </p:nvPr>
        </p:nvPicPr>
        <p:blipFill>
          <a:blip r:embed="rId2"/>
          <a:stretch>
            <a:fillRect/>
          </a:stretch>
        </p:blipFill>
        <p:spPr>
          <a:xfrm>
            <a:off x="838200" y="1825624"/>
            <a:ext cx="10515600" cy="4575175"/>
          </a:xfrm>
          <a:prstGeom prst="rect">
            <a:avLst/>
          </a:prstGeom>
        </p:spPr>
      </p:pic>
      <p:sp>
        <p:nvSpPr>
          <p:cNvPr id="3" name="Прямоугольник 2"/>
          <p:cNvSpPr/>
          <p:nvPr/>
        </p:nvSpPr>
        <p:spPr>
          <a:xfrm>
            <a:off x="1203960" y="2766060"/>
            <a:ext cx="1333500" cy="166878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dirty="0" smtClean="0">
                <a:solidFill>
                  <a:srgbClr val="5B9BD5">
                    <a:lumMod val="75000"/>
                  </a:srgbClr>
                </a:solidFill>
                <a:latin typeface="Arial" panose="020B0604020202020204" pitchFamily="34" charset="0"/>
                <a:cs typeface="Arial" panose="020B0604020202020204" pitchFamily="34" charset="0"/>
              </a:rPr>
              <a:t>Единый  информ</a:t>
            </a:r>
            <a:r>
              <a:rPr lang="en-US" sz="2000" dirty="0">
                <a:solidFill>
                  <a:srgbClr val="5B9BD5">
                    <a:lumMod val="75000"/>
                  </a:srgbClr>
                </a:solidFill>
                <a:latin typeface="Arial" panose="020B0604020202020204" pitchFamily="34" charset="0"/>
                <a:cs typeface="Arial" panose="020B0604020202020204" pitchFamily="34" charset="0"/>
              </a:rPr>
              <a:t>.</a:t>
            </a:r>
            <a:r>
              <a:rPr lang="ru-RU" sz="2000" dirty="0" smtClean="0">
                <a:solidFill>
                  <a:srgbClr val="5B9BD5">
                    <a:lumMod val="75000"/>
                  </a:srgbClr>
                </a:solidFill>
                <a:latin typeface="Arial" panose="020B0604020202020204" pitchFamily="34" charset="0"/>
                <a:cs typeface="Arial" panose="020B0604020202020204" pitchFamily="34" charset="0"/>
              </a:rPr>
              <a:t> ресурс</a:t>
            </a:r>
          </a:p>
          <a:p>
            <a:pPr algn="ctr"/>
            <a:r>
              <a:rPr lang="en-US" sz="2000" b="1" dirty="0">
                <a:solidFill>
                  <a:srgbClr val="C00000"/>
                </a:solidFill>
                <a:latin typeface="Arial" panose="020B0604020202020204" pitchFamily="34" charset="0"/>
                <a:cs typeface="Arial" panose="020B0604020202020204" pitchFamily="34" charset="0"/>
              </a:rPr>
              <a:t>e</a:t>
            </a:r>
            <a:r>
              <a:rPr lang="en-US" sz="2000" b="1" dirty="0" smtClean="0">
                <a:solidFill>
                  <a:srgbClr val="C00000"/>
                </a:solidFill>
                <a:latin typeface="Arial" panose="020B0604020202020204" pitchFamily="34" charset="0"/>
                <a:cs typeface="Arial" panose="020B0604020202020204" pitchFamily="34" charset="0"/>
              </a:rPr>
              <a:t>dsoo.ru</a:t>
            </a:r>
            <a:endParaRPr lang="ru-RU" sz="2000" b="1" dirty="0">
              <a:solidFill>
                <a:srgbClr val="C00000"/>
              </a:solidFill>
              <a:latin typeface="Arial" panose="020B0604020202020204" pitchFamily="34" charset="0"/>
              <a:cs typeface="Arial" panose="020B0604020202020204" pitchFamily="34" charset="0"/>
            </a:endParaRPr>
          </a:p>
        </p:txBody>
      </p:sp>
      <p:sp>
        <p:nvSpPr>
          <p:cNvPr id="5" name="Прямоугольник 4"/>
          <p:cNvSpPr/>
          <p:nvPr/>
        </p:nvSpPr>
        <p:spPr>
          <a:xfrm>
            <a:off x="1203960" y="4732019"/>
            <a:ext cx="1333500" cy="166877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rgbClr val="5B9BD5">
                    <a:lumMod val="75000"/>
                  </a:srgbClr>
                </a:solidFill>
              </a:rPr>
              <a:t>Апробация</a:t>
            </a:r>
          </a:p>
          <a:p>
            <a:pPr algn="ctr"/>
            <a:r>
              <a:rPr lang="ru-RU" dirty="0" smtClean="0">
                <a:solidFill>
                  <a:srgbClr val="5B9BD5">
                    <a:lumMod val="75000"/>
                  </a:srgbClr>
                </a:solidFill>
              </a:rPr>
              <a:t>ПРП с сентября 2021 г. по апрель 2022 г.</a:t>
            </a:r>
            <a:endParaRPr lang="ru-RU" dirty="0">
              <a:solidFill>
                <a:srgbClr val="5B9BD5">
                  <a:lumMod val="75000"/>
                </a:srgbClr>
              </a:solidFill>
            </a:endParaRPr>
          </a:p>
        </p:txBody>
      </p:sp>
    </p:spTree>
    <p:extLst>
      <p:ext uri="{BB962C8B-B14F-4D97-AF65-F5344CB8AC3E}">
        <p14:creationId xmlns:p14="http://schemas.microsoft.com/office/powerpoint/2010/main" val="32790299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07174555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marL="457200" algn="just">
                        <a:lnSpc>
                          <a:spcPct val="100000"/>
                        </a:lnSpc>
                        <a:spcAft>
                          <a:spcPts val="0"/>
                        </a:spcAft>
                      </a:pPr>
                      <a:r>
                        <a:rPr lang="ru-RU" sz="1800" b="1" dirty="0" smtClean="0">
                          <a:effectLst/>
                          <a:latin typeface="Times New Roman" panose="02020603050405020304" pitchFamily="18" charset="0"/>
                          <a:ea typeface="Calibri" panose="020F0502020204030204" pitchFamily="34" charset="0"/>
                          <a:cs typeface="Times New Roman" panose="02020603050405020304" pitchFamily="18" charset="0"/>
                        </a:rPr>
                        <a:t>Сравнительный анализ примерной рабочей программы основного общего образования «Математика» и программы «Математика» по действующим стандартам.</a:t>
                      </a:r>
                      <a:r>
                        <a:rPr lang="ru-RU" sz="1800" b="0" baseline="0" dirty="0" smtClean="0">
                          <a:effectLst/>
                          <a:latin typeface="+mn-lt"/>
                          <a:ea typeface="+mn-ea"/>
                          <a:cs typeface="+mn-cs"/>
                        </a:rPr>
                        <a:t> </a:t>
                      </a:r>
                      <a:r>
                        <a:rPr lang="ru-RU" sz="1800" b="1" dirty="0" smtClean="0">
                          <a:effectLst/>
                          <a:latin typeface="Times New Roman" panose="02020603050405020304" pitchFamily="18" charset="0"/>
                        </a:rPr>
                        <a:t>Что нового в программе</a:t>
                      </a:r>
                      <a:r>
                        <a:rPr lang="ru-RU" sz="1800" b="0" baseline="0" dirty="0" smtClean="0">
                          <a:effectLst/>
                          <a:latin typeface="+mn-lt"/>
                        </a:rPr>
                        <a:t> </a:t>
                      </a:r>
                      <a:r>
                        <a:rPr lang="ru-RU" sz="1800" b="1" dirty="0" smtClean="0">
                          <a:effectLst/>
                          <a:latin typeface="Times New Roman" panose="02020603050405020304" pitchFamily="18" charset="0"/>
                        </a:rPr>
                        <a:t>5 класс</a:t>
                      </a:r>
                      <a:endParaRPr lang="ru-RU" sz="1800" dirty="0" smtClean="0">
                        <a:effectLst/>
                      </a:endParaRPr>
                    </a:p>
                    <a:p>
                      <a:pPr algn="just">
                        <a:lnSpc>
                          <a:spcPct val="150000"/>
                        </a:lnSpc>
                        <a:spcAft>
                          <a:spcPts val="0"/>
                        </a:spcAft>
                      </a:pPr>
                      <a:r>
                        <a:rPr lang="ru-RU" sz="2000" dirty="0" smtClean="0">
                          <a:effectLst/>
                          <a:latin typeface="Times New Roman" panose="02020603050405020304" pitchFamily="18" charset="0"/>
                        </a:rPr>
                        <a:t>В тематическом планировании новой редакции Программы 5 класса появились темы, которые в предыдущих примерных рабочих Программах изучались в 6 классе. Например: делители и кратные, разложение числа на множители, признаки делимости на 2, 5, 10, 3, 9. А также согласно новой примерной Программе, на год раньше предлагается изучать умножение и деление дробей и сопутствующие этому темы (основное свойство дроби, приведение дробей к новому знаменателю).</a:t>
                      </a:r>
                      <a:endParaRPr lang="ru-RU" sz="2000" dirty="0" smtClean="0">
                        <a:effectLst/>
                      </a:endParaRPr>
                    </a:p>
                    <a:p>
                      <a:pPr indent="450215" algn="just">
                        <a:lnSpc>
                          <a:spcPct val="150000"/>
                        </a:lnSpc>
                        <a:spcAft>
                          <a:spcPts val="0"/>
                        </a:spcAft>
                      </a:pPr>
                      <a:r>
                        <a:rPr lang="ru-RU" sz="2000" dirty="0" smtClean="0">
                          <a:effectLst/>
                          <a:latin typeface="Times New Roman" panose="02020603050405020304" pitchFamily="18" charset="0"/>
                        </a:rPr>
                        <a:t>В отличие от предыдущей Программы, в обновленной Программе геометрическая линия усилена включением практических работ как с плоскими объектами, так и с объемными телами. Предусмотрены такие виды деятельности как исследование свойств геометрических тел путем наблюдения, эксперимента, моделирования, измерения.</a:t>
                      </a:r>
                      <a:endParaRPr lang="ru-RU" sz="2000" dirty="0" smtClean="0">
                        <a:effectLst/>
                      </a:endParaRPr>
                    </a:p>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9180246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638388431"/>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marL="457200" algn="just">
                        <a:lnSpc>
                          <a:spcPct val="100000"/>
                        </a:lnSpc>
                        <a:spcAft>
                          <a:spcPts val="0"/>
                        </a:spcAft>
                      </a:pPr>
                      <a:r>
                        <a:rPr lang="ru-RU" sz="2400" b="1" dirty="0" smtClean="0">
                          <a:effectLst/>
                          <a:latin typeface="Times New Roman" panose="02020603050405020304" pitchFamily="18" charset="0"/>
                          <a:ea typeface="Calibri" panose="020F0502020204030204" pitchFamily="34" charset="0"/>
                          <a:cs typeface="Times New Roman" panose="02020603050405020304" pitchFamily="18" charset="0"/>
                        </a:rPr>
                        <a:t>Сравнительный анализ примерной рабочей программы основного общего образования «Русский</a:t>
                      </a:r>
                      <a:r>
                        <a:rPr lang="ru-RU" sz="2400" b="1" baseline="0" dirty="0" smtClean="0">
                          <a:effectLst/>
                          <a:latin typeface="Times New Roman" panose="02020603050405020304" pitchFamily="18" charset="0"/>
                          <a:ea typeface="Calibri" panose="020F0502020204030204" pitchFamily="34" charset="0"/>
                          <a:cs typeface="Times New Roman" panose="02020603050405020304" pitchFamily="18" charset="0"/>
                        </a:rPr>
                        <a:t> язык</a:t>
                      </a:r>
                      <a:r>
                        <a:rPr lang="ru-RU" sz="2400" b="1" dirty="0" smtClean="0">
                          <a:effectLst/>
                          <a:latin typeface="Times New Roman" panose="02020603050405020304" pitchFamily="18" charset="0"/>
                          <a:ea typeface="Calibri" panose="020F0502020204030204" pitchFamily="34" charset="0"/>
                          <a:cs typeface="Times New Roman" panose="02020603050405020304" pitchFamily="18" charset="0"/>
                        </a:rPr>
                        <a:t>» </a:t>
                      </a:r>
                    </a:p>
                    <a:p>
                      <a:pPr marL="457200" algn="just">
                        <a:lnSpc>
                          <a:spcPct val="100000"/>
                        </a:lnSpc>
                        <a:spcAft>
                          <a:spcPts val="0"/>
                        </a:spcAft>
                      </a:pPr>
                      <a:endParaRPr lang="ru-RU"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00000"/>
                        </a:lnSpc>
                        <a:spcAft>
                          <a:spcPts val="0"/>
                        </a:spcAft>
                      </a:pPr>
                      <a:endParaRPr lang="ru-RU" sz="18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pPr marL="457200" algn="just">
                        <a:lnSpc>
                          <a:spcPct val="100000"/>
                        </a:lnSpc>
                        <a:spcAft>
                          <a:spcPts val="0"/>
                        </a:spcAft>
                      </a:pPr>
                      <a:r>
                        <a:rPr lang="ru-RU" sz="3200" dirty="0" smtClean="0">
                          <a:effectLst/>
                          <a:latin typeface="Times New Roman" panose="02020603050405020304" pitchFamily="18" charset="0"/>
                          <a:ea typeface="Times New Roman" panose="02020603050405020304" pitchFamily="18" charset="0"/>
                        </a:rPr>
                        <a:t>В тематическом планировании появился новый раздел: «Функциональные разновидности языка». </a:t>
                      </a:r>
                      <a:endParaRPr lang="ru-RU" sz="3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5631847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372038418"/>
              </p:ext>
            </p:extLst>
          </p:nvPr>
        </p:nvGraphicFramePr>
        <p:xfrm>
          <a:off x="723330" y="1"/>
          <a:ext cx="10781733" cy="7011348"/>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Рабочие</a:t>
                      </a:r>
                      <a:r>
                        <a:rPr lang="ru-RU" sz="2400" b="1" u="none" strike="noStrike" spc="0" baseline="0" dirty="0" smtClean="0">
                          <a:solidFill>
                            <a:srgbClr val="000000"/>
                          </a:solidFill>
                          <a:effectLst/>
                          <a:latin typeface="Times New Roman" panose="02020603050405020304" pitchFamily="18" charset="0"/>
                          <a:ea typeface="Tahoma" panose="020B0604030504040204" pitchFamily="34" charset="0"/>
                          <a:cs typeface="Tahoma" panose="020B0604030504040204" pitchFamily="34" charset="0"/>
                        </a:rPr>
                        <a:t> программы (на примере предмета «Русский язык»)</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p:nvPr/>
        </p:nvPicPr>
        <p:blipFill>
          <a:blip r:embed="rId2"/>
          <a:stretch>
            <a:fillRect/>
          </a:stretch>
        </p:blipFill>
        <p:spPr>
          <a:xfrm>
            <a:off x="968991" y="777921"/>
            <a:ext cx="9935570" cy="5773003"/>
          </a:xfrm>
          <a:prstGeom prst="rect">
            <a:avLst/>
          </a:prstGeom>
        </p:spPr>
      </p:pic>
    </p:spTree>
    <p:extLst>
      <p:ext uri="{BB962C8B-B14F-4D97-AF65-F5344CB8AC3E}">
        <p14:creationId xmlns:p14="http://schemas.microsoft.com/office/powerpoint/2010/main" val="28062483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7" name="Рисунок 6"/>
          <p:cNvPicPr/>
          <p:nvPr/>
        </p:nvPicPr>
        <p:blipFill>
          <a:blip r:embed="rId2"/>
          <a:stretch>
            <a:fillRect/>
          </a:stretch>
        </p:blipFill>
        <p:spPr>
          <a:xfrm>
            <a:off x="838200" y="736978"/>
            <a:ext cx="9998122" cy="5895833"/>
          </a:xfrm>
          <a:prstGeom prst="rect">
            <a:avLst/>
          </a:prstGeom>
        </p:spPr>
      </p:pic>
    </p:spTree>
    <p:extLst>
      <p:ext uri="{BB962C8B-B14F-4D97-AF65-F5344CB8AC3E}">
        <p14:creationId xmlns:p14="http://schemas.microsoft.com/office/powerpoint/2010/main" val="81666756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p:nvPr/>
        </p:nvPicPr>
        <p:blipFill>
          <a:blip r:embed="rId2"/>
          <a:stretch>
            <a:fillRect/>
          </a:stretch>
        </p:blipFill>
        <p:spPr>
          <a:xfrm>
            <a:off x="838200" y="764275"/>
            <a:ext cx="10271078" cy="5745707"/>
          </a:xfrm>
          <a:prstGeom prst="rect">
            <a:avLst/>
          </a:prstGeom>
        </p:spPr>
      </p:pic>
    </p:spTree>
    <p:extLst>
      <p:ext uri="{BB962C8B-B14F-4D97-AF65-F5344CB8AC3E}">
        <p14:creationId xmlns:p14="http://schemas.microsoft.com/office/powerpoint/2010/main" val="38555016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8806614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6" name="Рисунок 5"/>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66482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3255851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9839739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2771212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33522990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40446581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7038845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134734591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903685787"/>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b="1" u="none" strike="noStrike" spc="0" dirty="0" smtClean="0">
                          <a:solidFill>
                            <a:srgbClr val="000000"/>
                          </a:solidFill>
                          <a:effectLst/>
                          <a:latin typeface="Times New Roman" panose="02020603050405020304" pitchFamily="18" charset="0"/>
                          <a:ea typeface="Calibri" panose="020F0502020204030204" pitchFamily="34" charset="0"/>
                          <a:cs typeface="Tahoma" panose="020B0604030504040204" pitchFamily="34" charset="0"/>
                        </a:rPr>
                        <a:t>Организация и содержание оценочных процедур</a:t>
                      </a:r>
                      <a:endPar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endParaRP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351384530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662939"/>
          </a:xfrm>
        </p:spPr>
        <p:txBody>
          <a:bodyPr>
            <a:normAutofit fontScale="90000"/>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Требования к рабочим программам</a:t>
            </a:r>
            <a:endParaRPr lang="ru-RU" b="1" dirty="0">
              <a:solidFill>
                <a:schemeClr val="accent5">
                  <a:lumMod val="75000"/>
                </a:schemeClr>
              </a:solidFill>
              <a:latin typeface="Arial" panose="020B0604020202020204" pitchFamily="34" charset="0"/>
              <a:cs typeface="Arial" panose="020B0604020202020204" pitchFamily="34" charset="0"/>
            </a:endParaRPr>
          </a:p>
        </p:txBody>
      </p:sp>
      <p:sp>
        <p:nvSpPr>
          <p:cNvPr id="3" name="Объект 2"/>
          <p:cNvSpPr>
            <a:spLocks noGrp="1"/>
          </p:cNvSpPr>
          <p:nvPr>
            <p:ph idx="1"/>
          </p:nvPr>
        </p:nvSpPr>
        <p:spPr>
          <a:xfrm>
            <a:off x="600501" y="1037230"/>
            <a:ext cx="10753299" cy="5139733"/>
          </a:xfrm>
        </p:spPr>
        <p:txBody>
          <a:bodyPr>
            <a:normAutofit/>
          </a:bodyPr>
          <a:lstStyle/>
          <a:p>
            <a:pPr indent="270510" algn="just">
              <a:lnSpc>
                <a:spcPct val="150000"/>
              </a:lnSpc>
              <a:spcAft>
                <a:spcPts val="0"/>
              </a:spcAft>
            </a:pPr>
            <a:r>
              <a:rPr lang="ru-RU" dirty="0">
                <a:latin typeface="Times New Roman" panose="02020603050405020304" pitchFamily="18" charset="0"/>
                <a:ea typeface="Times New Roman" panose="02020603050405020304" pitchFamily="18" charset="0"/>
                <a:cs typeface="Times New Roman" panose="02020603050405020304" pitchFamily="18" charset="0"/>
              </a:rPr>
              <a:t>В</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разделе, связанном со структурой программы, необходимо зафиксировать, каким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образом </a:t>
            </a:r>
            <a:r>
              <a:rPr lang="ru-RU" dirty="0">
                <a:latin typeface="Times New Roman" panose="02020603050405020304" pitchFamily="18" charset="0"/>
                <a:ea typeface="Times New Roman" panose="02020603050405020304" pitchFamily="18" charset="0"/>
                <a:cs typeface="Times New Roman" panose="02020603050405020304" pitchFamily="18" charset="0"/>
              </a:rPr>
              <a:t>следует учитывать программу воспитания в рабочей программе предмета, курса или модуля (во ФГОС не указаны способы, как это сделать, только прописали, что учесть этот документ нужно обязательно (</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3"/>
              </a:rPr>
              <a:t>п. 31.1</a:t>
            </a:r>
            <a:r>
              <a:rPr lang="ru-RU" dirty="0">
                <a:latin typeface="Times New Roman" panose="02020603050405020304" pitchFamily="18" charset="0"/>
                <a:ea typeface="Times New Roman" panose="02020603050405020304" pitchFamily="18" charset="0"/>
                <a:cs typeface="Times New Roman" panose="02020603050405020304" pitchFamily="18" charset="0"/>
              </a:rPr>
              <a:t> ФГОС НОО, </a:t>
            </a:r>
            <a:r>
              <a:rPr lang="ru-RU"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hlinkClick r:id="rId4"/>
              </a:rPr>
              <a:t>п. 32.1</a:t>
            </a:r>
            <a:r>
              <a:rPr lang="ru-RU" dirty="0">
                <a:latin typeface="Times New Roman" panose="02020603050405020304" pitchFamily="18" charset="0"/>
                <a:ea typeface="Times New Roman" panose="02020603050405020304" pitchFamily="18" charset="0"/>
                <a:cs typeface="Times New Roman" panose="02020603050405020304" pitchFamily="18" charset="0"/>
              </a:rPr>
              <a:t>ФГОС ООО).</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0786584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09528630"/>
              </p:ext>
            </p:extLst>
          </p:nvPr>
        </p:nvGraphicFramePr>
        <p:xfrm>
          <a:off x="723330" y="1"/>
          <a:ext cx="10781733" cy="7265226"/>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rPr>
                        <a:t>Разработка РП с учетом программы воспитания</a:t>
                      </a:r>
                    </a:p>
                  </a:txBody>
                  <a:tcPr/>
                </a:tc>
              </a:tr>
              <a:tr h="6534717">
                <a:tc>
                  <a:txBody>
                    <a:bodyPr/>
                    <a:lstStyle/>
                    <a:p>
                      <a:pPr indent="270510" algn="just">
                        <a:lnSpc>
                          <a:spcPct val="150000"/>
                        </a:lnSpc>
                        <a:spcAft>
                          <a:spcPts val="0"/>
                        </a:spcAft>
                      </a:pPr>
                      <a:r>
                        <a:rPr lang="ru-RU" sz="2000" dirty="0" smtClean="0">
                          <a:effectLst/>
                          <a:latin typeface="Times New Roman" panose="02020603050405020304" pitchFamily="18" charset="0"/>
                          <a:ea typeface="Calibri" panose="020F0502020204030204" pitchFamily="34" charset="0"/>
                          <a:cs typeface="Times New Roman" panose="02020603050405020304" pitchFamily="18" charset="0"/>
                        </a:rPr>
                        <a:t>Закрепите способы, с помощью которых педагоги покажут, что учли содержание программы воспитания в рабочей программе. Учесть его нужно обязательно (п. 31.1 ФГОС НОО, п. 32.1 ФГОС ООО)</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270510" algn="just">
                        <a:lnSpc>
                          <a:spcPct val="150000"/>
                        </a:lnSpc>
                        <a:spcAft>
                          <a:spcPts val="0"/>
                        </a:spcAft>
                      </a:pP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Чтобы это отразить, автор рабочей программы </a:t>
                      </a:r>
                      <a:r>
                        <a:rPr lang="ru-RU"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вправе выбрать один или несколько предложенных вариантов:</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ru-RU"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добавить абзац в пояснительную записку рабочей программы – если она оформляется;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ru-RU"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оформить аналитическую справку о том, как учли в рабочей программе рабочую программу воспитания, в виде приложения к рабочей программе предмета, курса, модуля;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ru-RU"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указать информацию об учете рабочей программы воспитания в первом разделе рабочей программы предмета, курса или модуля – после каждой описанной темы или отдельным блоком;</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Symbol" panose="05050102010706020507" pitchFamily="18" charset="2"/>
                        <a:buChar char=""/>
                      </a:pPr>
                      <a:r>
                        <a:rPr lang="ru-RU" sz="2000" i="1" dirty="0" smtClean="0">
                          <a:effectLst/>
                          <a:latin typeface="Times New Roman" panose="02020603050405020304" pitchFamily="18" charset="0"/>
                          <a:ea typeface="Times New Roman" panose="02020603050405020304" pitchFamily="18" charset="0"/>
                          <a:cs typeface="Times New Roman" panose="02020603050405020304" pitchFamily="18" charset="0"/>
                        </a:rPr>
                        <a:t>включить информацию об учете рабочей программы воспитания в тематическое планирование – добавить графу и указать в ней воспитательное мероприятие, которое запланировали на уроке или в рамках внеурочной деятельности.</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8250178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527683125"/>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rPr>
                        <a:t>Разработка РП с учетом программы воспитания</a:t>
                      </a: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5" name="Рисунок 4"/>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421921103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527683125"/>
              </p:ext>
            </p:extLst>
          </p:nvPr>
        </p:nvGraphicFramePr>
        <p:xfrm>
          <a:off x="723330" y="1"/>
          <a:ext cx="10781733" cy="7046781"/>
        </p:xfrm>
        <a:graphic>
          <a:graphicData uri="http://schemas.openxmlformats.org/drawingml/2006/table">
            <a:tbl>
              <a:tblPr firstRow="1" bandRow="1">
                <a:tableStyleId>{5C22544A-7EE6-4342-B048-85BDC9FD1C3A}</a:tableStyleId>
              </a:tblPr>
              <a:tblGrid>
                <a:gridCol w="10781733"/>
              </a:tblGrid>
              <a:tr h="425641">
                <a:tc>
                  <a:txBody>
                    <a:bodyPr/>
                    <a:lstStyle/>
                    <a:p>
                      <a:pPr marL="457200" marR="0" lvl="1" indent="0" algn="ctr" defTabSz="914400" rtl="0" eaLnBrk="1" fontAlgn="auto" latinLnBrk="0" hangingPunct="1">
                        <a:lnSpc>
                          <a:spcPct val="115000"/>
                        </a:lnSpc>
                        <a:spcBef>
                          <a:spcPts val="0"/>
                        </a:spcBef>
                        <a:spcAft>
                          <a:spcPts val="0"/>
                        </a:spcAft>
                        <a:buClr>
                          <a:srgbClr val="000000"/>
                        </a:buClr>
                        <a:buSzPts val="950"/>
                        <a:buFont typeface="+mj-lt"/>
                        <a:buNone/>
                        <a:tabLst>
                          <a:tab pos="293370" algn="l"/>
                          <a:tab pos="6374130" algn="l"/>
                        </a:tabLst>
                        <a:defRPr/>
                      </a:pPr>
                      <a:r>
                        <a:rPr lang="ru-RU" sz="2400" u="none" strike="noStrike" spc="0" dirty="0" smtClean="0">
                          <a:effectLst/>
                          <a:latin typeface="Tahoma" panose="020B0604030504040204" pitchFamily="34" charset="0"/>
                          <a:ea typeface="Tahoma" panose="020B0604030504040204" pitchFamily="34" charset="0"/>
                          <a:cs typeface="Tahoma" panose="020B0604030504040204" pitchFamily="34" charset="0"/>
                        </a:rPr>
                        <a:t>Разработка РП с учетом программы воспитания</a:t>
                      </a:r>
                    </a:p>
                  </a:txBody>
                  <a:tcPr/>
                </a:tc>
              </a:tr>
              <a:tr h="6534717">
                <a:tc>
                  <a:txBody>
                    <a:bodyPr/>
                    <a:lstStyle/>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pic>
        <p:nvPicPr>
          <p:cNvPr id="3" name="Рисунок 2"/>
          <p:cNvPicPr>
            <a:picLocks noChangeAspect="1"/>
          </p:cNvPicPr>
          <p:nvPr/>
        </p:nvPicPr>
        <p:blipFill>
          <a:blip r:embed="rId2"/>
          <a:stretch>
            <a:fillRect/>
          </a:stretch>
        </p:blipFill>
        <p:spPr>
          <a:xfrm>
            <a:off x="0" y="1673"/>
            <a:ext cx="12192000" cy="6854653"/>
          </a:xfrm>
          <a:prstGeom prst="rect">
            <a:avLst/>
          </a:prstGeom>
        </p:spPr>
      </p:pic>
    </p:spTree>
    <p:extLst>
      <p:ext uri="{BB962C8B-B14F-4D97-AF65-F5344CB8AC3E}">
        <p14:creationId xmlns:p14="http://schemas.microsoft.com/office/powerpoint/2010/main" val="42683946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solidFill>
                  <a:schemeClr val="accent5">
                    <a:lumMod val="75000"/>
                  </a:schemeClr>
                </a:solidFill>
                <a:latin typeface="Arial" panose="020B0604020202020204" pitchFamily="34" charset="0"/>
                <a:cs typeface="Arial" panose="020B0604020202020204" pitchFamily="34" charset="0"/>
              </a:rPr>
              <a:t>С</a:t>
            </a:r>
            <a:r>
              <a:rPr lang="ru-RU" b="1" dirty="0" smtClean="0">
                <a:solidFill>
                  <a:schemeClr val="accent5">
                    <a:lumMod val="75000"/>
                  </a:schemeClr>
                </a:solidFill>
                <a:latin typeface="Arial" panose="020B0604020202020204" pitchFamily="34" charset="0"/>
                <a:cs typeface="Arial" panose="020B0604020202020204" pitchFamily="34" charset="0"/>
              </a:rPr>
              <a:t>одержательный раздел ООП</a:t>
            </a:r>
            <a:endParaRPr lang="ru-RU"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5" name="Объект 4"/>
          <p:cNvGraphicFramePr>
            <a:graphicFrameLocks noGrp="1"/>
          </p:cNvGraphicFramePr>
          <p:nvPr>
            <p:ph idx="1"/>
            <p:extLst/>
          </p:nvPr>
        </p:nvGraphicFramePr>
        <p:xfrm>
          <a:off x="838199" y="1815153"/>
          <a:ext cx="10666863" cy="4399734"/>
        </p:xfrm>
        <a:graphic>
          <a:graphicData uri="http://schemas.openxmlformats.org/drawingml/2006/table">
            <a:tbl>
              <a:tblPr firstRow="1" bandRow="1">
                <a:tableStyleId>{5C22544A-7EE6-4342-B048-85BDC9FD1C3A}</a:tableStyleId>
              </a:tblPr>
              <a:tblGrid>
                <a:gridCol w="2947597"/>
                <a:gridCol w="7719266"/>
              </a:tblGrid>
              <a:tr h="800046">
                <a:tc>
                  <a:txBody>
                    <a:bodyPr/>
                    <a:lstStyle/>
                    <a:p>
                      <a:pPr algn="ctr"/>
                      <a:r>
                        <a:rPr lang="ru-RU" sz="2400" dirty="0" smtClean="0">
                          <a:latin typeface="Arial" panose="020B0604020202020204" pitchFamily="34" charset="0"/>
                          <a:cs typeface="Arial" panose="020B0604020202020204" pitchFamily="34" charset="0"/>
                        </a:rPr>
                        <a:t>Уровень</a:t>
                      </a:r>
                      <a:endParaRPr lang="ru-RU" sz="2400" dirty="0">
                        <a:latin typeface="Arial" panose="020B0604020202020204" pitchFamily="34" charset="0"/>
                        <a:cs typeface="Arial" panose="020B0604020202020204" pitchFamily="34" charset="0"/>
                      </a:endParaRPr>
                    </a:p>
                  </a:txBody>
                  <a:tcPr/>
                </a:tc>
                <a:tc>
                  <a:txBody>
                    <a:bodyPr/>
                    <a:lstStyle/>
                    <a:p>
                      <a:pPr algn="ctr"/>
                      <a:r>
                        <a:rPr lang="ru-RU" sz="2400" dirty="0" smtClean="0">
                          <a:latin typeface="Arial" panose="020B0604020202020204" pitchFamily="34" charset="0"/>
                          <a:cs typeface="Arial" panose="020B0604020202020204" pitchFamily="34" charset="0"/>
                        </a:rPr>
                        <a:t>Обновленный ФГОС</a:t>
                      </a:r>
                      <a:endParaRPr lang="ru-RU" sz="2400" dirty="0">
                        <a:latin typeface="Arial" panose="020B0604020202020204" pitchFamily="34" charset="0"/>
                        <a:cs typeface="Arial" panose="020B0604020202020204" pitchFamily="34" charset="0"/>
                      </a:endParaRPr>
                    </a:p>
                  </a:txBody>
                  <a:tcPr/>
                </a:tc>
              </a:tr>
              <a:tr h="2816610">
                <a:tc>
                  <a:txBody>
                    <a:bodyPr/>
                    <a:lstStyle/>
                    <a:p>
                      <a:r>
                        <a:rPr lang="ru-RU" sz="1600" b="1" dirty="0" smtClean="0">
                          <a:solidFill>
                            <a:srgbClr val="002060"/>
                          </a:solidFill>
                          <a:latin typeface="Arial" panose="020B0604020202020204" pitchFamily="34" charset="0"/>
                          <a:cs typeface="Arial" panose="020B0604020202020204" pitchFamily="34" charset="0"/>
                        </a:rPr>
                        <a:t>ООО</a:t>
                      </a:r>
                      <a:endParaRPr lang="ru-RU" sz="1600" b="1" dirty="0">
                        <a:solidFill>
                          <a:srgbClr val="002060"/>
                        </a:solidFill>
                        <a:latin typeface="Arial" panose="020B0604020202020204" pitchFamily="34" charset="0"/>
                        <a:cs typeface="Arial" panose="020B0604020202020204" pitchFamily="34" charset="0"/>
                      </a:endParaRPr>
                    </a:p>
                  </a:txBody>
                  <a:tcPr/>
                </a:tc>
                <a:tc>
                  <a:txBody>
                    <a:bodyPr/>
                    <a:lstStyle/>
                    <a:p>
                      <a:r>
                        <a:rPr lang="ru-RU" sz="2400" b="0" dirty="0" smtClean="0">
                          <a:solidFill>
                            <a:srgbClr val="002060"/>
                          </a:solidFill>
                          <a:latin typeface="Arial" panose="020B0604020202020204" pitchFamily="34" charset="0"/>
                          <a:cs typeface="Arial" panose="020B0604020202020204" pitchFamily="34" charset="0"/>
                        </a:rPr>
                        <a:t>.</a:t>
                      </a:r>
                      <a:endParaRPr lang="ru-RU" sz="2400" b="1" dirty="0" smtClean="0">
                        <a:solidFill>
                          <a:srgbClr val="002060"/>
                        </a:solidFill>
                        <a:latin typeface="Arial" panose="020B0604020202020204" pitchFamily="34" charset="0"/>
                        <a:cs typeface="Arial" panose="020B0604020202020204" pitchFamily="34" charset="0"/>
                      </a:endParaRPr>
                    </a:p>
                    <a:p>
                      <a:r>
                        <a:rPr lang="ru-RU" sz="3600" b="1" dirty="0" smtClean="0">
                          <a:solidFill>
                            <a:srgbClr val="002060"/>
                          </a:solidFill>
                          <a:latin typeface="Arial" panose="020B0604020202020204" pitchFamily="34" charset="0"/>
                          <a:cs typeface="Arial" panose="020B0604020202020204" pitchFamily="34" charset="0"/>
                        </a:rPr>
                        <a:t>2.Программа формирования УУД </a:t>
                      </a:r>
                    </a:p>
                    <a:p>
                      <a:pPr fontAlgn="ctr">
                        <a:lnSpc>
                          <a:spcPct val="115000"/>
                        </a:lnSpc>
                        <a:spcAft>
                          <a:spcPts val="0"/>
                        </a:spcAft>
                      </a:pPr>
                      <a:r>
                        <a:rPr lang="ru-RU" sz="36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2.2.1. Целевой раздел</a:t>
                      </a:r>
                      <a:endParaRPr lang="ru-RU" sz="32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36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2.2.2. Содержательный раздел </a:t>
                      </a:r>
                      <a:endParaRPr lang="ru-RU" sz="3200" dirty="0" smtClean="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1200"/>
                        </a:spcBef>
                        <a:spcAft>
                          <a:spcPts val="0"/>
                        </a:spcAft>
                      </a:pPr>
                      <a:r>
                        <a:rPr lang="ru-RU" sz="3600" b="1" dirty="0" smtClean="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2.2.3. Организационный раздел</a:t>
                      </a:r>
                      <a:endParaRPr lang="ru-RU" sz="3200" b="1" dirty="0" smtClean="0">
                        <a:solidFill>
                          <a:srgbClr val="002060"/>
                        </a:solidFill>
                        <a:effectLst/>
                        <a:latin typeface="Times New Roman" panose="02020603050405020304" pitchFamily="18" charset="0"/>
                        <a:ea typeface="Times New Roman" panose="02020603050405020304" pitchFamily="18" charset="0"/>
                        <a:cs typeface="OfficinaSansExtraBoldITC-Reg"/>
                      </a:endParaRPr>
                    </a:p>
                    <a:p>
                      <a:endParaRPr lang="ru-RU" sz="3600" b="0" dirty="0" smtClean="0">
                        <a:solidFill>
                          <a:srgbClr val="00206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17972036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542270182"/>
              </p:ext>
            </p:extLst>
          </p:nvPr>
        </p:nvGraphicFramePr>
        <p:xfrm>
          <a:off x="723330" y="1"/>
          <a:ext cx="10781733" cy="7231698"/>
        </p:xfrm>
        <a:graphic>
          <a:graphicData uri="http://schemas.openxmlformats.org/drawingml/2006/table">
            <a:tbl>
              <a:tblPr firstRow="1" bandRow="1">
                <a:tableStyleId>{5C22544A-7EE6-4342-B048-85BDC9FD1C3A}</a:tableStyleId>
              </a:tblPr>
              <a:tblGrid>
                <a:gridCol w="10781733"/>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Целевой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Федеральном государственном образовательном стандарте основного общего образования указано, что программа формирования универсальных учебных действий у обучающихся </a:t>
                      </a:r>
                      <a:r>
                        <a:rPr lang="ru-RU"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должна обеспечивать</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развитие способности к саморазвитию и самосовершенствованию;</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внутренней позиции личности, регулятивных, познавательных, коммуникативных универсальных учебных действий у обучающихся;</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a:t>
                      </a:r>
                      <a:r>
                        <a:rPr lang="ru-RU" sz="1600"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опыта </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применения универсальных учебных действий в жизненных ситуациях для решения задач общекультурного, личностного и познавательного развития обучающихся, готовности к решению практических задач;</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повышение эффективности усвоения знаний и учебных действий, формирования компетенций в предметных областях, учебно-исследовательской и проектной деятельности;</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навыка участия в различных формах организации учебно-исследовательской и проектной деятельности, в том числе творческих конкурсах, олимпиадах, научных обществах, научно-практических конференциях, олимпиадах;</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овладение приемами учебного сотрудничества и социального взаимодействия со сверстниками, обучающимися младшего и старшего возраста и взрослыми в совместной учебно-исследовательской и проектной деятельности;</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и развитие компетенций обучающихся в области использования ИКТ на уровне общего пользования, включая владение ИКТ, поиском, анализом и передачей информации, презентацией выполненных работ, основами информационной безопасности, умением безопасного </a:t>
                      </a:r>
                      <a:r>
                        <a:rPr lang="ru-RU" sz="1600"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использования средств ИКТ</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и информационно-телекоммуникационной сети «Интернет» (далее — Интернет), формирование культуры пользования ИКТ;</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знаний и навыков в области финансовой грамотности и устойчивого развития общества.</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01609855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22937950"/>
              </p:ext>
            </p:extLst>
          </p:nvPr>
        </p:nvGraphicFramePr>
        <p:xfrm>
          <a:off x="723330" y="1"/>
          <a:ext cx="10781733" cy="7174797"/>
        </p:xfrm>
        <a:graphic>
          <a:graphicData uri="http://schemas.openxmlformats.org/drawingml/2006/table">
            <a:tbl>
              <a:tblPr firstRow="1" bandRow="1">
                <a:tableStyleId>{5C22544A-7EE6-4342-B048-85BDC9FD1C3A}</a:tableStyleId>
              </a:tblPr>
              <a:tblGrid>
                <a:gridCol w="10781733"/>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Согласно ФГОС Программа формирования универсальных учебных действий у обучающихся содержит:</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описание взаимосвязи универсальных учебных действий с содержанием учебных предметов;</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описание особенностей реализации основных направлений и форм учебно-исследовательской деятельности в рамках урочной и внеурочной работы.</a:t>
                      </a:r>
                    </a:p>
                    <a:p>
                      <a:pPr indent="144145" algn="just" fontAlgn="ctr">
                        <a:lnSpc>
                          <a:spcPct val="115000"/>
                        </a:lnSpc>
                        <a:spcAft>
                          <a:spcPts val="0"/>
                        </a:spcAft>
                      </a:pP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Описание взаимосвязи УУД с содержанием учебных предметов</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Содержание основного общего образования определяется программой основного общего образования. Предметное учебное содержание фиксируется в рабочих программах. </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Разработанные по всем учебным предметам рабочие программы (РП) отражают определенные во ФГОС ООО универсальные учебные действия в трех своих компонентах:</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как часть </a:t>
                      </a: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метапредметных</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результатов обучения в разделе «Планируемые результаты освоения учебного предмета на уровне основного общего образования»;</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соотнесении с предметными результатами по основным разделам и темам учебного содержания;</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разделе «Основные виды деятельности» тематического планирования.</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программе дается описание реализации требований формирования УУД в предметных результатах и тематическом планировании по отдельным предметным областям.</a:t>
                      </a:r>
                      <a:endParaRPr lang="ru-RU" sz="1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40398026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974812052"/>
              </p:ext>
            </p:extLst>
          </p:nvPr>
        </p:nvGraphicFramePr>
        <p:xfrm>
          <a:off x="723330" y="-316797"/>
          <a:ext cx="11468670" cy="7174797"/>
        </p:xfrm>
        <a:graphic>
          <a:graphicData uri="http://schemas.openxmlformats.org/drawingml/2006/table">
            <a:tbl>
              <a:tblPr firstRow="1" bandRow="1">
                <a:tableStyleId>{5C22544A-7EE6-4342-B048-85BDC9FD1C3A}</a:tableStyleId>
              </a:tblPr>
              <a:tblGrid>
                <a:gridCol w="11468670"/>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p>
                    <a:p>
                      <a:pPr marL="0" marR="0" lvl="0" indent="0" algn="l" defTabSz="914400" rtl="0" eaLnBrk="1" fontAlgn="ctr" latinLnBrk="0" hangingPunct="1">
                        <a:lnSpc>
                          <a:spcPct val="115000"/>
                        </a:lnSpc>
                        <a:spcBef>
                          <a:spcPts val="0"/>
                        </a:spcBef>
                        <a:spcAft>
                          <a:spcPts val="0"/>
                        </a:spcAft>
                        <a:buClrTx/>
                        <a:buSzTx/>
                        <a:buFontTx/>
                        <a:buNone/>
                        <a:tabLst/>
                        <a:defRPr/>
                      </a:pP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32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p>
                    <a:p>
                      <a:pPr>
                        <a:lnSpc>
                          <a:spcPct val="115000"/>
                        </a:lnSpc>
                        <a:spcBef>
                          <a:spcPts val="1200"/>
                        </a:spcBef>
                        <a:spcAft>
                          <a:spcPts val="0"/>
                        </a:spcAft>
                      </a:pPr>
                      <a:r>
                        <a:rPr lang="ru-RU" sz="32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Иностранный язык (английский язык)</a:t>
                      </a:r>
                      <a:endParaRPr lang="ru-RU" sz="32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32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Математика и информатика</a:t>
                      </a:r>
                      <a:endParaRPr lang="ru-RU" sz="32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32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Естественно-научные предметы</a:t>
                      </a:r>
                      <a:endParaRPr lang="ru-RU" sz="32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a:lnSpc>
                          <a:spcPct val="115000"/>
                        </a:lnSpc>
                        <a:spcBef>
                          <a:spcPts val="1200"/>
                        </a:spcBef>
                        <a:spcAft>
                          <a:spcPts val="0"/>
                        </a:spcAft>
                      </a:pPr>
                      <a:r>
                        <a:rPr lang="ru-RU" sz="32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Общественно-научные предметы </a:t>
                      </a:r>
                      <a:endParaRPr lang="ru-RU" sz="3200" b="1" cap="all" dirty="0" smtClean="0">
                        <a:solidFill>
                          <a:srgbClr val="000000"/>
                        </a:solidFill>
                        <a:effectLst/>
                        <a:latin typeface="Times New Roman" panose="02020603050405020304" pitchFamily="18" charset="0"/>
                        <a:ea typeface="Times New Roman" panose="02020603050405020304" pitchFamily="18" charset="0"/>
                        <a:cs typeface="OfficinaSansMediumITC"/>
                      </a:endParaRPr>
                    </a:p>
                    <a:p>
                      <a:pPr fontAlgn="ctr">
                        <a:lnSpc>
                          <a:spcPct val="115000"/>
                        </a:lnSpc>
                        <a:spcAft>
                          <a:spcPts val="0"/>
                        </a:spcAft>
                      </a:pP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64892430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795718784"/>
              </p:ext>
            </p:extLst>
          </p:nvPr>
        </p:nvGraphicFramePr>
        <p:xfrm>
          <a:off x="723330" y="-316797"/>
          <a:ext cx="11468670" cy="7174797"/>
        </p:xfrm>
        <a:graphic>
          <a:graphicData uri="http://schemas.openxmlformats.org/drawingml/2006/table">
            <a:tbl>
              <a:tblPr firstRow="1" bandRow="1">
                <a:tableStyleId>{5C22544A-7EE6-4342-B048-85BDC9FD1C3A}</a:tableStyleId>
              </a:tblPr>
              <a:tblGrid>
                <a:gridCol w="11468670"/>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универсальных учебных познавательных действий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6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базовых логических действий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Анализировать, классифицировать, сравнивать языковые единицы, а также тексты различных функциональных разновидностей языка, функционально-смысловых типов речи и жанров.</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Выявлять и характеризовать существенные признаки классификации, основания для обобщения и сравнения, критерии проводимого анализа языковых единиц, текстов различных функциональных разновидностей языка, функ­цио­наль­но-­смыс­ло­вых типов речи и жанров.</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Устанавливать существенный признак классификации и классифицировать литературные объекты, устанавливать основания для их обобщения и сравнения, определять критерии проводимого анализа.</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Выявлять и комментировать закономерности при изучении языковых процессов; формулировать выводы с использованием дедуктивных и индуктивных умозаключений, умозаключений по аналогии.</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spc="1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Самостоятельно выбирать способ решения учебной задачи при работе с разными единицами языка, разными типами текстов, сравнивая варианты решения и выбирая оптимальный вариант с учётом самостоятельно выделенных критериев.</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Выявлять (в рамках предложенной задачи) критерии определения закономерностей и противоречий в рассматриваемых литературных фактах и наблюдениях над текстом.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Выявлять дефицит литературной и другой информации, данных, необходимых для решения поставленной учебной задачи.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Устанавливать причинно-следственные связи при изучении литературных явлений и процессов, формулировать гипотезы об их взаимосвязях.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7525966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600469190"/>
              </p:ext>
            </p:extLst>
          </p:nvPr>
        </p:nvGraphicFramePr>
        <p:xfrm>
          <a:off x="723330" y="1"/>
          <a:ext cx="10781733" cy="7812024"/>
        </p:xfrm>
        <a:graphic>
          <a:graphicData uri="http://schemas.openxmlformats.org/drawingml/2006/table">
            <a:tbl>
              <a:tblPr firstRow="1" bandRow="1">
                <a:tableStyleId>{5C22544A-7EE6-4342-B048-85BDC9FD1C3A}</a:tableStyleId>
              </a:tblPr>
              <a:tblGrid>
                <a:gridCol w="10781733"/>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универсальных учебных познавательных действий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6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базовых исследовательских действий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Самостоятельно определять и формулировать цели лингвистических мини-исследований, формулировать и использовать вопросы как исследовательский инструмент.</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Формулировать в устной и письменной форме гипотезу предстоящего исследования (исследовательского проекта) языкового материала; осуществлять проверку гипотезы; аргументировать свою позицию, мнение.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Проводить по самостоятельно составленному плану небольшое исследование по установлению особенностей языковых единиц, языковых процессов, особенностей причинно-следственных связей и зависимостей объектов между собой.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Самостоятельно формулировать обобщения и выводы по результатам проведённого наблюдения за языковым материалом и языковыми явлениями, лингвистического мини-исследования, представлять результаты исследования в устной и письменной форме, в виде электронной презентации, схемы, таблицы, диаграммы и т. п.</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Формулировать гипотезу об истинности собственных суждений и суждений других, аргументировать свою позицию в выборе и интерпретации литературного объекта исследования.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Самостоятельно составлять план исследования особенностей литературного объекта изучения, причинно-следственных связей и зависимостей объектов между собой.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Овладеть инструментами оценки достоверности полученных выводов и обобщений.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Прогнозировать возможное дальнейшее развитие событий и их последствия в аналогичных или сходных ситуациях, а также выдвигать предположения об их развитии в новых условиях и контекстах, в том числе в литературных произведениях.</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Публично представлять результаты учебного исследования проектной деятельности на уроке или во внеурочной деятельности (устный журнал, виртуальная экскурсия, научная конференция, стендовый доклад и др.).</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3744364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223486434"/>
              </p:ext>
            </p:extLst>
          </p:nvPr>
        </p:nvGraphicFramePr>
        <p:xfrm>
          <a:off x="0" y="1"/>
          <a:ext cx="11969087" cy="7531608"/>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p>
                    <a:p>
                      <a:pPr fontAlgn="ctr">
                        <a:lnSpc>
                          <a:spcPct val="115000"/>
                        </a:lnSpc>
                        <a:spcAft>
                          <a:spcPts val="0"/>
                        </a:spcAft>
                      </a:pPr>
                      <a:r>
                        <a:rPr lang="ru-RU" sz="16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Работа с информацией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Выбирать, анализировать, обобщать, систематизировать интерпретировать и комментировать информацию, представленную в текстах, таблицах, схемах; представлять текст в виде таблицы, графики; извлекать информацию из различных источников (энциклопедий, словарей, справочников; средств массовой информации, государственных электронных ресурсов учебного назначения), передавать информацию в сжатом и развёрнутом виде в соответствии с учебной задачей.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Использовать различные виды </a:t>
                      </a:r>
                      <a:r>
                        <a:rPr lang="ru-RU" sz="16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аудирования</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(выборочное, ознакомительное, детальное) и чтения (изучающее, ознакомительное, просмотровое, поисковое) в зависимости от поставленной учебной задачи (цели); извлекать необходимую информацию из прослушанных и прочитанных текстов различных функциональных разновидностей языка и жанров; оценивать прочитанный или прослушанный текст с точки зрения использованных в нем языковых средств; оценивать достоверность содержащейся в тексте информации.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Выделять главную и дополнительную информацию текстов; выявлять дефицит информации текста, необходимой для решения поставленной задачи, и восполнять его путем использования других источников информации.</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процессе чтения текста прогнозировать его содержание (по названию, ключевым словам, по первому и последнему абзацу и т. п.), выдвигать предположения о дальнейшем развитии мысли автора и проверять их в процессе чтения текста, вести диалог с текстом.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Находить и формулировать аргументы, подтверждающую или опровергающую позицию автора текста и собственную точку зрения на проблему текста, в анализируемом тексте и других источниках.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Самостоятельно выбирать оптимальную форму представления литературной и другой информации (текст, презентация, таблица, схема) в зависимости от коммуникативной установки.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Оценивать надежность литературной и другой информации по критериям, предложенным учителем или сформулированным самостоятельно; эффективно запоминать и систематизировать эту информацию.</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4748627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103527485"/>
              </p:ext>
            </p:extLst>
          </p:nvPr>
        </p:nvGraphicFramePr>
        <p:xfrm>
          <a:off x="0" y="1"/>
          <a:ext cx="11969087" cy="7181088"/>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p>
                    <a:p>
                      <a:pPr indent="144145" algn="just" fontAlgn="ctr">
                        <a:lnSpc>
                          <a:spcPct val="115000"/>
                        </a:lnSpc>
                        <a:spcAft>
                          <a:spcPts val="0"/>
                        </a:spcAft>
                      </a:pPr>
                      <a:r>
                        <a:rPr lang="ru-RU" sz="20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универсальных учебных коммуникативных действий</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Владеть различными видами монолога и диалога, формулировать в устной и письменной форме суждения на социально-культурные, нравственно-этические, бытовые, учебные темы в соответствии с темой, целью, сферой и ситуацией общения; правильно, логично, аргументированно излагать свою точку зрения по поставленной проблеме.</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Выражать свою точку зрения и аргументировать ее в диалогах и дискуссиях; сопоставлять свои суждения с суждениями других участников диалога и </a:t>
                      </a:r>
                      <a:r>
                        <a:rPr lang="ru-RU" sz="20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полилога</a:t>
                      </a: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обнаруживать различие и сходство позиций; корректно выражать свое отношение к суждениям собеседников.</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Формулировать цель учебной деятельности, планировать ее, осуществлять самоконтроль, самооценку, </a:t>
                      </a:r>
                      <a:r>
                        <a:rPr lang="ru-RU" sz="20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самокоррекцию</a:t>
                      </a: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объяснять причины достижения (</a:t>
                      </a:r>
                      <a:r>
                        <a:rPr lang="ru-RU" sz="20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недостижения</a:t>
                      </a: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результата деятельности. </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Осуществлять речевую рефлексию (выявлять коммуникативные неудачи и их причины, уметь предупреждать их), давать оценку приобретенному речевому опыту и корректировать собственную речь с учетом целей и условий общения; оценивать соответствие результата поставленной цели и условиям общения.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Управлять собственными эмоциями, корректно выражать их в процессе речевого общения.</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95713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42855778"/>
              </p:ext>
            </p:extLst>
          </p:nvPr>
        </p:nvGraphicFramePr>
        <p:xfrm>
          <a:off x="0" y="1"/>
          <a:ext cx="11969087" cy="7174797"/>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r>
                        <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Русский язык и литература</a:t>
                      </a:r>
                    </a:p>
                    <a:p>
                      <a:pPr indent="144145" algn="just" fontAlgn="ctr">
                        <a:lnSpc>
                          <a:spcPct val="115000"/>
                        </a:lnSpc>
                        <a:spcAft>
                          <a:spcPts val="0"/>
                        </a:spcAft>
                      </a:pPr>
                      <a:r>
                        <a:rPr lang="ru-RU" sz="16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Формирование универсальных учебных регулятивных действий</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Владеть социокультурными нормами и нормами речевого поведения в актуальных сферах речевого общения, соблюдать нормы современного русского литературного языка и нормы речевого этикета; уместно пользоваться внеязыковыми средствами общения (жестами, мимикой). </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Публично представлять результаты проведенного языкового анализа, выполненного лингвистического эксперимента, исследования, проекта; самостоятельно выбирать формат выступления с учетом цели презентации и особенностей аудитории и в соответствии с этим составлять устные и письменные тексты с использованием иллюстративного материала.</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fontAlgn="ctr">
                        <a:lnSpc>
                          <a:spcPct val="115000"/>
                        </a:lnSpc>
                        <a:spcAft>
                          <a:spcPts val="0"/>
                        </a:spcAft>
                      </a:pPr>
                      <a:endParaRPr lang="ru-RU"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fontAlgn="ctr">
                        <a:lnSpc>
                          <a:spcPct val="115000"/>
                        </a:lnSpc>
                        <a:spcAft>
                          <a:spcPts val="0"/>
                        </a:spcAft>
                      </a:pPr>
                      <a:endParaRPr lang="ru-RU"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33879757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357980291"/>
              </p:ext>
            </p:extLst>
          </p:nvPr>
        </p:nvGraphicFramePr>
        <p:xfrm>
          <a:off x="0" y="1"/>
          <a:ext cx="11969087" cy="7391400"/>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Содержательный  раздел</a:t>
                      </a:r>
                      <a:endParaRPr kumimoji="0" lang="ru-RU" sz="3200" b="0" i="0" u="none" strike="noStrike" kern="1200" cap="none" spc="0" normalizeH="0" baseline="0" noProof="0" dirty="0" smtClean="0">
                        <a:ln>
                          <a:noFill/>
                        </a:ln>
                        <a:solidFill>
                          <a:srgbClr val="00206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ctr" latinLnBrk="0" hangingPunct="1">
                        <a:lnSpc>
                          <a:spcPct val="115000"/>
                        </a:lnSpc>
                        <a:spcBef>
                          <a:spcPts val="0"/>
                        </a:spcBef>
                        <a:spcAft>
                          <a:spcPts val="0"/>
                        </a:spcAft>
                        <a:buClrTx/>
                        <a:buSzTx/>
                        <a:buFontTx/>
                        <a:buNone/>
                        <a:tabLst/>
                        <a:defRPr/>
                      </a:pPr>
                      <a:r>
                        <a:rPr kumimoji="0" lang="ru-RU" sz="20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Особенности реализации основных направлений и форм учебно-исследовательской и проектной деятельности в рамках урочной и внеурочной деятельности</a:t>
                      </a:r>
                      <a:endParaRPr kumimoji="0" lang="ru-RU" sz="20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144145" algn="just" defTabSz="914400" rtl="0" eaLnBrk="1" fontAlgn="ctr" latinLnBrk="0" hangingPunct="1">
                        <a:lnSpc>
                          <a:spcPct val="115000"/>
                        </a:lnSpc>
                        <a:spcBef>
                          <a:spcPts val="0"/>
                        </a:spcBef>
                        <a:spcAft>
                          <a:spcPts val="0"/>
                        </a:spcAft>
                        <a:buClrTx/>
                        <a:buSzTx/>
                        <a:buFontTx/>
                        <a:buNone/>
                        <a:tabLst/>
                        <a:defRPr/>
                      </a:pPr>
                      <a:r>
                        <a:rPr kumimoji="0" lang="ru-RU" sz="1600" b="1" i="1"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Особенности реализации учебно-исследовательской деятельности</a:t>
                      </a:r>
                      <a:endParaRPr kumimoji="0" lang="ru-RU" sz="1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144145" algn="just" defTabSz="914400" rtl="0" eaLnBrk="1" fontAlgn="ctr" latinLnBrk="0" hangingPunct="1">
                        <a:lnSpc>
                          <a:spcPct val="115000"/>
                        </a:lnSpc>
                        <a:spcBef>
                          <a:spcPts val="0"/>
                        </a:spcBef>
                        <a:spcAft>
                          <a:spcPts val="0"/>
                        </a:spcAft>
                        <a:buClrTx/>
                        <a:buSzTx/>
                        <a:buFontTx/>
                        <a:buNone/>
                        <a:tabLst/>
                        <a:defRPr/>
                      </a:pPr>
                      <a:r>
                        <a:rPr kumimoji="0" lang="ru-RU" sz="1600" b="0"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Особенность учебно-исследовательской деятельности (далее — УИД) состоит в том, что она нацелена на решение обучающимися познавательной проблемы, носит теоретический характер, ориентирована на получение обучающимися субъективно нового знания (ранее неизвестного или мало известного), на организацию его теоретической опытно-экспериментальной проверки.</a:t>
                      </a:r>
                      <a:endParaRPr kumimoji="0" lang="ru-RU" sz="1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defTabSz="914400" rtl="0" eaLnBrk="1" fontAlgn="ctr" latinLnBrk="0" hangingPunct="1">
                        <a:lnSpc>
                          <a:spcPct val="115000"/>
                        </a:lnSpc>
                        <a:spcBef>
                          <a:spcPts val="0"/>
                        </a:spcBef>
                        <a:spcAft>
                          <a:spcPts val="0"/>
                        </a:spcAft>
                        <a:buClrTx/>
                        <a:buSzTx/>
                        <a:buFont typeface="Wingdings" panose="05000000000000000000" pitchFamily="2" charset="2"/>
                        <a:buChar char=""/>
                        <a:tabLst/>
                        <a:defRPr/>
                      </a:pPr>
                      <a:r>
                        <a:rPr kumimoji="0" lang="ru-RU" sz="1600" b="0"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предметные учебные исследования;</a:t>
                      </a:r>
                      <a:endParaRPr kumimoji="0" lang="ru-RU" sz="1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defTabSz="914400" rtl="0" eaLnBrk="1" fontAlgn="ctr" latinLnBrk="0" hangingPunct="1">
                        <a:lnSpc>
                          <a:spcPct val="115000"/>
                        </a:lnSpc>
                        <a:spcBef>
                          <a:spcPts val="0"/>
                        </a:spcBef>
                        <a:spcAft>
                          <a:spcPts val="0"/>
                        </a:spcAft>
                        <a:buClrTx/>
                        <a:buSzTx/>
                        <a:buFont typeface="Wingdings" panose="05000000000000000000" pitchFamily="2" charset="2"/>
                        <a:buChar char=""/>
                        <a:tabLst/>
                        <a:defRPr/>
                      </a:pPr>
                      <a:r>
                        <a:rPr kumimoji="0" lang="ru-RU" sz="1600" b="0"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междисциплинарные учебные исследования.</a:t>
                      </a:r>
                      <a:endParaRPr kumimoji="0" lang="ru-RU" sz="1400" b="0" i="0" u="none" strike="noStrike" kern="1200" cap="none" spc="0" normalizeH="0" baseline="0" noProof="0" dirty="0" smtClean="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indent="144145" algn="just" fontAlgn="ctr">
                        <a:lnSpc>
                          <a:spcPct val="115000"/>
                        </a:lnSpc>
                        <a:spcAft>
                          <a:spcPts val="0"/>
                        </a:spcAft>
                      </a:pPr>
                      <a:r>
                        <a:rPr lang="ru-RU"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Формы организации</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16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исследовательской деятельности</a:t>
                      </a: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обучающихся могут быть следующие:</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урок-исследование;</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урок с использованием интерактивной беседы в исследовательском ключе;</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урок-эксперимент, позволяющий освоить элементы исследовательской деятельности (планирование и проведение эксперимента, обработка и анализ его результатов);</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урок-консультация;</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ctr">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мини-исследование в рамках домашнего задания.</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indent="144145" algn="just">
                        <a:lnSpc>
                          <a:spcPct val="115000"/>
                        </a:lnSpc>
                        <a:spcAft>
                          <a:spcPts val="0"/>
                        </a:spcAft>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Основными формами организации УИД во внеурочное время являются:</a:t>
                      </a:r>
                      <a:endParaRPr lang="ru-RU" sz="11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конференция, семинар, дискуссия, диспут;</a:t>
                      </a:r>
                      <a:endParaRPr lang="ru-RU" sz="11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брифинг, интервью, телемост;</a:t>
                      </a:r>
                      <a:endParaRPr lang="ru-RU" sz="11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исследовательская практика, образовательные экспедиции, походы, поездки, экскурсии;</a:t>
                      </a:r>
                      <a:endParaRPr lang="ru-RU" sz="11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6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научно-исследовательское общество учащихся.</a:t>
                      </a:r>
                      <a:endParaRPr lang="ru-RU" sz="11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3453894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533787587"/>
              </p:ext>
            </p:extLst>
          </p:nvPr>
        </p:nvGraphicFramePr>
        <p:xfrm>
          <a:off x="0" y="1"/>
          <a:ext cx="11969087" cy="7216140"/>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36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marL="342900" lvl="0" indent="-342900">
                        <a:lnSpc>
                          <a:spcPct val="115000"/>
                        </a:lnSpc>
                        <a:spcBef>
                          <a:spcPts val="1200"/>
                        </a:spcBef>
                        <a:spcAft>
                          <a:spcPts val="0"/>
                        </a:spcAft>
                        <a:buFont typeface="Wingdings" panose="05000000000000000000" pitchFamily="2" charset="2"/>
                        <a:buChar char=""/>
                      </a:pPr>
                      <a:r>
                        <a:rPr lang="ru-RU"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Особенности организации проектной деятельности</a:t>
                      </a:r>
                      <a:endParaRPr lang="ru-RU" sz="1800" b="1" dirty="0" smtClean="0">
                        <a:solidFill>
                          <a:srgbClr val="000000"/>
                        </a:solidFill>
                        <a:effectLst/>
                        <a:latin typeface="Times New Roman" panose="02020603050405020304" pitchFamily="18" charset="0"/>
                        <a:ea typeface="Times New Roman" panose="02020603050405020304" pitchFamily="18" charset="0"/>
                        <a:cs typeface="OfficinaSansExtraBoldITC-Reg"/>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Особенность проектной деятельности (далее — ПД) заключается в том, что она нацелена на получение конкретного результата («продукта»), с учетом заранее заданных требований и запланированных ресурсов. ПД имеет прикладной характер и ориентирована на поиск, нахождение обучающимися практического средства (инструмента и пр.) для решения жизненной, социально-значимой или познавательной проблемы.</a:t>
                      </a:r>
                    </a:p>
                    <a:p>
                      <a:pPr marL="342900" lvl="0" indent="-342900" algn="just">
                        <a:lnSpc>
                          <a:spcPct val="115000"/>
                        </a:lnSpc>
                        <a:spcAft>
                          <a:spcPts val="0"/>
                        </a:spcAft>
                        <a:buFont typeface="Wingdings" panose="05000000000000000000" pitchFamily="2" charset="2"/>
                        <a:buChar char=""/>
                      </a:pPr>
                      <a:endParaRPr lang="ru-RU" sz="14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indent="144145" algn="just">
                        <a:lnSpc>
                          <a:spcPct val="115000"/>
                        </a:lnSpc>
                        <a:spcAft>
                          <a:spcPts val="0"/>
                        </a:spcAft>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Осуществление ПД обучающимися включает в себя ряд этапов:</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анализ и формулирование проблемы;</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формулирование темы проекта;</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постановка цели и задач проекта;</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составление плана работы;</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сбор информации/исследование;</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выполнение технологического этапа;</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подготовка и защита проекта;</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рефлексия, анализ результатов выполнения проекта, оценка качества выполнения.</a:t>
                      </a:r>
                      <a:endParaRPr lang="ru-RU" sz="20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предметные проекты;</a:t>
                      </a:r>
                      <a:endParaRPr lang="ru-RU" sz="2000" b="1"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2000" b="1"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метапредметные</a:t>
                      </a:r>
                      <a:r>
                        <a:rPr lang="ru-RU" sz="20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проекты.</a:t>
                      </a:r>
                      <a:endParaRPr lang="ru-RU" sz="2000" b="1"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fontAlgn="ctr">
                        <a:lnSpc>
                          <a:spcPct val="115000"/>
                        </a:lnSpc>
                        <a:spcAft>
                          <a:spcPts val="0"/>
                        </a:spcAft>
                      </a:pPr>
                      <a:endParaRPr lang="ru-RU" sz="16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3390213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1719071"/>
              </p:ext>
            </p:extLst>
          </p:nvPr>
        </p:nvGraphicFramePr>
        <p:xfrm>
          <a:off x="0" y="1"/>
          <a:ext cx="11969087" cy="7141909"/>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indent="144145" algn="just">
                        <a:lnSpc>
                          <a:spcPct val="115000"/>
                        </a:lnSpc>
                        <a:spcAft>
                          <a:spcPts val="0"/>
                        </a:spcAft>
                      </a:pP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Формы организации проектной деятельности</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обучающихся могут быть следующие: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монопроект</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(использование содержания одного предмета);</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spc="-15"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межпредметный</a:t>
                      </a:r>
                      <a:r>
                        <a:rPr lang="ru-RU" sz="1800" spc="-1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проект (использование интегрированного знания и способов учебной деятельности различных предметов);</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метапроект</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(использование областей знания и методов деятельности, выходящих за рамки предметного обучения). </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indent="144145" algn="just">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ПД обучающихся во внеурочное время целесообразно ориентироваться на реализацию следующих </a:t>
                      </a: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направлений учебного проектирования</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гуманитарное;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естественно-научное;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социально-ориентированное;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инженерно-техническое;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художественно-творческое;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спортивно-оздоровительное;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туристско-краеведческое.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indent="144145" algn="just">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В качестве основных </a:t>
                      </a: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 организации ПД</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могут быть использованы:</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творческие мастерские;</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экспериментальные лаборатории;</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конструкторское бюро;</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проектные недели;</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практикумы. </a:t>
                      </a:r>
                      <a:endParaRPr lang="ru-RU" sz="18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fontAlgn="ctr">
                        <a:lnSpc>
                          <a:spcPct val="115000"/>
                        </a:lnSpc>
                        <a:spcAft>
                          <a:spcPts val="0"/>
                        </a:spcAft>
                      </a:pPr>
                      <a:endParaRPr lang="ru-RU" sz="18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22598268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598617956"/>
              </p:ext>
            </p:extLst>
          </p:nvPr>
        </p:nvGraphicFramePr>
        <p:xfrm>
          <a:off x="0" y="1"/>
          <a:ext cx="11969087" cy="6960358"/>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Программа формирования УУД </a:t>
                      </a:r>
                    </a:p>
                  </a:txBody>
                  <a:tcPr/>
                </a:tc>
              </a:tr>
              <a:tr h="6534717">
                <a:tc>
                  <a:txBody>
                    <a:bodyPr/>
                    <a:lstStyle/>
                    <a:p>
                      <a:pPr indent="144145" algn="just">
                        <a:lnSpc>
                          <a:spcPct val="115000"/>
                        </a:lnSpc>
                        <a:spcAft>
                          <a:spcPts val="0"/>
                        </a:spcAft>
                      </a:pPr>
                      <a:r>
                        <a:rPr lang="ru-RU" sz="1800" b="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Формами представления итогов</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проектной деятельности во внеурочное время являются:</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материальный продукт (объект, макет, конструкторское изделие и пр.);</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медийный</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продукт (плакат, газета, журнал, рекламная продукция, фильм и др.);</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публичное мероприятие (образовательное событие, социальное мероприятие/акция, театральная постановка и пр.);</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отчетные материалы по проекту (тексты, мультимедийные продукты).</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indent="144145" algn="just">
                        <a:lnSpc>
                          <a:spcPct val="115000"/>
                        </a:lnSpc>
                        <a:spcAft>
                          <a:spcPts val="0"/>
                        </a:spcAft>
                      </a:pPr>
                      <a:r>
                        <a:rPr lang="ru-RU" sz="18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Общие рекомендации по оцениванию проектной деятельности </a:t>
                      </a:r>
                      <a:endParaRPr lang="ru-RU" sz="1200" b="1" i="1" dirty="0" smtClean="0">
                        <a:solidFill>
                          <a:srgbClr val="000000"/>
                        </a:solidFill>
                        <a:effectLst/>
                        <a:latin typeface="Times New Roman" panose="02020603050405020304" pitchFamily="18" charset="0"/>
                        <a:ea typeface="Times New Roman" panose="02020603050405020304" pitchFamily="18" charset="0"/>
                        <a:cs typeface="SchoolBookSanPin-BoldItalic"/>
                      </a:endParaRPr>
                    </a:p>
                    <a:p>
                      <a:pPr indent="144145" algn="just">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При оценивании результатов ПД следует ориентироваться на то, что основными критериями учебного проекта является то, насколько практичен полученный результат, т. е. насколько эффективно этот результат (техническое устройство, программный продукт, инженерная конструкция и др.) помогает решить заявленную проблему.</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fontAlgn="ctr">
                        <a:lnSpc>
                          <a:spcPct val="115000"/>
                        </a:lnSpc>
                        <a:spcAft>
                          <a:spcPts val="0"/>
                        </a:spcAft>
                      </a:pPr>
                      <a:endParaRPr lang="ru-RU" sz="18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21062350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
            <a:ext cx="10515600" cy="571499"/>
          </a:xfrm>
        </p:spPr>
        <p:txBody>
          <a:bodyPr>
            <a:normAutofit/>
          </a:bodyPr>
          <a:lstStyle/>
          <a:p>
            <a:pPr algn="ctr"/>
            <a:r>
              <a:rPr lang="ru-RU" sz="2800" b="1" dirty="0" smtClean="0">
                <a:solidFill>
                  <a:schemeClr val="accent5">
                    <a:lumMod val="75000"/>
                  </a:schemeClr>
                </a:solidFill>
                <a:latin typeface="Times New Roman" panose="02020603050405020304" pitchFamily="18" charset="0"/>
                <a:cs typeface="Times New Roman" panose="02020603050405020304" pitchFamily="18" charset="0"/>
              </a:rPr>
              <a:t>Структура основной образовательной программы</a:t>
            </a:r>
            <a:endParaRPr lang="ru-RU" sz="2800" b="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559616772"/>
              </p:ext>
            </p:extLst>
          </p:nvPr>
        </p:nvGraphicFramePr>
        <p:xfrm>
          <a:off x="0" y="1"/>
          <a:ext cx="11969087" cy="10914888"/>
        </p:xfrm>
        <a:graphic>
          <a:graphicData uri="http://schemas.openxmlformats.org/drawingml/2006/table">
            <a:tbl>
              <a:tblPr firstRow="1" bandRow="1">
                <a:tableStyleId>{5C22544A-7EE6-4342-B048-85BDC9FD1C3A}</a:tableStyleId>
              </a:tblPr>
              <a:tblGrid>
                <a:gridCol w="11969087"/>
              </a:tblGrid>
              <a:tr h="4256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800" b="1" i="0" u="none" strike="noStrike" kern="1200" cap="none" spc="0" normalizeH="0" baseline="0" noProof="0" dirty="0" smtClean="0">
                          <a:ln>
                            <a:noFill/>
                          </a:ln>
                          <a:solidFill>
                            <a:srgbClr val="002060"/>
                          </a:solidFill>
                          <a:effectLst/>
                          <a:uLnTx/>
                          <a:uFillTx/>
                          <a:latin typeface="Arial" panose="020B0604020202020204" pitchFamily="34" charset="0"/>
                          <a:ea typeface="+mn-ea"/>
                          <a:cs typeface="Arial" panose="020B0604020202020204" pitchFamily="34" charset="0"/>
                        </a:rPr>
                        <a:t>Организационный раздел</a:t>
                      </a:r>
                    </a:p>
                  </a:txBody>
                  <a:tcPr/>
                </a:tc>
              </a:tr>
              <a:tr h="6534717">
                <a:tc>
                  <a:txBody>
                    <a:bodyPr/>
                    <a:lstStyle/>
                    <a:p>
                      <a:pPr indent="144145" algn="just">
                        <a:lnSpc>
                          <a:spcPct val="115000"/>
                        </a:lnSpc>
                        <a:spcAft>
                          <a:spcPts val="0"/>
                        </a:spcAft>
                      </a:pP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indent="144145" algn="just">
                        <a:lnSpc>
                          <a:spcPct val="115000"/>
                        </a:lnSpc>
                        <a:spcAft>
                          <a:spcPts val="0"/>
                        </a:spcAft>
                      </a:pPr>
                      <a:r>
                        <a:rPr lang="ru-RU" sz="1800" b="1" i="1"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Формы взаимодействия участников образовательного процесса при создании и реализации программы развития универсальных учебных действий</a:t>
                      </a:r>
                      <a:endParaRPr lang="ru-RU" sz="1200" b="1" i="1" dirty="0" smtClean="0">
                        <a:solidFill>
                          <a:srgbClr val="000000"/>
                        </a:solidFill>
                        <a:effectLst/>
                        <a:latin typeface="Times New Roman" panose="02020603050405020304" pitchFamily="18" charset="0"/>
                        <a:ea typeface="Times New Roman" panose="02020603050405020304" pitchFamily="18" charset="0"/>
                        <a:cs typeface="SchoolBookSanPin-BoldItalic"/>
                      </a:endParaRPr>
                    </a:p>
                    <a:p>
                      <a:pPr indent="144145" algn="just">
                        <a:lnSpc>
                          <a:spcPct val="115000"/>
                        </a:lnSpc>
                        <a:spcAft>
                          <a:spcPts val="0"/>
                        </a:spcAft>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целью разработки и реализации программы развития УУД в МОУ «Таловская СОШ» создана рабочая группа, реализующая свою деятельность по следующим направлениям: </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плана координации деятельности учителей-предметников, направленной на формирование универсальных учебных действий; выделение общих для всех предметов планируемых результатов в овладении </a:t>
                      </a:r>
                      <a:r>
                        <a:rPr lang="ru-RU" sz="1800" spc="-1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познавательными, коммуникативными, регулятивными учеб</a:t>
                      </a:r>
                      <a:r>
                        <a:rPr lang="ru-RU" sz="18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ными действиями; определение образовательной предметности, которая может быть положена в основу работы по развитию УУД;</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определение способов </a:t>
                      </a: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межпредметной</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интеграции, обеспечивающей достижение данных результатов (междисциплинарный модуль, интегративные уроки и т. п.);</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определение этапов и форм постепенного усложнения деятельности учащихся по овладению универсальными учебными действиями;</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общего алгоритма (технологической схемы) урока, имеющего два целевых фокуса: предметный и </a:t>
                      </a:r>
                      <a:r>
                        <a:rPr lang="ru-RU" sz="1800" dirty="0" err="1"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метапредметный</a:t>
                      </a: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основных подходов к конструированию задач на применение универсальных учебных действий;</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конкретизация основных подходов к организации учебно-исследовательской и проектной деятельности обучающихся в рамках урочной и внеурочной деятельности;</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основных подходов к организации учебной деятельности по формированию и развитию ИКТ-компетенций;</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комплекса мер по организации системы оценки деятельности образовательной организации по формированию и развитию универсальных учебных действий у обучающихся;</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разработка методики и инструментария мониторинга успешности освоения и применения обучающимися универсальных учебных действий;</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spc="-1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организация и проведение серии семинаров с учителями, работающими на уровне начального общего образования в целях реализации принципа преемственности в плане развития УУД;</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организация и проведение систематических консультаций с педагогами-предметниками по проблемам, связанным с развитием универсальных учебных действий в образовательном процессе;</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spc="5"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организация и проведение методических семинаров с педагогами-предметниками и школьными психологами по анализу и способам минимизации рисков развития УУД у учащихся;</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организация разъяснительной/просветительской работы с родителями по проблемам развития УУД у учащихся;</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marL="342900" lvl="0" indent="-342900" algn="just">
                        <a:lnSpc>
                          <a:spcPct val="115000"/>
                        </a:lnSpc>
                        <a:spcAft>
                          <a:spcPts val="0"/>
                        </a:spcAft>
                        <a:buFont typeface="Wingdings" panose="05000000000000000000" pitchFamily="2" charset="2"/>
                        <a:buChar char=""/>
                      </a:pPr>
                      <a:r>
                        <a:rPr lang="ru-RU" sz="1800"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организация отражения результатов работы по формированию УУД учащихся на сайте школы.</a:t>
                      </a:r>
                      <a:endParaRPr lang="ru-RU" sz="1200" dirty="0" smtClean="0">
                        <a:solidFill>
                          <a:srgbClr val="000000"/>
                        </a:solidFill>
                        <a:effectLst/>
                        <a:latin typeface="Times New Roman" panose="02020603050405020304" pitchFamily="18" charset="0"/>
                        <a:ea typeface="Times New Roman" panose="02020603050405020304" pitchFamily="18" charset="0"/>
                        <a:cs typeface="SchoolBookSanPin"/>
                      </a:endParaRPr>
                    </a:p>
                    <a:p>
                      <a:pPr fontAlgn="ctr">
                        <a:lnSpc>
                          <a:spcPct val="115000"/>
                        </a:lnSpc>
                        <a:spcAft>
                          <a:spcPts val="0"/>
                        </a:spcAft>
                      </a:pPr>
                      <a:endParaRPr lang="ru-RU" sz="1800" b="1" cap="all" dirty="0" smtClean="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r>
            </a:tbl>
          </a:graphicData>
        </a:graphic>
      </p:graphicFrame>
    </p:spTree>
    <p:extLst>
      <p:ext uri="{BB962C8B-B14F-4D97-AF65-F5344CB8AC3E}">
        <p14:creationId xmlns:p14="http://schemas.microsoft.com/office/powerpoint/2010/main" val="106936331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5">
                    <a:lumMod val="75000"/>
                  </a:schemeClr>
                </a:solidFill>
                <a:latin typeface="Arial" panose="020B0604020202020204" pitchFamily="34" charset="0"/>
                <a:cs typeface="Arial" panose="020B0604020202020204" pitchFamily="34" charset="0"/>
              </a:rPr>
              <a:t>Рабочая программа воспитания (РПВ)</a:t>
            </a:r>
            <a:endParaRPr lang="ru-RU"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5" name="Объект 4"/>
          <p:cNvGraphicFramePr>
            <a:graphicFrameLocks noGrp="1"/>
          </p:cNvGraphicFramePr>
          <p:nvPr>
            <p:ph idx="1"/>
            <p:extLst>
              <p:ext uri="{D42A27DB-BD31-4B8C-83A1-F6EECF244321}">
                <p14:modId xmlns:p14="http://schemas.microsoft.com/office/powerpoint/2010/main" val="1201739583"/>
              </p:ext>
            </p:extLst>
          </p:nvPr>
        </p:nvGraphicFramePr>
        <p:xfrm>
          <a:off x="838200" y="1551215"/>
          <a:ext cx="10515600" cy="5306785"/>
        </p:xfrm>
        <a:graphic>
          <a:graphicData uri="http://schemas.openxmlformats.org/drawingml/2006/table">
            <a:tbl>
              <a:tblPr firstRow="1" bandRow="1">
                <a:tableStyleId>{5C22544A-7EE6-4342-B048-85BDC9FD1C3A}</a:tableStyleId>
              </a:tblPr>
              <a:tblGrid>
                <a:gridCol w="5154386"/>
                <a:gridCol w="5361214"/>
              </a:tblGrid>
              <a:tr h="1050206">
                <a:tc>
                  <a:txBody>
                    <a:bodyPr/>
                    <a:lstStyle/>
                    <a:p>
                      <a:pPr algn="ctr"/>
                      <a:r>
                        <a:rPr lang="ru-RU" sz="2000" dirty="0" smtClean="0">
                          <a:latin typeface="Arial" panose="020B0604020202020204" pitchFamily="34" charset="0"/>
                          <a:cs typeface="Arial" panose="020B0604020202020204" pitchFamily="34" charset="0"/>
                        </a:rPr>
                        <a:t>Действующий ФГОС</a:t>
                      </a:r>
                    </a:p>
                    <a:p>
                      <a:pPr algn="l"/>
                      <a:r>
                        <a:rPr lang="ru-RU" sz="2000" dirty="0" smtClean="0">
                          <a:solidFill>
                            <a:schemeClr val="tx1"/>
                          </a:solidFill>
                          <a:latin typeface="Arial" panose="020B0604020202020204" pitchFamily="34" charset="0"/>
                          <a:cs typeface="Arial" panose="020B0604020202020204" pitchFamily="34" charset="0"/>
                        </a:rPr>
                        <a:t>1. Описание</a:t>
                      </a:r>
                      <a:r>
                        <a:rPr lang="ru-RU" sz="2000" baseline="0" dirty="0" smtClean="0">
                          <a:solidFill>
                            <a:schemeClr val="tx1"/>
                          </a:solidFill>
                          <a:latin typeface="Arial" panose="020B0604020202020204" pitchFamily="34" charset="0"/>
                          <a:cs typeface="Arial" panose="020B0604020202020204" pitchFamily="34" charset="0"/>
                        </a:rPr>
                        <a:t> </a:t>
                      </a:r>
                      <a:r>
                        <a:rPr lang="ru-RU" sz="2000" dirty="0" smtClean="0">
                          <a:solidFill>
                            <a:schemeClr val="tx1"/>
                          </a:solidFill>
                          <a:latin typeface="Arial" panose="020B0604020202020204" pitchFamily="34" charset="0"/>
                          <a:cs typeface="Arial" panose="020B0604020202020204" pitchFamily="34" charset="0"/>
                        </a:rPr>
                        <a:t>особенностей воспитательного процесса</a:t>
                      </a:r>
                      <a:endParaRPr lang="ru-RU"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ru-RU" sz="2000" dirty="0" smtClean="0">
                          <a:latin typeface="Arial" panose="020B0604020202020204" pitchFamily="34" charset="0"/>
                          <a:cs typeface="Arial" panose="020B0604020202020204" pitchFamily="34" charset="0"/>
                        </a:rPr>
                        <a:t>Обновленный ФГОС</a:t>
                      </a:r>
                    </a:p>
                    <a:p>
                      <a:pPr algn="l"/>
                      <a:r>
                        <a:rPr lang="ru-RU" sz="2000" dirty="0" smtClean="0">
                          <a:solidFill>
                            <a:srgbClr val="FF0000"/>
                          </a:solidFill>
                          <a:latin typeface="Arial" panose="020B0604020202020204" pitchFamily="34" charset="0"/>
                          <a:cs typeface="Arial" panose="020B0604020202020204" pitchFamily="34" charset="0"/>
                        </a:rPr>
                        <a:t>Анализ</a:t>
                      </a:r>
                      <a:r>
                        <a:rPr lang="ru-RU" sz="2000" dirty="0" smtClean="0">
                          <a:solidFill>
                            <a:schemeClr val="tx1"/>
                          </a:solidFill>
                          <a:latin typeface="Arial" panose="020B0604020202020204" pitchFamily="34" charset="0"/>
                          <a:cs typeface="Arial" panose="020B0604020202020204" pitchFamily="34" charset="0"/>
                        </a:rPr>
                        <a:t> воспитательного процесса в организации</a:t>
                      </a:r>
                      <a:endParaRPr lang="ru-RU" sz="2000" dirty="0">
                        <a:solidFill>
                          <a:schemeClr val="tx1"/>
                        </a:solidFill>
                        <a:latin typeface="Arial" panose="020B0604020202020204" pitchFamily="34" charset="0"/>
                        <a:cs typeface="Arial" panose="020B0604020202020204" pitchFamily="34" charset="0"/>
                      </a:endParaRPr>
                    </a:p>
                  </a:txBody>
                  <a:tcPr/>
                </a:tc>
              </a:tr>
              <a:tr h="731961">
                <a:tc>
                  <a:txBody>
                    <a:bodyPr/>
                    <a:lstStyle/>
                    <a:p>
                      <a:r>
                        <a:rPr lang="ru-RU" sz="2000" dirty="0" smtClean="0">
                          <a:latin typeface="Arial" panose="020B0604020202020204" pitchFamily="34" charset="0"/>
                          <a:cs typeface="Arial" panose="020B0604020202020204" pitchFamily="34" charset="0"/>
                        </a:rPr>
                        <a:t>2. Цель и задачи воспитания обучающихся</a:t>
                      </a:r>
                      <a:endParaRPr lang="ru-RU" sz="2000" dirty="0">
                        <a:latin typeface="Arial" panose="020B0604020202020204" pitchFamily="34" charset="0"/>
                        <a:cs typeface="Arial" panose="020B0604020202020204" pitchFamily="34" charset="0"/>
                      </a:endParaRPr>
                    </a:p>
                  </a:txBody>
                  <a:tcPr/>
                </a:tc>
                <a:tc>
                  <a:txBody>
                    <a:bodyPr/>
                    <a:lstStyle/>
                    <a:p>
                      <a:r>
                        <a:rPr lang="ru-RU" sz="2000" dirty="0" smtClean="0">
                          <a:latin typeface="Arial" panose="020B0604020202020204" pitchFamily="34" charset="0"/>
                          <a:cs typeface="Arial" panose="020B0604020202020204" pitchFamily="34" charset="0"/>
                        </a:rPr>
                        <a:t>Без изменений</a:t>
                      </a:r>
                      <a:endParaRPr lang="ru-RU" sz="2000" dirty="0">
                        <a:latin typeface="Arial" panose="020B0604020202020204" pitchFamily="34" charset="0"/>
                        <a:cs typeface="Arial" panose="020B0604020202020204" pitchFamily="34" charset="0"/>
                      </a:endParaRPr>
                    </a:p>
                  </a:txBody>
                  <a:tcPr/>
                </a:tc>
              </a:tr>
              <a:tr h="2004937">
                <a:tc>
                  <a:txBody>
                    <a:bodyPr/>
                    <a:lstStyle/>
                    <a:p>
                      <a:r>
                        <a:rPr lang="ru-RU" sz="2000" dirty="0" smtClean="0">
                          <a:latin typeface="Arial" panose="020B0604020202020204" pitchFamily="34" charset="0"/>
                          <a:cs typeface="Arial" panose="020B0604020202020204" pitchFamily="34" charset="0"/>
                        </a:rPr>
                        <a:t>Виды,</a:t>
                      </a:r>
                      <a:r>
                        <a:rPr lang="ru-RU" sz="2000" baseline="0" dirty="0" smtClean="0">
                          <a:latin typeface="Arial" panose="020B0604020202020204" pitchFamily="34" charset="0"/>
                          <a:cs typeface="Arial" panose="020B0604020202020204" pitchFamily="34" charset="0"/>
                        </a:rPr>
                        <a:t> формы и содержание </a:t>
                      </a:r>
                      <a:r>
                        <a:rPr lang="ru-RU" sz="2000" u="sng" baseline="0" dirty="0" smtClean="0">
                          <a:latin typeface="Arial" panose="020B0604020202020204" pitchFamily="34" charset="0"/>
                          <a:cs typeface="Arial" panose="020B0604020202020204" pitchFamily="34" charset="0"/>
                        </a:rPr>
                        <a:t>совместной деятельности </a:t>
                      </a:r>
                      <a:r>
                        <a:rPr lang="ru-RU" sz="2000" u="none" baseline="0" dirty="0" smtClean="0">
                          <a:latin typeface="Arial" panose="020B0604020202020204" pitchFamily="34" charset="0"/>
                          <a:cs typeface="Arial" panose="020B0604020202020204" pitchFamily="34" charset="0"/>
                        </a:rPr>
                        <a:t>педагогических работников, обучающихся и социальных партнеров организации, осуществляющей образовательную деятельность</a:t>
                      </a:r>
                      <a:endParaRPr lang="ru-RU" sz="2000" u="none" dirty="0">
                        <a:latin typeface="Arial" panose="020B0604020202020204" pitchFamily="34" charset="0"/>
                        <a:cs typeface="Arial" panose="020B0604020202020204" pitchFamily="34" charset="0"/>
                      </a:endParaRPr>
                    </a:p>
                  </a:txBody>
                  <a:tcPr/>
                </a:tc>
                <a:tc>
                  <a:txBody>
                    <a:bodyPr/>
                    <a:lstStyle/>
                    <a:p>
                      <a:r>
                        <a:rPr lang="ru-RU" sz="2000" dirty="0" smtClean="0">
                          <a:latin typeface="Arial" panose="020B0604020202020204" pitchFamily="34" charset="0"/>
                          <a:cs typeface="Arial" panose="020B0604020202020204" pitchFamily="34" charset="0"/>
                        </a:rPr>
                        <a:t>Виды, формы и </a:t>
                      </a:r>
                      <a:r>
                        <a:rPr lang="ru-RU" sz="2000" dirty="0" smtClean="0">
                          <a:solidFill>
                            <a:srgbClr val="FF0000"/>
                          </a:solidFill>
                          <a:latin typeface="Arial" panose="020B0604020202020204" pitchFamily="34" charset="0"/>
                          <a:cs typeface="Arial" panose="020B0604020202020204" pitchFamily="34" charset="0"/>
                        </a:rPr>
                        <a:t>содержание воспитательной деятельности с учетом специфики организации</a:t>
                      </a:r>
                      <a:r>
                        <a:rPr lang="ru-RU" sz="2000" dirty="0" smtClean="0">
                          <a:latin typeface="Arial" panose="020B0604020202020204" pitchFamily="34" charset="0"/>
                          <a:cs typeface="Arial" panose="020B0604020202020204" pitchFamily="34" charset="0"/>
                        </a:rPr>
                        <a:t>,</a:t>
                      </a:r>
                      <a:r>
                        <a:rPr lang="ru-RU" sz="2000" baseline="0" dirty="0" smtClean="0">
                          <a:latin typeface="Arial" panose="020B0604020202020204" pitchFamily="34" charset="0"/>
                          <a:cs typeface="Arial" panose="020B0604020202020204" pitchFamily="34" charset="0"/>
                        </a:rPr>
                        <a:t> интересов субъекта воспитания, </a:t>
                      </a:r>
                      <a:r>
                        <a:rPr lang="ru-RU" sz="2000" baseline="0" dirty="0" smtClean="0">
                          <a:solidFill>
                            <a:srgbClr val="FF0000"/>
                          </a:solidFill>
                          <a:latin typeface="Arial" panose="020B0604020202020204" pitchFamily="34" charset="0"/>
                          <a:cs typeface="Arial" panose="020B0604020202020204" pitchFamily="34" charset="0"/>
                        </a:rPr>
                        <a:t>тематики учебных модулей</a:t>
                      </a:r>
                      <a:endParaRPr lang="ru-RU" sz="2000" dirty="0">
                        <a:solidFill>
                          <a:srgbClr val="FF0000"/>
                        </a:solidFill>
                        <a:latin typeface="Arial" panose="020B0604020202020204" pitchFamily="34" charset="0"/>
                        <a:cs typeface="Arial" panose="020B0604020202020204" pitchFamily="34" charset="0"/>
                      </a:endParaRPr>
                    </a:p>
                  </a:txBody>
                  <a:tcPr/>
                </a:tc>
              </a:tr>
              <a:tr h="1519681">
                <a:tc>
                  <a:txBody>
                    <a:bodyPr/>
                    <a:lstStyle/>
                    <a:p>
                      <a:r>
                        <a:rPr lang="ru-RU" sz="2000" dirty="0" smtClean="0">
                          <a:latin typeface="Arial" panose="020B0604020202020204" pitchFamily="34" charset="0"/>
                          <a:cs typeface="Arial" panose="020B0604020202020204" pitchFamily="34" charset="0"/>
                        </a:rPr>
                        <a:t>Основные направления самоанализа воспитательной работы в организации,  осуществляющей образовательную деятельность</a:t>
                      </a:r>
                      <a:endParaRPr lang="ru-RU" sz="2000" dirty="0">
                        <a:latin typeface="Arial" panose="020B0604020202020204" pitchFamily="34" charset="0"/>
                        <a:cs typeface="Arial" panose="020B0604020202020204" pitchFamily="34" charset="0"/>
                      </a:endParaRPr>
                    </a:p>
                  </a:txBody>
                  <a:tcPr/>
                </a:tc>
                <a:tc>
                  <a:txBody>
                    <a:bodyPr/>
                    <a:lstStyle/>
                    <a:p>
                      <a:r>
                        <a:rPr lang="ru-RU" sz="2000" dirty="0" smtClean="0">
                          <a:latin typeface="Arial" panose="020B0604020202020204" pitchFamily="34" charset="0"/>
                          <a:cs typeface="Arial" panose="020B0604020202020204" pitchFamily="34" charset="0"/>
                        </a:rPr>
                        <a:t>Система </a:t>
                      </a:r>
                      <a:r>
                        <a:rPr lang="ru-RU" sz="2000" dirty="0" smtClean="0">
                          <a:solidFill>
                            <a:srgbClr val="FF0000"/>
                          </a:solidFill>
                          <a:latin typeface="Arial" panose="020B0604020202020204" pitchFamily="34" charset="0"/>
                          <a:cs typeface="Arial" panose="020B0604020202020204" pitchFamily="34" charset="0"/>
                        </a:rPr>
                        <a:t>поощрения</a:t>
                      </a:r>
                      <a:r>
                        <a:rPr lang="ru-RU" sz="2000" dirty="0" smtClean="0">
                          <a:latin typeface="Arial" panose="020B0604020202020204" pitchFamily="34" charset="0"/>
                          <a:cs typeface="Arial" panose="020B0604020202020204" pitchFamily="34" charset="0"/>
                        </a:rPr>
                        <a:t> </a:t>
                      </a:r>
                      <a:r>
                        <a:rPr lang="ru-RU" sz="2000" dirty="0" smtClean="0">
                          <a:solidFill>
                            <a:srgbClr val="FF0000"/>
                          </a:solidFill>
                          <a:latin typeface="Arial" panose="020B0604020202020204" pitchFamily="34" charset="0"/>
                          <a:cs typeface="Arial" panose="020B0604020202020204" pitchFamily="34" charset="0"/>
                        </a:rPr>
                        <a:t>социальной успешности </a:t>
                      </a:r>
                      <a:r>
                        <a:rPr lang="ru-RU" sz="2000" dirty="0" smtClean="0">
                          <a:latin typeface="Arial" panose="020B0604020202020204" pitchFamily="34" charset="0"/>
                          <a:cs typeface="Arial" panose="020B0604020202020204" pitchFamily="34" charset="0"/>
                        </a:rPr>
                        <a:t>и проявлений </a:t>
                      </a:r>
                      <a:r>
                        <a:rPr lang="ru-RU" sz="2000" dirty="0" smtClean="0">
                          <a:solidFill>
                            <a:srgbClr val="FF0000"/>
                          </a:solidFill>
                          <a:latin typeface="Arial" panose="020B0604020202020204" pitchFamily="34" charset="0"/>
                          <a:cs typeface="Arial" panose="020B0604020202020204" pitchFamily="34" charset="0"/>
                        </a:rPr>
                        <a:t>активной жизненной ситуации </a:t>
                      </a:r>
                      <a:r>
                        <a:rPr lang="ru-RU" sz="2000" dirty="0" smtClean="0">
                          <a:latin typeface="Arial" panose="020B0604020202020204" pitchFamily="34" charset="0"/>
                          <a:cs typeface="Arial" panose="020B0604020202020204" pitchFamily="34" charset="0"/>
                        </a:rPr>
                        <a:t>обучающихся</a:t>
                      </a:r>
                      <a:endParaRPr lang="ru-RU" sz="2000" dirty="0">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416991831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60021"/>
            <a:ext cx="10515600" cy="571499"/>
          </a:xfrm>
        </p:spPr>
        <p:txBody>
          <a:bodyPr>
            <a:normAutofit/>
          </a:bodyPr>
          <a:lstStyle/>
          <a:p>
            <a:pPr algn="ctr"/>
            <a:r>
              <a:rPr lang="ru-RU" sz="2400" b="1" dirty="0" smtClean="0">
                <a:solidFill>
                  <a:schemeClr val="accent5">
                    <a:lumMod val="75000"/>
                  </a:schemeClr>
                </a:solidFill>
                <a:latin typeface="Arial" panose="020B0604020202020204" pitchFamily="34" charset="0"/>
                <a:cs typeface="Arial" panose="020B0604020202020204" pitchFamily="34" charset="0"/>
              </a:rPr>
              <a:t>Виды, формы и содержание воспитательной деятельности РПВ</a:t>
            </a:r>
            <a:endParaRPr lang="ru-RU" sz="2400" b="1" dirty="0">
              <a:solidFill>
                <a:schemeClr val="accent5">
                  <a:lumMod val="75000"/>
                </a:schemeClr>
              </a:solidFill>
              <a:latin typeface="Arial" panose="020B0604020202020204" pitchFamily="34" charset="0"/>
              <a:cs typeface="Arial" panose="020B0604020202020204" pitchFamily="34"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457867623"/>
              </p:ext>
            </p:extLst>
          </p:nvPr>
        </p:nvGraphicFramePr>
        <p:xfrm>
          <a:off x="457200" y="609600"/>
          <a:ext cx="10896600" cy="6233843"/>
        </p:xfrm>
        <a:graphic>
          <a:graphicData uri="http://schemas.openxmlformats.org/drawingml/2006/table">
            <a:tbl>
              <a:tblPr firstRow="1" bandRow="1">
                <a:tableStyleId>{5C22544A-7EE6-4342-B048-85BDC9FD1C3A}</a:tableStyleId>
              </a:tblPr>
              <a:tblGrid>
                <a:gridCol w="1816100"/>
                <a:gridCol w="3314700"/>
                <a:gridCol w="5765800"/>
              </a:tblGrid>
              <a:tr h="584200">
                <a:tc>
                  <a:txBody>
                    <a:bodyPr/>
                    <a:lstStyle/>
                    <a:p>
                      <a:r>
                        <a:rPr lang="ru-RU" sz="1400" dirty="0" smtClean="0">
                          <a:latin typeface="Arial" panose="020B0604020202020204" pitchFamily="34" charset="0"/>
                          <a:cs typeface="Arial" panose="020B0604020202020204" pitchFamily="34" charset="0"/>
                        </a:rPr>
                        <a:t>Модули</a:t>
                      </a:r>
                      <a:endParaRPr lang="ru-RU" sz="1400" dirty="0">
                        <a:latin typeface="Arial" panose="020B0604020202020204" pitchFamily="34" charset="0"/>
                        <a:cs typeface="Arial" panose="020B0604020202020204" pitchFamily="34" charset="0"/>
                      </a:endParaRPr>
                    </a:p>
                  </a:txBody>
                  <a:tcPr/>
                </a:tc>
                <a:tc>
                  <a:txBody>
                    <a:bodyPr/>
                    <a:lstStyle/>
                    <a:p>
                      <a:r>
                        <a:rPr lang="ru-RU" sz="1400" dirty="0" smtClean="0">
                          <a:latin typeface="Arial" panose="020B0604020202020204" pitchFamily="34" charset="0"/>
                          <a:cs typeface="Arial" panose="020B0604020202020204" pitchFamily="34" charset="0"/>
                        </a:rPr>
                        <a:t>Примерная программа воспитания (Программа РАО от 02.06.2020 № б/н)</a:t>
                      </a:r>
                      <a:endParaRPr lang="ru-RU" sz="1400" dirty="0">
                        <a:latin typeface="Arial" panose="020B0604020202020204" pitchFamily="34" charset="0"/>
                        <a:cs typeface="Arial" panose="020B0604020202020204" pitchFamily="34" charset="0"/>
                      </a:endParaRPr>
                    </a:p>
                  </a:txBody>
                  <a:tcPr/>
                </a:tc>
                <a:tc>
                  <a:txBody>
                    <a:bodyPr/>
                    <a:lstStyle/>
                    <a:p>
                      <a:r>
                        <a:rPr lang="ru-RU" sz="1400" dirty="0" smtClean="0">
                          <a:latin typeface="Arial" panose="020B0604020202020204" pitchFamily="34" charset="0"/>
                          <a:cs typeface="Arial" panose="020B0604020202020204" pitchFamily="34" charset="0"/>
                        </a:rPr>
                        <a:t>Примерная рабочая программа воспитания (проект Программы Института изучения детства,</a:t>
                      </a:r>
                      <a:r>
                        <a:rPr lang="ru-RU" sz="1400" baseline="0" dirty="0" smtClean="0">
                          <a:latin typeface="Arial" panose="020B0604020202020204" pitchFamily="34" charset="0"/>
                          <a:cs typeface="Arial" panose="020B0604020202020204" pitchFamily="34" charset="0"/>
                        </a:rPr>
                        <a:t> семьи и воспитания </a:t>
                      </a:r>
                      <a:r>
                        <a:rPr lang="ru-RU" sz="1400" dirty="0" smtClean="0">
                          <a:latin typeface="Arial" panose="020B0604020202020204" pitchFamily="34" charset="0"/>
                          <a:cs typeface="Arial" panose="020B0604020202020204" pitchFamily="34" charset="0"/>
                        </a:rPr>
                        <a:t>РАО от 07.10.2021)</a:t>
                      </a:r>
                      <a:endParaRPr lang="ru-RU" sz="1400" dirty="0">
                        <a:latin typeface="Arial" panose="020B0604020202020204" pitchFamily="34" charset="0"/>
                        <a:cs typeface="Arial" panose="020B0604020202020204" pitchFamily="34" charset="0"/>
                      </a:endParaRPr>
                    </a:p>
                  </a:txBody>
                  <a:tcPr/>
                </a:tc>
              </a:tr>
              <a:tr h="3170830">
                <a:tc>
                  <a:txBody>
                    <a:bodyPr/>
                    <a:lstStyle/>
                    <a:p>
                      <a:r>
                        <a:rPr lang="ru-RU" sz="1800" dirty="0" smtClean="0">
                          <a:solidFill>
                            <a:srgbClr val="002060"/>
                          </a:solidFill>
                          <a:latin typeface="Arial" panose="020B0604020202020204" pitchFamily="34" charset="0"/>
                          <a:cs typeface="Arial" panose="020B0604020202020204" pitchFamily="34" charset="0"/>
                        </a:rPr>
                        <a:t>Инвариантные</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Классное руководство Школьный урок Курсы внеурочной деятельности Работа с родителям Самоуправление (только на уровнях ООО и СОО) Профориентация (только на уровнях ООО и СОО)</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Основные школьные дела </a:t>
                      </a:r>
                    </a:p>
                    <a:p>
                      <a:r>
                        <a:rPr lang="ru-RU" sz="1800" dirty="0" smtClean="0">
                          <a:solidFill>
                            <a:srgbClr val="002060"/>
                          </a:solidFill>
                          <a:latin typeface="Arial" panose="020B0604020202020204" pitchFamily="34" charset="0"/>
                          <a:cs typeface="Arial" panose="020B0604020202020204" pitchFamily="34" charset="0"/>
                        </a:rPr>
                        <a:t>Классное руководство </a:t>
                      </a:r>
                    </a:p>
                    <a:p>
                      <a:r>
                        <a:rPr lang="ru-RU" sz="1800" dirty="0" smtClean="0">
                          <a:solidFill>
                            <a:srgbClr val="002060"/>
                          </a:solidFill>
                          <a:latin typeface="Arial" panose="020B0604020202020204" pitchFamily="34" charset="0"/>
                          <a:cs typeface="Arial" panose="020B0604020202020204" pitchFamily="34" charset="0"/>
                        </a:rPr>
                        <a:t>Школьный урок </a:t>
                      </a:r>
                    </a:p>
                    <a:p>
                      <a:r>
                        <a:rPr lang="ru-RU" sz="1800" dirty="0" smtClean="0">
                          <a:solidFill>
                            <a:srgbClr val="002060"/>
                          </a:solidFill>
                          <a:latin typeface="Arial" panose="020B0604020202020204" pitchFamily="34" charset="0"/>
                          <a:cs typeface="Arial" panose="020B0604020202020204" pitchFamily="34" charset="0"/>
                        </a:rPr>
                        <a:t>Внеурочная деятельность </a:t>
                      </a:r>
                    </a:p>
                    <a:p>
                      <a:r>
                        <a:rPr lang="ru-RU" sz="1800" dirty="0" smtClean="0">
                          <a:solidFill>
                            <a:srgbClr val="002060"/>
                          </a:solidFill>
                          <a:latin typeface="Arial" panose="020B0604020202020204" pitchFamily="34" charset="0"/>
                          <a:cs typeface="Arial" panose="020B0604020202020204" pitchFamily="34" charset="0"/>
                        </a:rPr>
                        <a:t>Внешкольные мероприятия </a:t>
                      </a:r>
                    </a:p>
                    <a:p>
                      <a:r>
                        <a:rPr lang="ru-RU" sz="1800" dirty="0" smtClean="0">
                          <a:solidFill>
                            <a:srgbClr val="002060"/>
                          </a:solidFill>
                          <a:latin typeface="Arial" panose="020B0604020202020204" pitchFamily="34" charset="0"/>
                          <a:cs typeface="Arial" panose="020B0604020202020204" pitchFamily="34" charset="0"/>
                        </a:rPr>
                        <a:t>Предметно-пространственная среда</a:t>
                      </a:r>
                    </a:p>
                    <a:p>
                      <a:r>
                        <a:rPr lang="ru-RU" sz="1800" dirty="0" smtClean="0">
                          <a:solidFill>
                            <a:srgbClr val="002060"/>
                          </a:solidFill>
                          <a:latin typeface="Arial" panose="020B0604020202020204" pitchFamily="34" charset="0"/>
                          <a:cs typeface="Arial" panose="020B0604020202020204" pitchFamily="34" charset="0"/>
                        </a:rPr>
                        <a:t>Работа с родителями </a:t>
                      </a:r>
                    </a:p>
                    <a:p>
                      <a:r>
                        <a:rPr lang="ru-RU" sz="1800" dirty="0" smtClean="0">
                          <a:solidFill>
                            <a:srgbClr val="002060"/>
                          </a:solidFill>
                          <a:latin typeface="Arial" panose="020B0604020202020204" pitchFamily="34" charset="0"/>
                          <a:cs typeface="Arial" panose="020B0604020202020204" pitchFamily="34" charset="0"/>
                        </a:rPr>
                        <a:t>Самоуправление </a:t>
                      </a:r>
                    </a:p>
                    <a:p>
                      <a:r>
                        <a:rPr lang="ru-RU" sz="1800" dirty="0" smtClean="0">
                          <a:solidFill>
                            <a:srgbClr val="002060"/>
                          </a:solidFill>
                          <a:latin typeface="Arial" panose="020B0604020202020204" pitchFamily="34" charset="0"/>
                          <a:cs typeface="Arial" panose="020B0604020202020204" pitchFamily="34" charset="0"/>
                        </a:rPr>
                        <a:t>Профилактика и безопасность </a:t>
                      </a:r>
                    </a:p>
                    <a:p>
                      <a:r>
                        <a:rPr lang="ru-RU" sz="1800" dirty="0" smtClean="0">
                          <a:solidFill>
                            <a:srgbClr val="002060"/>
                          </a:solidFill>
                          <a:latin typeface="Arial" panose="020B0604020202020204" pitchFamily="34" charset="0"/>
                          <a:cs typeface="Arial" panose="020B0604020202020204" pitchFamily="34" charset="0"/>
                        </a:rPr>
                        <a:t>Социальное партнерство </a:t>
                      </a:r>
                    </a:p>
                    <a:p>
                      <a:r>
                        <a:rPr lang="ru-RU" sz="1800" dirty="0" smtClean="0">
                          <a:solidFill>
                            <a:srgbClr val="002060"/>
                          </a:solidFill>
                          <a:latin typeface="Arial" panose="020B0604020202020204" pitchFamily="34" charset="0"/>
                          <a:cs typeface="Arial" panose="020B0604020202020204" pitchFamily="34" charset="0"/>
                        </a:rPr>
                        <a:t>Профориентация (на уровнях ООО и СОО)</a:t>
                      </a:r>
                      <a:endParaRPr lang="ru-RU" sz="1800" dirty="0">
                        <a:solidFill>
                          <a:srgbClr val="002060"/>
                        </a:solidFill>
                        <a:latin typeface="Arial" panose="020B0604020202020204" pitchFamily="34" charset="0"/>
                        <a:cs typeface="Arial" panose="020B0604020202020204" pitchFamily="34" charset="0"/>
                      </a:endParaRPr>
                    </a:p>
                  </a:txBody>
                  <a:tcPr/>
                </a:tc>
              </a:tr>
              <a:tr h="2331493">
                <a:tc>
                  <a:txBody>
                    <a:bodyPr/>
                    <a:lstStyle/>
                    <a:p>
                      <a:r>
                        <a:rPr lang="ru-RU" sz="1800" dirty="0" smtClean="0">
                          <a:solidFill>
                            <a:srgbClr val="002060"/>
                          </a:solidFill>
                          <a:latin typeface="Arial" panose="020B0604020202020204" pitchFamily="34" charset="0"/>
                          <a:cs typeface="Arial" panose="020B0604020202020204" pitchFamily="34" charset="0"/>
                        </a:rPr>
                        <a:t>Вариативные</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Ключевые общешкольные дела</a:t>
                      </a:r>
                    </a:p>
                    <a:p>
                      <a:r>
                        <a:rPr lang="ru-RU" sz="1800" dirty="0" smtClean="0">
                          <a:solidFill>
                            <a:srgbClr val="002060"/>
                          </a:solidFill>
                          <a:latin typeface="Arial" panose="020B0604020202020204" pitchFamily="34" charset="0"/>
                          <a:cs typeface="Arial" panose="020B0604020202020204" pitchFamily="34" charset="0"/>
                        </a:rPr>
                        <a:t>Детские общ. объединения</a:t>
                      </a:r>
                    </a:p>
                    <a:p>
                      <a:r>
                        <a:rPr lang="ru-RU" sz="1800" dirty="0" smtClean="0">
                          <a:solidFill>
                            <a:srgbClr val="002060"/>
                          </a:solidFill>
                          <a:latin typeface="Arial" panose="020B0604020202020204" pitchFamily="34" charset="0"/>
                          <a:cs typeface="Arial" panose="020B0604020202020204" pitchFamily="34" charset="0"/>
                        </a:rPr>
                        <a:t>Школьные медиа</a:t>
                      </a:r>
                    </a:p>
                    <a:p>
                      <a:r>
                        <a:rPr lang="ru-RU" sz="1800" dirty="0" smtClean="0">
                          <a:solidFill>
                            <a:srgbClr val="002060"/>
                          </a:solidFill>
                          <a:latin typeface="Arial" panose="020B0604020202020204" pitchFamily="34" charset="0"/>
                          <a:cs typeface="Arial" panose="020B0604020202020204" pitchFamily="34" charset="0"/>
                        </a:rPr>
                        <a:t>Экскурсии, экспедиции, походы</a:t>
                      </a:r>
                    </a:p>
                    <a:p>
                      <a:r>
                        <a:rPr lang="ru-RU" sz="1800" dirty="0" smtClean="0">
                          <a:solidFill>
                            <a:srgbClr val="002060"/>
                          </a:solidFill>
                          <a:latin typeface="Arial" panose="020B0604020202020204" pitchFamily="34" charset="0"/>
                          <a:cs typeface="Arial" panose="020B0604020202020204" pitchFamily="34" charset="0"/>
                        </a:rPr>
                        <a:t>Организация предметно-эстетической </a:t>
                      </a:r>
                      <a:r>
                        <a:rPr lang="ru-RU" sz="1800" baseline="0" dirty="0" smtClean="0">
                          <a:solidFill>
                            <a:srgbClr val="002060"/>
                          </a:solidFill>
                          <a:latin typeface="Arial" panose="020B0604020202020204" pitchFamily="34" charset="0"/>
                          <a:cs typeface="Arial" panose="020B0604020202020204" pitchFamily="34" charset="0"/>
                        </a:rPr>
                        <a:t> </a:t>
                      </a:r>
                      <a:r>
                        <a:rPr lang="ru-RU" sz="1800" dirty="0" smtClean="0">
                          <a:solidFill>
                            <a:srgbClr val="002060"/>
                          </a:solidFill>
                          <a:latin typeface="Arial" panose="020B0604020202020204" pitchFamily="34" charset="0"/>
                          <a:cs typeface="Arial" panose="020B0604020202020204" pitchFamily="34" charset="0"/>
                        </a:rPr>
                        <a:t>среды</a:t>
                      </a:r>
                      <a:endParaRPr lang="ru-RU" sz="1800" dirty="0">
                        <a:solidFill>
                          <a:srgbClr val="002060"/>
                        </a:solidFill>
                        <a:latin typeface="Arial" panose="020B0604020202020204" pitchFamily="34" charset="0"/>
                        <a:cs typeface="Arial" panose="020B0604020202020204" pitchFamily="34" charset="0"/>
                      </a:endParaRPr>
                    </a:p>
                  </a:txBody>
                  <a:tcPr/>
                </a:tc>
                <a:tc>
                  <a:txBody>
                    <a:bodyPr/>
                    <a:lstStyle/>
                    <a:p>
                      <a:r>
                        <a:rPr lang="ru-RU" sz="1800" dirty="0" smtClean="0">
                          <a:solidFill>
                            <a:srgbClr val="002060"/>
                          </a:solidFill>
                          <a:latin typeface="Arial" panose="020B0604020202020204" pitchFamily="34" charset="0"/>
                          <a:cs typeface="Arial" panose="020B0604020202020204" pitchFamily="34" charset="0"/>
                        </a:rPr>
                        <a:t>Детские общественные объединения Школьные медиа </a:t>
                      </a:r>
                    </a:p>
                    <a:p>
                      <a:r>
                        <a:rPr lang="ru-RU" sz="1800" dirty="0" smtClean="0">
                          <a:solidFill>
                            <a:srgbClr val="002060"/>
                          </a:solidFill>
                          <a:latin typeface="Arial" panose="020B0604020202020204" pitchFamily="34" charset="0"/>
                          <a:cs typeface="Arial" panose="020B0604020202020204" pitchFamily="34" charset="0"/>
                        </a:rPr>
                        <a:t>Школьный музей </a:t>
                      </a:r>
                    </a:p>
                    <a:p>
                      <a:r>
                        <a:rPr lang="ru-RU" sz="1800" dirty="0" smtClean="0">
                          <a:solidFill>
                            <a:srgbClr val="002060"/>
                          </a:solidFill>
                          <a:latin typeface="Arial" panose="020B0604020202020204" pitchFamily="34" charset="0"/>
                          <a:cs typeface="Arial" panose="020B0604020202020204" pitchFamily="34" charset="0"/>
                        </a:rPr>
                        <a:t>Добровольческая деятельность</a:t>
                      </a:r>
                    </a:p>
                    <a:p>
                      <a:r>
                        <a:rPr lang="ru-RU" sz="1800" dirty="0" smtClean="0">
                          <a:solidFill>
                            <a:srgbClr val="002060"/>
                          </a:solidFill>
                          <a:latin typeface="Arial" panose="020B0604020202020204" pitchFamily="34" charset="0"/>
                          <a:cs typeface="Arial" panose="020B0604020202020204" pitchFamily="34" charset="0"/>
                        </a:rPr>
                        <a:t>Школьные спортивные клубы</a:t>
                      </a:r>
                    </a:p>
                    <a:p>
                      <a:r>
                        <a:rPr lang="ru-RU" sz="1800" dirty="0" smtClean="0">
                          <a:solidFill>
                            <a:srgbClr val="002060"/>
                          </a:solidFill>
                          <a:latin typeface="Arial" panose="020B0604020202020204" pitchFamily="34" charset="0"/>
                          <a:cs typeface="Arial" panose="020B0604020202020204" pitchFamily="34" charset="0"/>
                        </a:rPr>
                        <a:t>Школьные театры</a:t>
                      </a:r>
                      <a:endParaRPr lang="ru-RU" sz="1800" dirty="0">
                        <a:solidFill>
                          <a:srgbClr val="00206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149480926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3314700"/>
            <a:ext cx="9144000" cy="1892300"/>
          </a:xfrm>
        </p:spPr>
        <p:txBody>
          <a:bodyPr>
            <a:normAutofit/>
          </a:bodyPr>
          <a:lstStyle/>
          <a:p>
            <a:r>
              <a:rPr lang="ru-RU" sz="4400" b="1" dirty="0" smtClean="0">
                <a:solidFill>
                  <a:schemeClr val="accent5">
                    <a:lumMod val="75000"/>
                  </a:schemeClr>
                </a:solidFill>
                <a:latin typeface="Arial" panose="020B0604020202020204" pitchFamily="34" charset="0"/>
                <a:cs typeface="Arial" panose="020B0604020202020204" pitchFamily="34" charset="0"/>
              </a:rPr>
              <a:t>Спасибо за внимание!</a:t>
            </a:r>
            <a:r>
              <a:rPr lang="ru-RU" sz="4400" b="1" dirty="0" smtClean="0">
                <a:solidFill>
                  <a:schemeClr val="accent5">
                    <a:lumMod val="75000"/>
                  </a:schemeClr>
                </a:solidFill>
                <a:latin typeface="Arial" panose="020B0604020202020204" pitchFamily="34" charset="0"/>
                <a:cs typeface="Arial" panose="020B0604020202020204" pitchFamily="34" charset="0"/>
              </a:rPr>
              <a:t> </a:t>
            </a:r>
            <a:endParaRPr lang="ru-RU" sz="4400" b="1" dirty="0">
              <a:solidFill>
                <a:schemeClr val="accent5">
                  <a:lumMod val="75000"/>
                </a:schemeClr>
              </a:solidFill>
              <a:latin typeface="Arial" panose="020B0604020202020204" pitchFamily="34" charset="0"/>
              <a:cs typeface="Arial" panose="020B0604020202020204" pitchFamily="34" charset="0"/>
            </a:endParaRPr>
          </a:p>
        </p:txBody>
      </p:sp>
      <p:sp>
        <p:nvSpPr>
          <p:cNvPr id="3" name="Подзаголовок 2"/>
          <p:cNvSpPr>
            <a:spLocks noGrp="1"/>
          </p:cNvSpPr>
          <p:nvPr>
            <p:ph type="subTitle" idx="1"/>
          </p:nvPr>
        </p:nvSpPr>
        <p:spPr>
          <a:xfrm>
            <a:off x="1815152" y="5207000"/>
            <a:ext cx="9409108" cy="1102359"/>
          </a:xfrm>
        </p:spPr>
        <p:txBody>
          <a:bodyPr>
            <a:normAutofit/>
          </a:bodyPr>
          <a:lstStyle/>
          <a:p>
            <a:pPr algn="r"/>
            <a:endParaRPr lang="ru-RU" dirty="0">
              <a:latin typeface="Arial" panose="020B0604020202020204" pitchFamily="34" charset="0"/>
              <a:cs typeface="Arial" panose="020B0604020202020204" pitchFamily="34" charset="0"/>
            </a:endParaRPr>
          </a:p>
          <a:p>
            <a:pPr algn="r"/>
            <a:endParaRPr lang="ru-RU" dirty="0" smtClean="0">
              <a:latin typeface="Arial" panose="020B0604020202020204" pitchFamily="34" charset="0"/>
              <a:cs typeface="Arial" panose="020B0604020202020204" pitchFamily="34" charset="0"/>
            </a:endParaRPr>
          </a:p>
        </p:txBody>
      </p:sp>
      <p:pic>
        <p:nvPicPr>
          <p:cNvPr id="4" name="Рисунок 3"/>
          <p:cNvPicPr>
            <a:picLocks noChangeAspect="1"/>
          </p:cNvPicPr>
          <p:nvPr/>
        </p:nvPicPr>
        <p:blipFill>
          <a:blip r:embed="rId2"/>
          <a:stretch>
            <a:fillRect/>
          </a:stretch>
        </p:blipFill>
        <p:spPr>
          <a:xfrm>
            <a:off x="845820" y="0"/>
            <a:ext cx="5052060" cy="2011680"/>
          </a:xfrm>
          <a:prstGeom prst="rect">
            <a:avLst/>
          </a:prstGeom>
        </p:spPr>
      </p:pic>
      <p:pic>
        <p:nvPicPr>
          <p:cNvPr id="5" name="Рисунок 4"/>
          <p:cNvPicPr>
            <a:picLocks noChangeAspect="1"/>
          </p:cNvPicPr>
          <p:nvPr/>
        </p:nvPicPr>
        <p:blipFill>
          <a:blip r:embed="rId3"/>
          <a:stretch>
            <a:fillRect/>
          </a:stretch>
        </p:blipFill>
        <p:spPr>
          <a:xfrm>
            <a:off x="8270543" y="386240"/>
            <a:ext cx="2953717" cy="2062224"/>
          </a:xfrm>
          <a:prstGeom prst="rect">
            <a:avLst/>
          </a:prstGeom>
        </p:spPr>
      </p:pic>
    </p:spTree>
    <p:extLst>
      <p:ext uri="{BB962C8B-B14F-4D97-AF65-F5344CB8AC3E}">
        <p14:creationId xmlns:p14="http://schemas.microsoft.com/office/powerpoint/2010/main" val="246638950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4664</TotalTime>
  <Words>5331</Words>
  <Application>Microsoft Office PowerPoint</Application>
  <PresentationFormat>Широкоэкранный</PresentationFormat>
  <Paragraphs>566</Paragraphs>
  <Slides>71</Slides>
  <Notes>5</Notes>
  <HiddenSlides>0</HiddenSlides>
  <MMClips>0</MMClips>
  <ScaleCrop>false</ScaleCrop>
  <HeadingPairs>
    <vt:vector size="6" baseType="variant">
      <vt:variant>
        <vt:lpstr>Использованные шрифты</vt:lpstr>
      </vt:variant>
      <vt:variant>
        <vt:i4>12</vt:i4>
      </vt:variant>
      <vt:variant>
        <vt:lpstr>Тема</vt:lpstr>
      </vt:variant>
      <vt:variant>
        <vt:i4>1</vt:i4>
      </vt:variant>
      <vt:variant>
        <vt:lpstr>Заголовки слайдов</vt:lpstr>
      </vt:variant>
      <vt:variant>
        <vt:i4>71</vt:i4>
      </vt:variant>
    </vt:vector>
  </HeadingPairs>
  <TitlesOfParts>
    <vt:vector size="84" baseType="lpstr">
      <vt:lpstr>Arial</vt:lpstr>
      <vt:lpstr>Calibri</vt:lpstr>
      <vt:lpstr>Calibri Light</vt:lpstr>
      <vt:lpstr>Century Schoolbook</vt:lpstr>
      <vt:lpstr>OfficinaSansExtraBoldITC-Reg</vt:lpstr>
      <vt:lpstr>OfficinaSansMediumITC</vt:lpstr>
      <vt:lpstr>SchoolBookSanPin</vt:lpstr>
      <vt:lpstr>SchoolBookSanPin-BoldItalic</vt:lpstr>
      <vt:lpstr>Symbol</vt:lpstr>
      <vt:lpstr>Tahoma</vt:lpstr>
      <vt:lpstr>Times New Roman</vt:lpstr>
      <vt:lpstr>Wingdings</vt:lpstr>
      <vt:lpstr>Тема Office</vt:lpstr>
      <vt:lpstr>Анализ основной образовательной программы основного общего образования  (на примере ООП ООО МОУ «Таловская СОШ» </vt:lpstr>
      <vt:lpstr>НПА: Закон «Об образовании в РФ»;  приказ Минпросвещения от 31.05.2021 №287;  ПООП ООО (одобрена решением федерального учебно-методического объединения общему образованию, протокол 1/22 от 18.03.2022 г.)</vt:lpstr>
      <vt:lpstr>Соответствие Закону «Об образовании в РФ» </vt:lpstr>
      <vt:lpstr>ООП ООО</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Содержательный раздел ООП</vt:lpstr>
      <vt:lpstr>Требования к рабочим программам</vt:lpstr>
      <vt:lpstr>Требования к рабочим программам в обновленных ФГОС</vt:lpstr>
      <vt:lpstr>Структура основной образовательной программы</vt:lpstr>
      <vt:lpstr>Рабочая программа по учебному предмету </vt:lpstr>
      <vt:lpstr>Требования к рабочим программам</vt:lpstr>
      <vt:lpstr>Требования к рабочим программам</vt:lpstr>
      <vt:lpstr>Примерные ООП (18.03.2022) в разделе «Нормативные документы»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Требования к рабочим программам</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Содержательный раздел ООП</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Структура основной образовательной программы</vt:lpstr>
      <vt:lpstr>Рабочая программа воспитания (РПВ)</vt:lpstr>
      <vt:lpstr>Виды, формы и содержание воспитательной деятельности РПВ</vt:lpstr>
      <vt:lpstr>Спасибо за внимание! </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Новые ФГОС НОО и ООО</dc:title>
  <dc:creator>Microsoft</dc:creator>
  <cp:lastModifiedBy>user</cp:lastModifiedBy>
  <cp:revision>297</cp:revision>
  <dcterms:created xsi:type="dcterms:W3CDTF">2021-10-22T03:59:37Z</dcterms:created>
  <dcterms:modified xsi:type="dcterms:W3CDTF">2022-06-09T03:39:31Z</dcterms:modified>
</cp:coreProperties>
</file>