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3">
  <p:sldMasterIdLst>
    <p:sldMasterId id="2147483648" r:id="rId1"/>
    <p:sldMasterId id="2147483661" r:id="rId2"/>
  </p:sldMasterIdLst>
  <p:notesMasterIdLst>
    <p:notesMasterId r:id="rId20"/>
  </p:notesMasterIdLst>
  <p:sldIdLst>
    <p:sldId id="256" r:id="rId3"/>
    <p:sldId id="12655" r:id="rId4"/>
    <p:sldId id="12656" r:id="rId5"/>
    <p:sldId id="12658" r:id="rId6"/>
    <p:sldId id="12659" r:id="rId7"/>
    <p:sldId id="12661" r:id="rId8"/>
    <p:sldId id="12662" r:id="rId9"/>
    <p:sldId id="12663" r:id="rId10"/>
    <p:sldId id="12664" r:id="rId11"/>
    <p:sldId id="12665" r:id="rId12"/>
    <p:sldId id="12666" r:id="rId13"/>
    <p:sldId id="12667" r:id="rId14"/>
    <p:sldId id="12670" r:id="rId15"/>
    <p:sldId id="12671" r:id="rId16"/>
    <p:sldId id="12672" r:id="rId17"/>
    <p:sldId id="12668" r:id="rId18"/>
    <p:sldId id="12669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6A48"/>
    <a:srgbClr val="135ECC"/>
    <a:srgbClr val="115E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9"/>
    <p:restoredTop sz="94666"/>
  </p:normalViewPr>
  <p:slideViewPr>
    <p:cSldViewPr snapToGrid="0" snapToObjects="1">
      <p:cViewPr varScale="1">
        <p:scale>
          <a:sx n="109" d="100"/>
          <a:sy n="109" d="100"/>
        </p:scale>
        <p:origin x="636" y="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7FE65-5E73-0045-A27F-790AEF1DF083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6C6F83-540D-334B-BB7A-347CE6723471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66038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1ppt.com/moban/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CFF9325-CF1A-7B4C-85D3-EF5FB4C0AD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69B9634-90EC-4349-B885-E497CA24F6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FBEB224-2B26-C945-A39B-8BA1DF5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7F02-9673-4B45-90AC-0B7D8224E4A7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167713-317D-464E-B8FE-E8ACD864A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078A330-8F2B-0A4F-AAA9-07B09924C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CE662-694F-6B48-A179-2A683578F62E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1063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45FEAC-EBAB-1C42-9539-9D2FB2C0E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17D483B-51AF-2247-9750-8FCA59948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C3390BC-756C-3645-89D5-C4F06FC3F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7F02-9673-4B45-90AC-0B7D8224E4A7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95E5766-CE4B-FD43-B583-0BFD28EF6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5E2B502-A6CE-BC44-8580-5730FD3C3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CE662-694F-6B48-A179-2A683578F62E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6500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AA45A3-B3C4-7B42-A722-80008B3CA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1CD8B44-0E03-3A4E-BAB0-9924D3AB12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5C798F-7736-5741-85BD-6EE5A3CEC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7F02-9673-4B45-90AC-0B7D8224E4A7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00F2FEB-A3E8-4341-B252-C9F4291FA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1D39524-EC5D-4A49-9986-075E9C9AA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CE662-694F-6B48-A179-2A683578F62E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1846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FED4E57-45CF-8347-B457-5B632E9C4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E1E599C-03C8-FA4D-B951-1DFA68C9E3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1A3385B-EA07-A444-9338-E787BB4223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3EEFBE4-788B-154F-A9EE-F127C4B5A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7F02-9673-4B45-90AC-0B7D8224E4A7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77E9C3A-18EC-9040-B976-18B5096E0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1FEBFBD-B6E5-8C4F-AA21-4D82BE1CC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CE662-694F-6B48-A179-2A683578F62E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564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ACA1B2E-14C6-2841-8795-FD7972C32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E04163A-3369-0641-B0D3-6ED9F8BFDA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BE7FBA6-FF8B-2044-8AB1-D3769E6348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EF626E6-DF4A-2F44-91FF-F5E79DE4D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8E96ADC-7F0C-4546-9697-4F857E8525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A679827-B901-224B-A3DC-481650CB7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7F02-9673-4B45-90AC-0B7D8224E4A7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038B239-3C3A-D641-8280-4CEAF14D5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7025293-DB8C-9F4D-BDC2-C9E953372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CE662-694F-6B48-A179-2A683578F62E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9631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ACA1B2E-14C6-2841-8795-FD7972C32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E04163A-3369-0641-B0D3-6ED9F8BFDA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BE7FBA6-FF8B-2044-8AB1-D3769E6348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EF626E6-DF4A-2F44-91FF-F5E79DE4D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8E96ADC-7F0C-4546-9697-4F857E8525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A679827-B901-224B-A3DC-481650CB7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7F02-9673-4B45-90AC-0B7D8224E4A7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038B239-3C3A-D641-8280-4CEAF14D5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7025293-DB8C-9F4D-BDC2-C9E953372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CE662-694F-6B48-A179-2A683578F62E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1399705" y="6734175"/>
            <a:ext cx="1800200" cy="118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2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2"/>
              </a:rPr>
              <a:t>模板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http://www.1ppt.com/moban/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8765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50C43B-B2AA-8644-A3AD-36CBA5368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A35B741-9F16-2243-90C1-C799C2E9F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7F02-9673-4B45-90AC-0B7D8224E4A7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4A465EF-79BF-9B41-80E7-C5343F9CD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E130BBA-783C-2B4F-885F-929774965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CE662-694F-6B48-A179-2A683578F62E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2639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54F728F-280B-AE4C-8BF0-F1301EF6D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7F02-9673-4B45-90AC-0B7D8224E4A7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2AA46AC-0483-4741-8FF1-7B5E2F863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092A7D3-55F8-AC48-B09C-F25AA1661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CE662-694F-6B48-A179-2A683578F62E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sp>
        <p:nvSpPr>
          <p:cNvPr id="9" name="同心圆 8">
            <a:extLst>
              <a:ext uri="{FF2B5EF4-FFF2-40B4-BE49-F238E27FC236}">
                <a16:creationId xmlns:a16="http://schemas.microsoft.com/office/drawing/2014/main" id="{962D5634-D984-714E-A591-D7F5D9481E83}"/>
              </a:ext>
            </a:extLst>
          </p:cNvPr>
          <p:cNvSpPr/>
          <p:nvPr userDrawn="1"/>
        </p:nvSpPr>
        <p:spPr>
          <a:xfrm>
            <a:off x="5063548" y="-1150190"/>
            <a:ext cx="1807995" cy="1735932"/>
          </a:xfrm>
          <a:prstGeom prst="donut">
            <a:avLst>
              <a:gd name="adj" fmla="val 10803"/>
            </a:avLst>
          </a:prstGeom>
          <a:solidFill>
            <a:schemeClr val="accent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Source Han Sans CN Normal" panose="020B0400000000000000" pitchFamily="34" charset="-128"/>
              <a:ea typeface="Source Han Sans CN Normal" panose="020B0400000000000000" pitchFamily="34" charset="-128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CF1AD39D-D846-2F4A-93C3-6EE823C49E86}"/>
              </a:ext>
            </a:extLst>
          </p:cNvPr>
          <p:cNvSpPr txBox="1"/>
          <p:nvPr userDrawn="1"/>
        </p:nvSpPr>
        <p:spPr>
          <a:xfrm>
            <a:off x="8021255" y="-358816"/>
            <a:ext cx="0" cy="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l"/>
            <a:endParaRPr kumimoji="1" lang="zh-CN" altLang="en-US" dirty="0">
              <a:latin typeface="Source Han Sans CN Normal" panose="020B0400000000000000" pitchFamily="34" charset="-128"/>
              <a:ea typeface="Source Han Sans CN Normal" panose="020B0400000000000000" pitchFamily="34" charset="-128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8A68A2C-2D89-184D-BBD9-0483011AB05B}"/>
              </a:ext>
            </a:extLst>
          </p:cNvPr>
          <p:cNvSpPr/>
          <p:nvPr userDrawn="1"/>
        </p:nvSpPr>
        <p:spPr>
          <a:xfrm>
            <a:off x="366907" y="229122"/>
            <a:ext cx="4696641" cy="83394"/>
          </a:xfrm>
          <a:prstGeom prst="rect">
            <a:avLst/>
          </a:prstGeom>
          <a:solidFill>
            <a:schemeClr val="accent5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kumimoji="1" lang="zh-CN" altLang="en-US" dirty="0">
              <a:solidFill>
                <a:schemeClr val="tx1"/>
              </a:solidFill>
              <a:latin typeface="Source Han Sans CN Normal" panose="020B0400000000000000" pitchFamily="34" charset="-128"/>
              <a:ea typeface="Source Han Sans CN Normal" panose="020B0400000000000000" pitchFamily="34" charset="-128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ADEABD3E-CE4B-3443-89E8-4701195013DA}"/>
              </a:ext>
            </a:extLst>
          </p:cNvPr>
          <p:cNvSpPr/>
          <p:nvPr userDrawn="1"/>
        </p:nvSpPr>
        <p:spPr>
          <a:xfrm>
            <a:off x="6993038" y="229122"/>
            <a:ext cx="4832055" cy="83394"/>
          </a:xfrm>
          <a:prstGeom prst="rect">
            <a:avLst/>
          </a:prstGeom>
          <a:solidFill>
            <a:schemeClr val="accent5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kumimoji="1" lang="zh-CN" altLang="en-US" dirty="0">
              <a:solidFill>
                <a:schemeClr val="tx1"/>
              </a:solidFill>
              <a:latin typeface="Source Han Sans CN Normal" panose="020B0400000000000000" pitchFamily="34" charset="-128"/>
              <a:ea typeface="Source Han Sans CN Normal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2596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ED211C5-88B1-DD40-BEBE-A3E8926BB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3344087-386B-144E-94C4-C9C517297D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C05B940-B9AD-9048-A716-29AFE0FB54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4F046DD-C959-A549-8515-6700367C8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7F02-9673-4B45-90AC-0B7D8224E4A7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3873A72-C117-FF46-95F8-C22EFAFC3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6D9CDD1-68D1-1F46-AF77-672DB8304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CE662-694F-6B48-A179-2A683578F62E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654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270182-633A-C34D-9E67-85DA57946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3FBA115-B0FC-FA4F-9F14-D2D903924B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FB44F62-EE8A-664B-9820-A4CFFACC5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861A109-68FA-5C46-9F60-D6B7B7F33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7F02-9673-4B45-90AC-0B7D8224E4A7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521AAA0-1DB5-4C4B-8D87-5DE0D6788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884C0E4-4A9C-E144-9DEF-E32CC4758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CE662-694F-6B48-A179-2A683578F62E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7584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DA0455-2403-2E4B-927B-342B166C9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D6D1F14-DE79-D14A-AA48-71A673F927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566A967-A52B-B642-891F-AEF183D76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7F02-9673-4B45-90AC-0B7D8224E4A7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F74EFA8-2753-D440-AA94-5801019BB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F29A59-9029-ED42-B7B8-290BAFF51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CE662-694F-6B48-A179-2A683578F62E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9031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098A37D-00D0-F54C-8FA4-88E3ADD767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A97DB8B-5C79-DA49-919F-2318B2DAB9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94C916A-55AD-B246-911E-3406A7637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F7F02-9673-4B45-90AC-0B7D8224E4A7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3122273-CBCB-DD45-9604-7D627AD3E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7FC97E4-CC56-F142-9AC8-6599A09A4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CE662-694F-6B48-A179-2A683578F62E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1593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E3AAC11-D570-4EA9-AFC0-30FB72BA45EB}" type="datetimeFigureOut">
              <a:rPr lang="zh-CN" altLang="en-US" smtClean="0">
                <a:solidFill>
                  <a:prstClr val="black"/>
                </a:solidFill>
              </a:rPr>
              <a:pPr/>
              <a:t>2022/5/13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55ECCFAA-F4FB-487C-9F1E-C8836D0C3DC9}" type="slidenum">
              <a:rPr lang="zh-CN" altLang="en-US" smtClean="0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81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E3AAC11-D570-4EA9-AFC0-30FB72BA45EB}" type="datetimeFigureOut">
              <a:rPr lang="zh-CN" altLang="en-US" smtClean="0">
                <a:solidFill>
                  <a:prstClr val="black"/>
                </a:solidFill>
              </a:rPr>
              <a:pPr/>
              <a:t>2022/5/13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55ECCFAA-F4FB-487C-9F1E-C8836D0C3DC9}" type="slidenum">
              <a:rPr lang="zh-CN" altLang="en-US" smtClean="0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43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143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93328A7-CC21-B349-9F01-56890ED6C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CF3680F-C92A-E34C-9494-119D90D64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B19ADA-6B18-A041-B8D5-35C1DFD0F7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F7F02-9673-4B45-90AC-0B7D8224E4A7}" type="datetimeFigureOut">
              <a:rPr kumimoji="1" lang="zh-CN" altLang="en-US" smtClean="0"/>
              <a:pPr/>
              <a:t>2022/5/13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FD2D7E9-8AF5-FE41-A074-6E93F29337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5CB10ED-73D1-F644-9D17-1067948B0D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CE662-694F-6B48-A179-2A683578F62E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42394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60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1451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</p:sldLayoutIdLst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同心圆 27">
            <a:extLst>
              <a:ext uri="{FF2B5EF4-FFF2-40B4-BE49-F238E27FC236}">
                <a16:creationId xmlns:a16="http://schemas.microsoft.com/office/drawing/2014/main" id="{487A1FB0-BC4E-9443-A5F3-9CE26CB55DE6}"/>
              </a:ext>
            </a:extLst>
          </p:cNvPr>
          <p:cNvSpPr/>
          <p:nvPr/>
        </p:nvSpPr>
        <p:spPr>
          <a:xfrm>
            <a:off x="2506566" y="5686971"/>
            <a:ext cx="6364299" cy="6110630"/>
          </a:xfrm>
          <a:prstGeom prst="donut">
            <a:avLst/>
          </a:prstGeom>
          <a:solidFill>
            <a:schemeClr val="accent5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7" name="同心圆 26">
            <a:extLst>
              <a:ext uri="{FF2B5EF4-FFF2-40B4-BE49-F238E27FC236}">
                <a16:creationId xmlns:a16="http://schemas.microsoft.com/office/drawing/2014/main" id="{CFBB6850-26F2-C84C-98F3-749E148284AB}"/>
              </a:ext>
            </a:extLst>
          </p:cNvPr>
          <p:cNvSpPr/>
          <p:nvPr/>
        </p:nvSpPr>
        <p:spPr>
          <a:xfrm>
            <a:off x="-505135" y="-240010"/>
            <a:ext cx="2032382" cy="1951375"/>
          </a:xfrm>
          <a:prstGeom prst="donut">
            <a:avLst/>
          </a:prstGeom>
          <a:solidFill>
            <a:schemeClr val="accent5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49DA229-7CCF-F749-B572-5D4218F26541}"/>
              </a:ext>
            </a:extLst>
          </p:cNvPr>
          <p:cNvSpPr txBox="1"/>
          <p:nvPr/>
        </p:nvSpPr>
        <p:spPr>
          <a:xfrm>
            <a:off x="1933661" y="1818397"/>
            <a:ext cx="825451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4400" b="1" i="1" dirty="0" smtClean="0">
                <a:solidFill>
                  <a:schemeClr val="accent1"/>
                </a:solidFill>
                <a:cs typeface="+mn-ea"/>
                <a:sym typeface="+mn-lt"/>
              </a:rPr>
              <a:t>Разработка ООП ООО</a:t>
            </a:r>
          </a:p>
          <a:p>
            <a:r>
              <a:rPr lang="ru-RU" altLang="zh-CN" sz="4400" b="1" i="1" dirty="0" smtClean="0">
                <a:solidFill>
                  <a:schemeClr val="accent1"/>
                </a:solidFill>
                <a:cs typeface="+mn-ea"/>
                <a:sym typeface="+mn-lt"/>
              </a:rPr>
              <a:t>В </a:t>
            </a:r>
            <a:r>
              <a:rPr lang="ru-RU" altLang="zh-CN" sz="4400" b="1" i="1" dirty="0" smtClean="0">
                <a:solidFill>
                  <a:schemeClr val="accent1"/>
                </a:solidFill>
                <a:cs typeface="+mn-ea"/>
                <a:sym typeface="+mn-lt"/>
              </a:rPr>
              <a:t>соответствии </a:t>
            </a:r>
            <a:r>
              <a:rPr lang="ru-RU" altLang="zh-CN" sz="4400" b="1" i="1" dirty="0" smtClean="0">
                <a:solidFill>
                  <a:schemeClr val="accent1"/>
                </a:solidFill>
                <a:cs typeface="+mn-ea"/>
                <a:sym typeface="+mn-lt"/>
              </a:rPr>
              <a:t>с ФГОС 2021</a:t>
            </a:r>
            <a:endParaRPr lang="zh-CN" altLang="en-US" sz="4400" b="1" i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11" name="直线连接符 10">
            <a:extLst>
              <a:ext uri="{FF2B5EF4-FFF2-40B4-BE49-F238E27FC236}">
                <a16:creationId xmlns:a16="http://schemas.microsoft.com/office/drawing/2014/main" id="{39C62A2B-5739-0149-9D94-C716889BB929}"/>
              </a:ext>
            </a:extLst>
          </p:cNvPr>
          <p:cNvCxnSpPr>
            <a:cxnSpLocks/>
          </p:cNvCxnSpPr>
          <p:nvPr/>
        </p:nvCxnSpPr>
        <p:spPr>
          <a:xfrm>
            <a:off x="2069850" y="3870014"/>
            <a:ext cx="5403994" cy="0"/>
          </a:xfrm>
          <a:prstGeom prst="line">
            <a:avLst/>
          </a:prstGeom>
          <a:ln>
            <a:solidFill>
              <a:schemeClr val="accent1">
                <a:alpha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8DEF5CB8-D2FE-BD4A-B101-6E52E52043C4}"/>
              </a:ext>
            </a:extLst>
          </p:cNvPr>
          <p:cNvSpPr txBox="1"/>
          <p:nvPr/>
        </p:nvSpPr>
        <p:spPr>
          <a:xfrm>
            <a:off x="6472238" y="7872413"/>
            <a:ext cx="0" cy="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l"/>
            <a:endParaRPr kumimoji="1" lang="zh-CN" altLang="en-US" dirty="0">
              <a:cs typeface="+mn-ea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4E9507AB-4577-3540-B013-338A3F4DB627}"/>
              </a:ext>
            </a:extLst>
          </p:cNvPr>
          <p:cNvSpPr/>
          <p:nvPr/>
        </p:nvSpPr>
        <p:spPr>
          <a:xfrm>
            <a:off x="1997268" y="4047408"/>
            <a:ext cx="38093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CN" sz="1200" dirty="0" smtClean="0">
                <a:solidFill>
                  <a:schemeClr val="accent2">
                    <a:alpha val="52000"/>
                  </a:schemeClr>
                </a:solidFill>
                <a:cs typeface="+mn-ea"/>
                <a:sym typeface="+mn-lt"/>
              </a:rPr>
              <a:t>Заместитель директора по УВР МОУ «Коменская СОШ» Кузькина О.В.</a:t>
            </a:r>
            <a:endParaRPr lang="zh-CN" altLang="en-US" sz="1200" dirty="0">
              <a:solidFill>
                <a:schemeClr val="accent2">
                  <a:alpha val="52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同心圆 24">
            <a:extLst>
              <a:ext uri="{FF2B5EF4-FFF2-40B4-BE49-F238E27FC236}">
                <a16:creationId xmlns:a16="http://schemas.microsoft.com/office/drawing/2014/main" id="{D9D5CCD0-35B3-1641-8EEB-B6211141C304}"/>
              </a:ext>
            </a:extLst>
          </p:cNvPr>
          <p:cNvSpPr/>
          <p:nvPr/>
        </p:nvSpPr>
        <p:spPr>
          <a:xfrm>
            <a:off x="-5993922" y="-143364"/>
            <a:ext cx="7133747" cy="6849409"/>
          </a:xfrm>
          <a:prstGeom prst="donut">
            <a:avLst/>
          </a:prstGeom>
          <a:solidFill>
            <a:schemeClr val="accent1">
              <a:lumMod val="20000"/>
              <a:lumOff val="8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4" name="同心圆 3">
            <a:extLst>
              <a:ext uri="{FF2B5EF4-FFF2-40B4-BE49-F238E27FC236}">
                <a16:creationId xmlns:a16="http://schemas.microsoft.com/office/drawing/2014/main" id="{02800419-3E60-B542-9063-79333AD2B921}"/>
              </a:ext>
            </a:extLst>
          </p:cNvPr>
          <p:cNvSpPr/>
          <p:nvPr/>
        </p:nvSpPr>
        <p:spPr>
          <a:xfrm>
            <a:off x="9383135" y="0"/>
            <a:ext cx="7133747" cy="6849409"/>
          </a:xfrm>
          <a:prstGeom prst="donut">
            <a:avLst/>
          </a:prstGeom>
          <a:solidFill>
            <a:schemeClr val="accent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C8D72B1A-88C8-344E-A898-84053E26312E}"/>
              </a:ext>
            </a:extLst>
          </p:cNvPr>
          <p:cNvGrpSpPr/>
          <p:nvPr/>
        </p:nvGrpSpPr>
        <p:grpSpPr>
          <a:xfrm>
            <a:off x="1265897" y="1396903"/>
            <a:ext cx="1078196" cy="3768877"/>
            <a:chOff x="1288882" y="567159"/>
            <a:chExt cx="1078196" cy="4097438"/>
          </a:xfrm>
        </p:grpSpPr>
        <p:cxnSp>
          <p:nvCxnSpPr>
            <p:cNvPr id="18" name="直线连接符 17">
              <a:extLst>
                <a:ext uri="{FF2B5EF4-FFF2-40B4-BE49-F238E27FC236}">
                  <a16:creationId xmlns:a16="http://schemas.microsoft.com/office/drawing/2014/main" id="{886B357C-A10C-164E-98F4-C292DFC821FF}"/>
                </a:ext>
              </a:extLst>
            </p:cNvPr>
            <p:cNvCxnSpPr>
              <a:cxnSpLocks/>
            </p:cNvCxnSpPr>
            <p:nvPr/>
          </p:nvCxnSpPr>
          <p:spPr>
            <a:xfrm>
              <a:off x="1288882" y="601883"/>
              <a:ext cx="1078196" cy="0"/>
            </a:xfrm>
            <a:prstGeom prst="line">
              <a:avLst/>
            </a:prstGeom>
            <a:ln w="762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>
              <a:extLst>
                <a:ext uri="{FF2B5EF4-FFF2-40B4-BE49-F238E27FC236}">
                  <a16:creationId xmlns:a16="http://schemas.microsoft.com/office/drawing/2014/main" id="{3D1F8389-528F-E44B-8DD4-66E9F73E6767}"/>
                </a:ext>
              </a:extLst>
            </p:cNvPr>
            <p:cNvCxnSpPr/>
            <p:nvPr/>
          </p:nvCxnSpPr>
          <p:spPr>
            <a:xfrm>
              <a:off x="1317763" y="567159"/>
              <a:ext cx="0" cy="4097438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线连接符 22">
              <a:extLst>
                <a:ext uri="{FF2B5EF4-FFF2-40B4-BE49-F238E27FC236}">
                  <a16:creationId xmlns:a16="http://schemas.microsoft.com/office/drawing/2014/main" id="{BDEAE19A-CDB1-014C-95A3-935A2545D4B1}"/>
                </a:ext>
              </a:extLst>
            </p:cNvPr>
            <p:cNvCxnSpPr>
              <a:cxnSpLocks/>
            </p:cNvCxnSpPr>
            <p:nvPr/>
          </p:nvCxnSpPr>
          <p:spPr>
            <a:xfrm>
              <a:off x="1288882" y="4620229"/>
              <a:ext cx="1078196" cy="0"/>
            </a:xfrm>
            <a:prstGeom prst="line">
              <a:avLst/>
            </a:prstGeom>
            <a:ln w="762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同心圆 25">
            <a:extLst>
              <a:ext uri="{FF2B5EF4-FFF2-40B4-BE49-F238E27FC236}">
                <a16:creationId xmlns:a16="http://schemas.microsoft.com/office/drawing/2014/main" id="{39264B62-D7B3-8648-9FC0-D389AC6074AA}"/>
              </a:ext>
            </a:extLst>
          </p:cNvPr>
          <p:cNvSpPr/>
          <p:nvPr/>
        </p:nvSpPr>
        <p:spPr>
          <a:xfrm>
            <a:off x="8674095" y="2348179"/>
            <a:ext cx="2032382" cy="1951375"/>
          </a:xfrm>
          <a:prstGeom prst="donut">
            <a:avLst/>
          </a:prstGeom>
          <a:solidFill>
            <a:schemeClr val="accent5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459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46464DDF-17DF-B841-BA54-98CE003A7C72}"/>
              </a:ext>
            </a:extLst>
          </p:cNvPr>
          <p:cNvSpPr txBox="1"/>
          <p:nvPr/>
        </p:nvSpPr>
        <p:spPr>
          <a:xfrm>
            <a:off x="2876365" y="775571"/>
            <a:ext cx="6695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4537C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defRPr>
            </a:lvl1pPr>
          </a:lstStyle>
          <a:p>
            <a:pPr algn="ctr"/>
            <a:r>
              <a:rPr lang="ru-RU" altLang="zh-CN" sz="2800" b="0" dirty="0" smtClean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Программа коррекционной работы</a:t>
            </a:r>
            <a:endParaRPr lang="zh-CN" altLang="en-US" sz="2800" b="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8BE2E50-92ED-DB4A-8331-B7979C1AB76B}"/>
              </a:ext>
            </a:extLst>
          </p:cNvPr>
          <p:cNvSpPr txBox="1"/>
          <p:nvPr/>
        </p:nvSpPr>
        <p:spPr>
          <a:xfrm>
            <a:off x="603852" y="1409540"/>
            <a:ext cx="4882719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Содержит:</a:t>
            </a:r>
          </a:p>
          <a:p>
            <a:pPr algn="just"/>
            <a:endParaRPr lang="ru-RU" altLang="zh-CN" sz="1400" dirty="0" smtClean="0">
              <a:solidFill>
                <a:schemeClr val="accent1"/>
              </a:solidFill>
              <a:cs typeface="+mn-ea"/>
              <a:sym typeface="+mn-lt"/>
            </a:endParaRP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kumimoji="1" lang="ru-RU" altLang="zh-CN" sz="1400" b="1" dirty="0" smtClean="0">
                <a:solidFill>
                  <a:schemeClr val="accent1"/>
                </a:solidFill>
                <a:cs typeface="+mn-ea"/>
                <a:sym typeface="+mn-lt"/>
              </a:rPr>
              <a:t>описание</a:t>
            </a:r>
            <a:r>
              <a:rPr kumimoji="1"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 </a:t>
            </a: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особых образовательных потребностей обучающихся с ОВЗ;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kumimoji="1" lang="ru-RU" altLang="zh-CN" sz="1400" b="1" dirty="0">
                <a:solidFill>
                  <a:schemeClr val="accent1"/>
                </a:solidFill>
                <a:cs typeface="+mn-ea"/>
                <a:sym typeface="+mn-lt"/>
              </a:rPr>
              <a:t>план</a:t>
            </a: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 индивидуально ориентированных диагностических и коррекционных мероприятий, обеспечивающих удовлетворение индивидуальных образовательных потребностей обучающихся с ОВЗ и освоение ими программы основного общего образования, в том числе адаптированной;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рабочие </a:t>
            </a:r>
            <a:r>
              <a:rPr kumimoji="1" lang="ru-RU" altLang="zh-CN" sz="1400" b="1" dirty="0">
                <a:solidFill>
                  <a:schemeClr val="accent1"/>
                </a:solidFill>
                <a:cs typeface="+mn-ea"/>
                <a:sym typeface="+mn-lt"/>
              </a:rPr>
              <a:t>программы</a:t>
            </a: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 коррекционных учебных курсов;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kumimoji="1" lang="ru-RU" altLang="zh-CN" sz="1400" b="1" dirty="0">
                <a:solidFill>
                  <a:schemeClr val="accent1"/>
                </a:solidFill>
                <a:cs typeface="+mn-ea"/>
                <a:sym typeface="+mn-lt"/>
              </a:rPr>
              <a:t>перечень</a:t>
            </a: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 дополнительных коррекционных учебных курсов и их рабочие программы (при наличии);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kumimoji="1" lang="ru-RU" altLang="zh-CN" sz="1400" b="1" dirty="0">
                <a:solidFill>
                  <a:schemeClr val="accent1"/>
                </a:solidFill>
                <a:cs typeface="+mn-ea"/>
                <a:sym typeface="+mn-lt"/>
              </a:rPr>
              <a:t>планируемые результаты </a:t>
            </a: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коррекционной работы и подходы к их оценке с целью корректировки индивидуального плана диагностических и коррекционных мероприятий.</a:t>
            </a:r>
          </a:p>
          <a:p>
            <a:pPr algn="just"/>
            <a:endParaRPr kumimoji="1" lang="zh-CN" altLang="en-US" sz="1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5" name="文本框 2">
            <a:extLst>
              <a:ext uri="{FF2B5EF4-FFF2-40B4-BE49-F238E27FC236}">
                <a16:creationId xmlns:a16="http://schemas.microsoft.com/office/drawing/2014/main" id="{48BE2E50-92ED-DB4A-8331-B7979C1AB76B}"/>
              </a:ext>
            </a:extLst>
          </p:cNvPr>
          <p:cNvSpPr txBox="1"/>
          <p:nvPr/>
        </p:nvSpPr>
        <p:spPr>
          <a:xfrm>
            <a:off x="6224122" y="1561940"/>
            <a:ext cx="4882719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Обеспечивает:</a:t>
            </a:r>
          </a:p>
          <a:p>
            <a:pPr algn="just"/>
            <a:endParaRPr lang="ru-RU" altLang="zh-CN" sz="1400" dirty="0" smtClean="0">
              <a:solidFill>
                <a:schemeClr val="accent1"/>
              </a:solidFill>
              <a:cs typeface="+mn-ea"/>
              <a:sym typeface="+mn-lt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выявление индивидуальных образовательных потребностей у обучающихся с ОВЗ, обусловленных особенностями их развития;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осуществление индивидуально ориентированной психолого-медико-педагогической помощи обучающимся с ОВЗ с учетом особенностей их психофизического развития и индивидуальных возможностей (в соответствии с рекомендациями психолого-медико-педагогической комиссии).</a:t>
            </a:r>
          </a:p>
          <a:p>
            <a:pPr algn="just"/>
            <a:endParaRPr kumimoji="1" lang="zh-CN" altLang="en-US" sz="1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6" name="文本框 1">
            <a:extLst>
              <a:ext uri="{FF2B5EF4-FFF2-40B4-BE49-F238E27FC236}">
                <a16:creationId xmlns:a16="http://schemas.microsoft.com/office/drawing/2014/main" id="{46464DDF-17DF-B841-BA54-98CE003A7C72}"/>
              </a:ext>
            </a:extLst>
          </p:cNvPr>
          <p:cNvSpPr txBox="1"/>
          <p:nvPr/>
        </p:nvSpPr>
        <p:spPr>
          <a:xfrm>
            <a:off x="2876365" y="1147930"/>
            <a:ext cx="6695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4537C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defRPr>
            </a:lvl1pPr>
          </a:lstStyle>
          <a:p>
            <a:pPr algn="ctr"/>
            <a:r>
              <a:rPr lang="ru-RU" altLang="zh-CN" sz="2800" b="0" dirty="0" smtClean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(Содержательный раздел)</a:t>
            </a:r>
            <a:endParaRPr lang="zh-CN" altLang="en-US" sz="2800" b="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6244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926884"/>
              </p:ext>
            </p:extLst>
          </p:nvPr>
        </p:nvGraphicFramePr>
        <p:xfrm>
          <a:off x="843379" y="763481"/>
          <a:ext cx="10813002" cy="58524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96368">
                  <a:extLst>
                    <a:ext uri="{9D8B030D-6E8A-4147-A177-3AD203B41FA5}">
                      <a16:colId xmlns:a16="http://schemas.microsoft.com/office/drawing/2014/main" val="917736547"/>
                    </a:ext>
                  </a:extLst>
                </a:gridCol>
                <a:gridCol w="2750011">
                  <a:extLst>
                    <a:ext uri="{9D8B030D-6E8A-4147-A177-3AD203B41FA5}">
                      <a16:colId xmlns:a16="http://schemas.microsoft.com/office/drawing/2014/main" val="3466344893"/>
                    </a:ext>
                  </a:extLst>
                </a:gridCol>
                <a:gridCol w="2750011">
                  <a:extLst>
                    <a:ext uri="{9D8B030D-6E8A-4147-A177-3AD203B41FA5}">
                      <a16:colId xmlns:a16="http://schemas.microsoft.com/office/drawing/2014/main" val="638647975"/>
                    </a:ext>
                  </a:extLst>
                </a:gridCol>
                <a:gridCol w="2716612">
                  <a:extLst>
                    <a:ext uri="{9D8B030D-6E8A-4147-A177-3AD203B41FA5}">
                      <a16:colId xmlns:a16="http://schemas.microsoft.com/office/drawing/2014/main" val="3845219870"/>
                    </a:ext>
                  </a:extLst>
                </a:gridCol>
              </a:tblGrid>
              <a:tr h="86615">
                <a:tc>
                  <a:txBody>
                    <a:bodyPr/>
                    <a:lstStyle/>
                    <a:p>
                      <a:r>
                        <a:rPr lang="ru-RU" sz="1000">
                          <a:effectLst/>
                        </a:rPr>
                        <a:t>Составляющие мероприятий</a:t>
                      </a:r>
                      <a:endParaRPr lang="ru-RU" sz="1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>
                          <a:effectLst/>
                        </a:rPr>
                        <a:t>Урочные</a:t>
                      </a:r>
                    </a:p>
                    <a:p>
                      <a:pPr algn="ctr"/>
                      <a:r>
                        <a:rPr lang="ru-RU" sz="900" dirty="0">
                          <a:effectLst/>
                        </a:rPr>
                        <a:t>мероприятия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>
                          <a:effectLst/>
                        </a:rPr>
                        <a:t>Внеурочные</a:t>
                      </a:r>
                    </a:p>
                    <a:p>
                      <a:pPr algn="ctr"/>
                      <a:r>
                        <a:rPr lang="ru-RU" sz="900" dirty="0">
                          <a:effectLst/>
                        </a:rPr>
                        <a:t>мероприятия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>
                          <a:effectLst/>
                        </a:rPr>
                        <a:t>Внешкольные</a:t>
                      </a:r>
                    </a:p>
                    <a:p>
                      <a:pPr algn="ctr"/>
                      <a:r>
                        <a:rPr lang="ru-RU" sz="900" dirty="0">
                          <a:effectLst/>
                        </a:rPr>
                        <a:t>мероприятия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extLst>
                  <a:ext uri="{0D108BD9-81ED-4DB2-BD59-A6C34878D82A}">
                    <a16:rowId xmlns:a16="http://schemas.microsoft.com/office/drawing/2014/main" val="36690533"/>
                  </a:ext>
                </a:extLst>
              </a:tr>
              <a:tr h="692920">
                <a:tc>
                  <a:txBody>
                    <a:bodyPr/>
                    <a:lstStyle/>
                    <a:p>
                      <a:r>
                        <a:rPr lang="ru-RU" sz="1000" dirty="0">
                          <a:effectLst/>
                        </a:rPr>
                        <a:t>Содержание</a:t>
                      </a:r>
                    </a:p>
                    <a:p>
                      <a:r>
                        <a:rPr lang="ru-RU" sz="1000" dirty="0">
                          <a:effectLst/>
                        </a:rPr>
                        <a:t>коррекционных мероприятий</a:t>
                      </a:r>
                    </a:p>
                    <a:p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800">
                          <a:effectLst/>
                        </a:rPr>
                        <a:t>Совершенствование движений и сенсомоторного развития.</a:t>
                      </a:r>
                    </a:p>
                    <a:p>
                      <a:r>
                        <a:rPr lang="ru-RU" sz="800">
                          <a:effectLst/>
                        </a:rPr>
                        <a:t>Расширение представлений об окружающем мире и</a:t>
                      </a:r>
                    </a:p>
                    <a:p>
                      <a:r>
                        <a:rPr lang="ru-RU" sz="800">
                          <a:effectLst/>
                        </a:rPr>
                        <a:t>обогащение словаря</a:t>
                      </a:r>
                    </a:p>
                    <a:p>
                      <a:r>
                        <a:rPr lang="ru-RU" sz="800">
                          <a:effectLst/>
                        </a:rPr>
                        <a:t>Развитие различных видов мышления</a:t>
                      </a:r>
                    </a:p>
                    <a:p>
                      <a:r>
                        <a:rPr lang="ru-RU" sz="800">
                          <a:effectLst/>
                        </a:rPr>
                        <a:t>Развитие основных</a:t>
                      </a:r>
                    </a:p>
                    <a:p>
                      <a:r>
                        <a:rPr lang="ru-RU" sz="800">
                          <a:effectLst/>
                        </a:rPr>
                        <a:t>мыслительных операций</a:t>
                      </a:r>
                      <a:endParaRPr lang="ru-RU" sz="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>
                          <a:effectLst/>
                        </a:rPr>
                        <a:t>Совершенствование движений и сенсомоторного развития.</a:t>
                      </a:r>
                    </a:p>
                    <a:p>
                      <a:r>
                        <a:rPr lang="ru-RU" sz="700">
                          <a:effectLst/>
                        </a:rPr>
                        <a:t>Расширение представлений об окружающем мире и обогащение словаря</a:t>
                      </a:r>
                    </a:p>
                    <a:p>
                      <a:r>
                        <a:rPr lang="ru-RU" sz="700">
                          <a:effectLst/>
                        </a:rPr>
                        <a:t>Развитие различных видов мышления</a:t>
                      </a:r>
                    </a:p>
                    <a:p>
                      <a:r>
                        <a:rPr lang="ru-RU" sz="700">
                          <a:effectLst/>
                        </a:rPr>
                        <a:t>Развитие речи, овладение техникой речи</a:t>
                      </a:r>
                    </a:p>
                    <a:p>
                      <a:r>
                        <a:rPr lang="ru-RU" sz="700">
                          <a:effectLst/>
                        </a:rPr>
                        <a:t>Коррекция отдельных сторон психической деятельности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>
                          <a:effectLst/>
                        </a:rPr>
                        <a:t>Коррекция нарушений в развитии эмоционально-личностной сферы.</a:t>
                      </a:r>
                    </a:p>
                    <a:p>
                      <a:r>
                        <a:rPr lang="ru-RU" sz="700">
                          <a:effectLst/>
                        </a:rPr>
                        <a:t>Расширение представлений</a:t>
                      </a:r>
                    </a:p>
                    <a:p>
                      <a:r>
                        <a:rPr lang="ru-RU" sz="700">
                          <a:effectLst/>
                        </a:rPr>
                        <a:t>об окружающем мире и обогащение словаря.</a:t>
                      </a:r>
                    </a:p>
                    <a:p>
                      <a:r>
                        <a:rPr lang="ru-RU" sz="700">
                          <a:effectLst/>
                        </a:rPr>
                        <a:t>Развитие различных видов мышления.</a:t>
                      </a:r>
                    </a:p>
                    <a:p>
                      <a:r>
                        <a:rPr lang="ru-RU" sz="700">
                          <a:effectLst/>
                        </a:rPr>
                        <a:t>Развитие речи, овладение техникой речи.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extLst>
                  <a:ext uri="{0D108BD9-81ED-4DB2-BD59-A6C34878D82A}">
                    <a16:rowId xmlns:a16="http://schemas.microsoft.com/office/drawing/2014/main" val="3521674882"/>
                  </a:ext>
                </a:extLst>
              </a:tr>
              <a:tr h="1948840">
                <a:tc>
                  <a:txBody>
                    <a:bodyPr/>
                    <a:lstStyle/>
                    <a:p>
                      <a:r>
                        <a:rPr lang="ru-RU" sz="1000" dirty="0">
                          <a:effectLst/>
                        </a:rPr>
                        <a:t>Формы</a:t>
                      </a:r>
                    </a:p>
                    <a:p>
                      <a:r>
                        <a:rPr lang="ru-RU" sz="1000" dirty="0">
                          <a:effectLst/>
                        </a:rPr>
                        <a:t>работы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800" dirty="0">
                          <a:effectLst/>
                        </a:rPr>
                        <a:t>Игровые ситуации,</a:t>
                      </a:r>
                    </a:p>
                    <a:p>
                      <a:r>
                        <a:rPr lang="ru-RU" sz="800" dirty="0">
                          <a:effectLst/>
                        </a:rPr>
                        <a:t>упражнения, задачи,</a:t>
                      </a:r>
                    </a:p>
                    <a:p>
                      <a:r>
                        <a:rPr lang="ru-RU" sz="800" dirty="0">
                          <a:effectLst/>
                        </a:rPr>
                        <a:t>коррекционные </a:t>
                      </a:r>
                      <a:r>
                        <a:rPr lang="ru-RU" sz="800" dirty="0" smtClean="0">
                          <a:effectLst/>
                        </a:rPr>
                        <a:t>приемы </a:t>
                      </a:r>
                      <a:r>
                        <a:rPr lang="ru-RU" sz="800" dirty="0">
                          <a:effectLst/>
                        </a:rPr>
                        <a:t>и методы обучения</a:t>
                      </a:r>
                    </a:p>
                    <a:p>
                      <a:r>
                        <a:rPr lang="ru-RU" sz="800" dirty="0">
                          <a:effectLst/>
                        </a:rPr>
                        <a:t>-Элементы </a:t>
                      </a:r>
                      <a:r>
                        <a:rPr lang="ru-RU" sz="800" dirty="0" err="1">
                          <a:effectLst/>
                        </a:rPr>
                        <a:t>изотворчества</a:t>
                      </a:r>
                      <a:endParaRPr lang="ru-RU" sz="800" dirty="0">
                        <a:effectLst/>
                      </a:endParaRPr>
                    </a:p>
                    <a:p>
                      <a:r>
                        <a:rPr lang="ru-RU" sz="800" dirty="0">
                          <a:effectLst/>
                        </a:rPr>
                        <a:t>-</a:t>
                      </a:r>
                      <a:r>
                        <a:rPr lang="ru-RU" sz="800" dirty="0" err="1">
                          <a:effectLst/>
                        </a:rPr>
                        <a:t>Психогимнастика</a:t>
                      </a:r>
                      <a:endParaRPr lang="ru-RU" sz="800" dirty="0">
                        <a:effectLst/>
                      </a:endParaRPr>
                    </a:p>
                    <a:p>
                      <a:r>
                        <a:rPr lang="ru-RU" sz="800" dirty="0">
                          <a:effectLst/>
                        </a:rPr>
                        <a:t>-Театрализация, драматизация</a:t>
                      </a:r>
                    </a:p>
                    <a:p>
                      <a:r>
                        <a:rPr lang="ru-RU" sz="800" dirty="0">
                          <a:effectLst/>
                        </a:rPr>
                        <a:t>-</a:t>
                      </a:r>
                      <a:r>
                        <a:rPr lang="ru-RU" sz="800" dirty="0" err="1">
                          <a:effectLst/>
                        </a:rPr>
                        <a:t>Валеопаузы</a:t>
                      </a:r>
                      <a:r>
                        <a:rPr lang="ru-RU" sz="800" dirty="0">
                          <a:effectLst/>
                        </a:rPr>
                        <a:t>, минуты отдыха</a:t>
                      </a:r>
                    </a:p>
                    <a:p>
                      <a:r>
                        <a:rPr lang="ru-RU" sz="800" dirty="0">
                          <a:effectLst/>
                        </a:rPr>
                        <a:t>-Индивидуальная работа</a:t>
                      </a:r>
                    </a:p>
                    <a:p>
                      <a:r>
                        <a:rPr lang="ru-RU" sz="800" dirty="0">
                          <a:effectLst/>
                        </a:rPr>
                        <a:t>-Использование специальных программ и учебников</a:t>
                      </a:r>
                    </a:p>
                    <a:p>
                      <a:r>
                        <a:rPr lang="ru-RU" sz="800" dirty="0">
                          <a:effectLst/>
                        </a:rPr>
                        <a:t>-Контроль межличностных взаимоотношений</a:t>
                      </a:r>
                    </a:p>
                    <a:p>
                      <a:r>
                        <a:rPr lang="ru-RU" sz="800" dirty="0">
                          <a:effectLst/>
                        </a:rPr>
                        <a:t>-Дополнительные задания и помощь учителя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 dirty="0">
                          <a:effectLst/>
                        </a:rPr>
                        <a:t>-</a:t>
                      </a:r>
                      <a:r>
                        <a:rPr lang="ru-RU" sz="600" dirty="0">
                          <a:effectLst/>
                        </a:rPr>
                        <a:t>Внеклассные занятия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-Кружки и спортивные секции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-Индивидуально-ориентированные занятия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-Часы общения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-Культурно-массовые мероприятия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-Родительские гостиные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-Творческие лаборатории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-Индивидуальная работа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-Школьные праздники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-Экскурсии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-Речевые и ролевые игры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-Литературные вечера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-Уроки доброты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-Субботники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-Коррекционные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занятия по формированию</a:t>
                      </a:r>
                    </a:p>
                    <a:p>
                      <a:r>
                        <a:rPr lang="ru-RU" sz="600" dirty="0">
                          <a:effectLst/>
                        </a:rPr>
                        <a:t>навыков коммуникативной деятельности, по формированию социально-коммуникативных навыков общения, по коррекции речевого развития, по развитию мелкой моторики, по развитию общей моторики, по социально-бытовому обучению, по физическому развитию.</a:t>
                      </a:r>
                      <a:endParaRPr lang="ru-RU" sz="6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>
                          <a:effectLst/>
                        </a:rPr>
                        <a:t>-Консультации специалистов</a:t>
                      </a:r>
                    </a:p>
                    <a:p>
                      <a:r>
                        <a:rPr lang="ru-RU" sz="700">
                          <a:effectLst/>
                        </a:rPr>
                        <a:t>-ЛФК, лечебный массаж, закаливание</a:t>
                      </a:r>
                    </a:p>
                    <a:p>
                      <a:r>
                        <a:rPr lang="ru-RU" sz="700">
                          <a:effectLst/>
                        </a:rPr>
                        <a:t>-Посещение учреждений</a:t>
                      </a:r>
                    </a:p>
                    <a:p>
                      <a:r>
                        <a:rPr lang="ru-RU" sz="700">
                          <a:effectLst/>
                        </a:rPr>
                        <a:t>дополнительного образования</a:t>
                      </a:r>
                    </a:p>
                    <a:p>
                      <a:r>
                        <a:rPr lang="ru-RU" sz="700">
                          <a:effectLst/>
                        </a:rPr>
                        <a:t>(творческие кружки, спортивные секции)</a:t>
                      </a:r>
                    </a:p>
                    <a:p>
                      <a:r>
                        <a:rPr lang="ru-RU" sz="700">
                          <a:effectLst/>
                        </a:rPr>
                        <a:t>-Занятия в центрах диагностики, реабилитации и коррекции</a:t>
                      </a:r>
                    </a:p>
                    <a:p>
                      <a:r>
                        <a:rPr lang="ru-RU" sz="700">
                          <a:effectLst/>
                        </a:rPr>
                        <a:t>-Семейные праздники, традиции</a:t>
                      </a:r>
                    </a:p>
                    <a:p>
                      <a:r>
                        <a:rPr lang="ru-RU" sz="700">
                          <a:effectLst/>
                        </a:rPr>
                        <a:t>-Поездки, путешествия, походы, экскурсии</a:t>
                      </a:r>
                    </a:p>
                    <a:p>
                      <a:r>
                        <a:rPr lang="ru-RU" sz="700">
                          <a:effectLst/>
                        </a:rPr>
                        <a:t>-Общение с родственниками, общение с друзьями</a:t>
                      </a:r>
                    </a:p>
                    <a:p>
                      <a:r>
                        <a:rPr lang="ru-RU" sz="700">
                          <a:effectLst/>
                        </a:rPr>
                        <a:t>-Прогулки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extLst>
                  <a:ext uri="{0D108BD9-81ED-4DB2-BD59-A6C34878D82A}">
                    <a16:rowId xmlns:a16="http://schemas.microsoft.com/office/drawing/2014/main" val="4116605029"/>
                  </a:ext>
                </a:extLst>
              </a:tr>
              <a:tr h="303153">
                <a:tc>
                  <a:txBody>
                    <a:bodyPr/>
                    <a:lstStyle/>
                    <a:p>
                      <a:r>
                        <a:rPr lang="ru-RU" sz="1000">
                          <a:effectLst/>
                        </a:rPr>
                        <a:t>Диагностическая направленность</a:t>
                      </a:r>
                      <a:endParaRPr lang="ru-RU" sz="1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800">
                          <a:effectLst/>
                        </a:rPr>
                        <a:t>Наблюдение и педагогическая характеристика основного учителя, оценка зоны ближайшего развития ребѐнка</a:t>
                      </a:r>
                      <a:endParaRPr lang="ru-RU" sz="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>
                          <a:effectLst/>
                        </a:rPr>
                        <a:t>Обследования</a:t>
                      </a:r>
                    </a:p>
                    <a:p>
                      <a:r>
                        <a:rPr lang="ru-RU" sz="700">
                          <a:effectLst/>
                        </a:rPr>
                        <a:t>специалистами школы (психолог)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>
                          <a:effectLst/>
                        </a:rPr>
                        <a:t>Медицинское обследование, заключение психолого-</a:t>
                      </a:r>
                    </a:p>
                    <a:p>
                      <a:r>
                        <a:rPr lang="ru-RU" sz="700">
                          <a:effectLst/>
                        </a:rPr>
                        <a:t>медико-педагогической</a:t>
                      </a:r>
                    </a:p>
                    <a:p>
                      <a:r>
                        <a:rPr lang="ru-RU" sz="700">
                          <a:effectLst/>
                        </a:rPr>
                        <a:t>комиссии (ПМПК)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extLst>
                  <a:ext uri="{0D108BD9-81ED-4DB2-BD59-A6C34878D82A}">
                    <a16:rowId xmlns:a16="http://schemas.microsoft.com/office/drawing/2014/main" val="1583161542"/>
                  </a:ext>
                </a:extLst>
              </a:tr>
              <a:tr h="736228">
                <a:tc>
                  <a:txBody>
                    <a:bodyPr/>
                    <a:lstStyle/>
                    <a:p>
                      <a:r>
                        <a:rPr lang="ru-RU" sz="1000">
                          <a:effectLst/>
                        </a:rPr>
                        <a:t>Коррекционная направленность</a:t>
                      </a:r>
                      <a:endParaRPr lang="ru-RU" sz="1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800" dirty="0">
                          <a:effectLst/>
                        </a:rPr>
                        <a:t>-Использование специальных программ, помощь на уроке.</a:t>
                      </a:r>
                    </a:p>
                    <a:p>
                      <a:r>
                        <a:rPr lang="ru-RU" sz="800" dirty="0">
                          <a:effectLst/>
                        </a:rPr>
                        <a:t>-Стимуляция активной</a:t>
                      </a:r>
                    </a:p>
                    <a:p>
                      <a:r>
                        <a:rPr lang="ru-RU" sz="800" dirty="0">
                          <a:effectLst/>
                        </a:rPr>
                        <a:t>деятельности самого учащегося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 dirty="0">
                          <a:effectLst/>
                        </a:rPr>
                        <a:t>-Организация часов общения, коррекционных занятий, и н д и в и д у а л ь н о-ориентированных занятий; занятия со специалистами, соблюдение режима дня, смены труда и отдыха, полноценное питание, прогулки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>
                          <a:effectLst/>
                        </a:rPr>
                        <a:t>Соблюдение режима дня, смена интеллектуальной деятельности на эмоциональную и двигательную, семейная игротерапия, изотворчество, танцевальное творчество, психогимнастика, занятия ЛФК, массаж, общее развитие ребѐнка, его кругозора, речи,эмоций и т.д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extLst>
                  <a:ext uri="{0D108BD9-81ED-4DB2-BD59-A6C34878D82A}">
                    <a16:rowId xmlns:a16="http://schemas.microsoft.com/office/drawing/2014/main" val="3863752261"/>
                  </a:ext>
                </a:extLst>
              </a:tr>
              <a:tr h="866151">
                <a:tc>
                  <a:txBody>
                    <a:bodyPr/>
                    <a:lstStyle/>
                    <a:p>
                      <a:r>
                        <a:rPr lang="ru-RU" sz="1000">
                          <a:effectLst/>
                        </a:rPr>
                        <a:t>Профилактическая направленность</a:t>
                      </a:r>
                      <a:endParaRPr lang="ru-RU" sz="1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800">
                          <a:effectLst/>
                        </a:rPr>
                        <a:t>Систематические валеопаузы, минуты отдыха, смена режима труда и отдыха.</a:t>
                      </a:r>
                    </a:p>
                    <a:p>
                      <a:r>
                        <a:rPr lang="ru-RU" sz="800">
                          <a:effectLst/>
                        </a:rPr>
                        <a:t>Сообщение учащемуся важных объективных сведений об окружающем мире, предупреждение негативных тенденций развития личности</a:t>
                      </a:r>
                      <a:endParaRPr lang="ru-RU" sz="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>
                          <a:effectLst/>
                        </a:rPr>
                        <a:t>Смена интеллектуальной деятельности на эмоциональную и двигательную и т.п., контакты со сверстниками, педагогами, с п е ц и а л и с т а м и школы.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>
                          <a:effectLst/>
                        </a:rPr>
                        <a:t>Социализация и интеграция в общество ребѐнка</a:t>
                      </a:r>
                    </a:p>
                    <a:p>
                      <a:r>
                        <a:rPr lang="ru-RU" sz="700">
                          <a:effectLst/>
                        </a:rPr>
                        <a:t>Стимуляция общения ребѐнка</a:t>
                      </a:r>
                    </a:p>
                    <a:p>
                      <a:r>
                        <a:rPr lang="ru-RU" sz="700">
                          <a:effectLst/>
                        </a:rPr>
                        <a:t>Посещение занятий в системе дополнительного образования по интересу или формирование через занятия его интересов. Проявление родительской любви и ро д и т е л ь с к и х чувств, заинтересованность родителей в делах ребѐнка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extLst>
                  <a:ext uri="{0D108BD9-81ED-4DB2-BD59-A6C34878D82A}">
                    <a16:rowId xmlns:a16="http://schemas.microsoft.com/office/drawing/2014/main" val="3043306021"/>
                  </a:ext>
                </a:extLst>
              </a:tr>
              <a:tr h="476383">
                <a:tc>
                  <a:txBody>
                    <a:bodyPr/>
                    <a:lstStyle/>
                    <a:p>
                      <a:r>
                        <a:rPr lang="ru-RU" sz="1000">
                          <a:effectLst/>
                        </a:rPr>
                        <a:t>Развивающая направленность</a:t>
                      </a:r>
                      <a:endParaRPr lang="ru-RU" sz="1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800">
                          <a:effectLst/>
                        </a:rPr>
                        <a:t>Использование учителем элементов корр е к ц и о н н ы х технологий, специальных программ, проблемных форм обучения, элементов коррекционно- развивающего обучения</a:t>
                      </a:r>
                      <a:endParaRPr lang="ru-RU" sz="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>
                          <a:effectLst/>
                        </a:rPr>
                        <a:t>Организация часов общения, групповых и индивидуальных коррекционных занятий, занятия со специалистами, соблюдение режима дня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>
                          <a:effectLst/>
                        </a:rPr>
                        <a:t>Посещение учреждений культуры и искусства, выезды на природу, путешествия, чтение книг, общение с разными людьми, посещение спортивных секций, кружков.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extLst>
                  <a:ext uri="{0D108BD9-81ED-4DB2-BD59-A6C34878D82A}">
                    <a16:rowId xmlns:a16="http://schemas.microsoft.com/office/drawing/2014/main" val="1940916407"/>
                  </a:ext>
                </a:extLst>
              </a:tr>
              <a:tr h="303358">
                <a:tc>
                  <a:txBody>
                    <a:bodyPr/>
                    <a:lstStyle/>
                    <a:p>
                      <a:r>
                        <a:rPr lang="ru-RU" sz="1000" dirty="0">
                          <a:effectLst/>
                        </a:rPr>
                        <a:t>Ответственные за индивидуально ориентированные мероприятия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800">
                          <a:effectLst/>
                        </a:rPr>
                        <a:t>Основной учитель, учителя-предметники</a:t>
                      </a:r>
                      <a:endParaRPr lang="ru-RU" sz="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 dirty="0">
                          <a:effectLst/>
                        </a:rPr>
                        <a:t>Педагоги (основной учитель, учитель музыки, учитель физической культуры, учитель труда и т.п.) Психолог, Школьные работники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tc>
                  <a:txBody>
                    <a:bodyPr/>
                    <a:lstStyle/>
                    <a:p>
                      <a:r>
                        <a:rPr lang="ru-RU" sz="700" dirty="0">
                          <a:effectLst/>
                        </a:rPr>
                        <a:t>Родители, семья.</a:t>
                      </a:r>
                    </a:p>
                    <a:p>
                      <a:r>
                        <a:rPr lang="ru-RU" sz="700" dirty="0">
                          <a:effectLst/>
                        </a:rPr>
                        <a:t>Педагоги дополнительного образования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54" marR="13054" marT="0" marB="0"/>
                </a:tc>
                <a:extLst>
                  <a:ext uri="{0D108BD9-81ED-4DB2-BD59-A6C34878D82A}">
                    <a16:rowId xmlns:a16="http://schemas.microsoft.com/office/drawing/2014/main" val="1886202102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43379" y="282711"/>
            <a:ext cx="108810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индивидуально ориентированных диагностических и коррекционных мероприятий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381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3"/>
          <p:cNvSpPr txBox="1">
            <a:spLocks/>
          </p:cNvSpPr>
          <p:nvPr/>
        </p:nvSpPr>
        <p:spPr>
          <a:xfrm>
            <a:off x="839788" y="1112993"/>
            <a:ext cx="5157787" cy="823912"/>
          </a:xfrm>
          <a:prstGeom prst="rect">
            <a:avLst/>
          </a:prstGeom>
          <a:solidFill>
            <a:srgbClr val="FC6A48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mtClean="0"/>
              <a:t>Механизмы реализации</a:t>
            </a:r>
            <a:endParaRPr lang="ru-RU" dirty="0"/>
          </a:p>
        </p:txBody>
      </p:sp>
      <p:sp>
        <p:nvSpPr>
          <p:cNvPr id="3" name="Объект 4"/>
          <p:cNvSpPr txBox="1">
            <a:spLocks/>
          </p:cNvSpPr>
          <p:nvPr/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000" dirty="0" smtClean="0"/>
              <a:t>Для реализации требований к ПКР, обозначенных во ФГОС ООО, в МОУ «Коменская СОШ» создан Психолого-педагогический консилиум ППК (приказ № 33 а от 15.09.2020). В состав которой входят учителя-предметники, педагог-психолог, педагог-логопед, председатель ППК, в лице заместителя директора по УВР. </a:t>
            </a:r>
          </a:p>
          <a:p>
            <a:endParaRPr lang="ru-RU" dirty="0"/>
          </a:p>
        </p:txBody>
      </p:sp>
      <p:sp>
        <p:nvSpPr>
          <p:cNvPr id="4" name="Объект 8"/>
          <p:cNvSpPr txBox="1">
            <a:spLocks/>
          </p:cNvSpPr>
          <p:nvPr/>
        </p:nvSpPr>
        <p:spPr>
          <a:xfrm>
            <a:off x="6514099" y="736847"/>
            <a:ext cx="5157787" cy="545281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1800" dirty="0"/>
              <a:t>Наиболее распространенные и действенные формы </a:t>
            </a:r>
            <a:r>
              <a:rPr lang="ru-RU" sz="1800" dirty="0" smtClean="0"/>
              <a:t>организованного </a:t>
            </a:r>
            <a:r>
              <a:rPr lang="ru-RU" sz="1800" dirty="0"/>
              <a:t>взаимодействия специалистов — это консилиумы </a:t>
            </a:r>
            <a:r>
              <a:rPr lang="ru-RU" sz="1800" dirty="0" smtClean="0"/>
              <a:t>и службы </a:t>
            </a:r>
            <a:r>
              <a:rPr lang="ru-RU" sz="1800" dirty="0"/>
              <a:t>сопровождения общеобразовательной организации, </a:t>
            </a:r>
            <a:r>
              <a:rPr lang="ru-RU" sz="1800" dirty="0" smtClean="0"/>
              <a:t>которые </a:t>
            </a:r>
            <a:r>
              <a:rPr lang="ru-RU" sz="1800" dirty="0"/>
              <a:t>предоставляют многопрофильную помощь </a:t>
            </a:r>
            <a:r>
              <a:rPr lang="ru-RU" sz="1800" dirty="0" smtClean="0"/>
              <a:t>обучающимся и </a:t>
            </a:r>
            <a:r>
              <a:rPr lang="ru-RU" sz="1800" dirty="0"/>
              <a:t>их родителям (законным представителям) в решении </a:t>
            </a:r>
            <a:r>
              <a:rPr lang="ru-RU" sz="1800" dirty="0" smtClean="0"/>
              <a:t>вопросов</a:t>
            </a:r>
            <a:r>
              <a:rPr lang="ru-RU" sz="1800" dirty="0"/>
              <a:t>, связанных с адаптацией, обучением, воспитанием, </a:t>
            </a:r>
            <a:r>
              <a:rPr lang="ru-RU" sz="1800" dirty="0" smtClean="0"/>
              <a:t>развитием</a:t>
            </a:r>
            <a:r>
              <a:rPr lang="ru-RU" sz="1800" dirty="0"/>
              <a:t>, социализацией обучающихся с трудностями в </a:t>
            </a:r>
            <a:r>
              <a:rPr lang="ru-RU" sz="1800" dirty="0" smtClean="0"/>
              <a:t>обучении и </a:t>
            </a:r>
            <a:r>
              <a:rPr lang="ru-RU" sz="1800" dirty="0"/>
              <a:t>социализации.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sz="1800" dirty="0" smtClean="0"/>
              <a:t>Для реализации требований к ПКР, обозначенных во ФГОС ООО, может быть создана рабочая группа, в которую наряду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sz="1800" dirty="0" smtClean="0"/>
              <a:t>с основными учителями целесообразно включить следующих специалистов: педагога-психолога, учителя-логопеда, социального педагога.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385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2656" y="2393830"/>
            <a:ext cx="6096000" cy="1200329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РАБОЧАЯ ПРОГРАММА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КОРРЕКЦИИ И РАЗВИТИЯ </a:t>
            </a:r>
            <a:r>
              <a:rPr lang="ru-RU" b="1" cap="all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познавательных процессов</a:t>
            </a:r>
            <a:endParaRPr lang="ru-RU" sz="1400" cap="all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ЗАНЯТИЙ ДЛЯ ОБУЧАЮЩИХСЯ 5-9 КЛАССОВ  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Текст 3"/>
          <p:cNvSpPr txBox="1">
            <a:spLocks/>
          </p:cNvSpPr>
          <p:nvPr/>
        </p:nvSpPr>
        <p:spPr>
          <a:xfrm>
            <a:off x="3432069" y="644117"/>
            <a:ext cx="5157787" cy="1363877"/>
          </a:xfrm>
          <a:prstGeom prst="rect">
            <a:avLst/>
          </a:prstGeom>
          <a:solidFill>
            <a:srgbClr val="FC6A48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 smtClean="0"/>
              <a:t>Программы коррекционных курсов</a:t>
            </a:r>
          </a:p>
          <a:p>
            <a:pPr marL="0" indent="0" algn="ctr">
              <a:buNone/>
            </a:pPr>
            <a:r>
              <a:rPr lang="ru-RU" dirty="0" smtClean="0"/>
              <a:t>(примеры)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2656" y="4193059"/>
            <a:ext cx="6096000" cy="1200329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РАБОЧАЯ ПРОГРАММА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КОРРЕКЦИИ И РАЗВИТИЯ ЭМОЦИОНАЛЬНО-ВОЛЕВОЙ СФЕРЫ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ЗАНЯТИЙ ДЛЯ ОБУЧАЮЩИХСЯ 5-9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КЛАССОВ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98454" y="3401751"/>
            <a:ext cx="5594412" cy="1200329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РАБОЧАЯ ПРОГРАММА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КОРРЕКЦИОННО-РАЗВИВАЮЩИХ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ЗАНЯТИЙ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«ЛОГОПЕДИЧЕСКИЕ ЗАНЯТИЯ»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ДЛЯ УЧАЩИХСЯ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5-9 КЛАССОВ 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94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838200" y="516046"/>
            <a:ext cx="10515600" cy="646929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mtClean="0"/>
              <a:t>Организационный раздел</a:t>
            </a:r>
            <a:endParaRPr lang="ru-RU" dirty="0"/>
          </a:p>
        </p:txBody>
      </p:sp>
      <p:sp>
        <p:nvSpPr>
          <p:cNvPr id="4" name="文本框 2">
            <a:extLst>
              <a:ext uri="{FF2B5EF4-FFF2-40B4-BE49-F238E27FC236}">
                <a16:creationId xmlns:a16="http://schemas.microsoft.com/office/drawing/2014/main" id="{48BE2E50-92ED-DB4A-8331-B7979C1AB76B}"/>
              </a:ext>
            </a:extLst>
          </p:cNvPr>
          <p:cNvSpPr txBox="1"/>
          <p:nvPr/>
        </p:nvSpPr>
        <p:spPr>
          <a:xfrm>
            <a:off x="612559" y="1409540"/>
            <a:ext cx="488271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Содержит:</a:t>
            </a:r>
          </a:p>
          <a:p>
            <a:pPr algn="just"/>
            <a:endParaRPr lang="ru-RU" altLang="zh-CN" sz="1400" dirty="0" smtClean="0">
              <a:solidFill>
                <a:schemeClr val="accent1"/>
              </a:solidFill>
              <a:cs typeface="+mn-ea"/>
              <a:sym typeface="+mn-lt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учебный план</a:t>
            </a:r>
            <a:r>
              <a:rPr kumimoji="1"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kumimoji="1" lang="ru-RU" altLang="zh-CN" sz="1400" dirty="0">
              <a:solidFill>
                <a:schemeClr val="accent1"/>
              </a:solidFill>
              <a:cs typeface="+mn-ea"/>
              <a:sym typeface="+mn-lt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план внеурочной деятельности</a:t>
            </a:r>
            <a:r>
              <a:rPr kumimoji="1"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kumimoji="1" lang="ru-RU" altLang="zh-CN" sz="1400" dirty="0">
              <a:solidFill>
                <a:schemeClr val="accent1"/>
              </a:solidFill>
              <a:cs typeface="+mn-ea"/>
              <a:sym typeface="+mn-lt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календарный учебный график</a:t>
            </a:r>
            <a:r>
              <a:rPr kumimoji="1"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kumimoji="1" lang="ru-RU" altLang="zh-CN" sz="1400" dirty="0">
              <a:solidFill>
                <a:schemeClr val="accent1"/>
              </a:solidFill>
              <a:cs typeface="+mn-ea"/>
              <a:sym typeface="+mn-lt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календарный план воспитательной работы, содержащий перечень событий и мероприятий воспитательной направленности, которые организуются и проводятся Организацией или в которых Организация принимает участие в учебном году или периоде обучения</a:t>
            </a:r>
            <a:r>
              <a:rPr kumimoji="1"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kumimoji="1" lang="ru-RU" altLang="zh-CN" sz="1400" dirty="0">
              <a:solidFill>
                <a:schemeClr val="accent1"/>
              </a:solidFill>
              <a:cs typeface="+mn-ea"/>
              <a:sym typeface="+mn-lt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характеристику условий реализации программы основного общего образования, в том числе адаптированной, в соответствии с требованиями ФГОС</a:t>
            </a:r>
          </a:p>
          <a:p>
            <a:pPr algn="just"/>
            <a:endParaRPr kumimoji="1" lang="zh-CN" altLang="en-US" sz="1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5" name="文本框 2">
            <a:extLst>
              <a:ext uri="{FF2B5EF4-FFF2-40B4-BE49-F238E27FC236}">
                <a16:creationId xmlns:a16="http://schemas.microsoft.com/office/drawing/2014/main" id="{48BE2E50-92ED-DB4A-8331-B7979C1AB76B}"/>
              </a:ext>
            </a:extLst>
          </p:cNvPr>
          <p:cNvSpPr txBox="1"/>
          <p:nvPr/>
        </p:nvSpPr>
        <p:spPr>
          <a:xfrm>
            <a:off x="6269114" y="1533298"/>
            <a:ext cx="48827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Определяет:</a:t>
            </a:r>
          </a:p>
          <a:p>
            <a:pPr algn="just"/>
            <a:endParaRPr lang="ru-RU" altLang="zh-CN" sz="1400" dirty="0" smtClean="0">
              <a:solidFill>
                <a:schemeClr val="accent1"/>
              </a:solidFill>
              <a:cs typeface="+mn-ea"/>
              <a:sym typeface="+mn-lt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kumimoji="1"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общие </a:t>
            </a: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рамки организации образовательной деятельности, </a:t>
            </a:r>
            <a:endParaRPr kumimoji="1" lang="ru-RU" altLang="zh-CN" sz="1400" dirty="0" smtClean="0">
              <a:solidFill>
                <a:schemeClr val="accent1"/>
              </a:solidFill>
              <a:cs typeface="+mn-ea"/>
              <a:sym typeface="+mn-lt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kumimoji="1" lang="ru-RU" altLang="zh-CN" sz="1400" dirty="0" smtClean="0">
              <a:solidFill>
                <a:schemeClr val="accent1"/>
              </a:solidFill>
              <a:cs typeface="+mn-ea"/>
              <a:sym typeface="+mn-lt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kumimoji="1"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организационные </a:t>
            </a:r>
            <a:r>
              <a:rPr kumimoji="1" lang="ru-RU" altLang="zh-CN" sz="1400" dirty="0">
                <a:solidFill>
                  <a:schemeClr val="accent1"/>
                </a:solidFill>
                <a:cs typeface="+mn-ea"/>
                <a:sym typeface="+mn-lt"/>
              </a:rPr>
              <a:t>механизмы и условия реализации программы основного общего образования </a:t>
            </a:r>
            <a:endParaRPr kumimoji="1" lang="zh-CN" altLang="en-US" sz="1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291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28625" y="953135"/>
          <a:ext cx="7165657" cy="4932680"/>
        </p:xfrm>
        <a:graphic>
          <a:graphicData uri="http://schemas.openxmlformats.org/drawingml/2006/table">
            <a:tbl>
              <a:tblPr/>
              <a:tblGrid>
                <a:gridCol w="3149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164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200" kern="0" dirty="0">
                          <a:latin typeface="Arial"/>
                          <a:ea typeface="Times New Roman"/>
                        </a:rPr>
                        <a:t>Предметные области</a:t>
                      </a:r>
                      <a:endParaRPr lang="ru-RU" sz="1400" kern="1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Учебные предметы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6700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Русский язык и литература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 dirty="0">
                          <a:latin typeface="Arial"/>
                          <a:ea typeface="Times New Roman"/>
                        </a:rPr>
                        <a:t>Русский язык,</a:t>
                      </a:r>
                      <a:endParaRPr lang="ru-RU" sz="1400" kern="100" dirty="0">
                        <a:latin typeface="Times New Roman"/>
                        <a:ea typeface="Calibri"/>
                      </a:endParaRPr>
                    </a:p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 dirty="0">
                          <a:latin typeface="Arial"/>
                          <a:ea typeface="Times New Roman"/>
                        </a:rPr>
                        <a:t>Литература</a:t>
                      </a:r>
                      <a:endParaRPr lang="ru-RU" sz="1400" kern="1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6700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 dirty="0">
                          <a:latin typeface="Arial"/>
                          <a:ea typeface="Times New Roman"/>
                        </a:rPr>
                        <a:t>Родной язык и родная литература</a:t>
                      </a:r>
                      <a:endParaRPr lang="ru-RU" sz="1400" kern="1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 dirty="0">
                          <a:latin typeface="Arial"/>
                          <a:ea typeface="Times New Roman"/>
                        </a:rPr>
                        <a:t>Родной язык и (или) государственный язык республики Российской Федерации,</a:t>
                      </a:r>
                      <a:endParaRPr lang="ru-RU" sz="1400" kern="100" dirty="0">
                        <a:latin typeface="Times New Roman"/>
                        <a:ea typeface="Calibri"/>
                      </a:endParaRPr>
                    </a:p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 dirty="0">
                          <a:latin typeface="Arial"/>
                          <a:ea typeface="Times New Roman"/>
                        </a:rPr>
                        <a:t>Родная литература</a:t>
                      </a:r>
                      <a:endParaRPr lang="ru-RU" sz="1400" kern="1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6700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Иностранные языки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Иностранный язык,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Второй иностранный язык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6700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Математика и информатика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Математика,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Информатика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6700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Общественно-научные предметы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История,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Обществознание,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География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6700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 dirty="0">
                          <a:latin typeface="Arial"/>
                          <a:ea typeface="Times New Roman"/>
                        </a:rPr>
                        <a:t>Естественнонаучные предметы</a:t>
                      </a:r>
                      <a:endParaRPr lang="ru-RU" sz="1400" kern="1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Физика,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Химия,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Биология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6700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highlight>
                            <a:srgbClr val="00FFFF"/>
                          </a:highlight>
                          <a:latin typeface="Arial"/>
                          <a:ea typeface="Times New Roman"/>
                        </a:rPr>
                        <a:t>Основы духовно-нравственной культуры народов России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535" indent="450215" algn="ctr">
                        <a:spcAft>
                          <a:spcPts val="0"/>
                        </a:spcAft>
                      </a:pPr>
                      <a:r>
                        <a:rPr lang="ru-RU" sz="1200" kern="0" dirty="0">
                          <a:highlight>
                            <a:srgbClr val="00FFFF"/>
                          </a:highlight>
                          <a:latin typeface="Arial"/>
                          <a:ea typeface="Times New Roman"/>
                        </a:rPr>
                        <a:t>-</a:t>
                      </a:r>
                      <a:endParaRPr lang="ru-RU" sz="1400" kern="1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6700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Искусство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Изобразительное искусство,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Музыка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6700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Технология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Технология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6700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>
                          <a:latin typeface="Arial"/>
                          <a:ea typeface="Times New Roman"/>
                        </a:rPr>
                        <a:t>Физическая культура и основы безопасности жизнедеятельности</a:t>
                      </a:r>
                      <a:endParaRPr lang="ru-RU" sz="1400" kern="10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 dirty="0">
                          <a:latin typeface="Arial"/>
                          <a:ea typeface="Times New Roman"/>
                        </a:rPr>
                        <a:t>Физическая культура,</a:t>
                      </a:r>
                      <a:endParaRPr lang="ru-RU" sz="1400" kern="100" dirty="0">
                        <a:latin typeface="Times New Roman"/>
                        <a:ea typeface="Calibri"/>
                      </a:endParaRPr>
                    </a:p>
                    <a:p>
                      <a:pPr marL="89535" indent="450215" algn="l">
                        <a:lnSpc>
                          <a:spcPts val="1675"/>
                        </a:lnSpc>
                        <a:spcAft>
                          <a:spcPts val="0"/>
                        </a:spcAft>
                      </a:pPr>
                      <a:r>
                        <a:rPr lang="ru-RU" sz="1200" kern="0" dirty="0">
                          <a:latin typeface="Arial"/>
                          <a:ea typeface="Times New Roman"/>
                        </a:rPr>
                        <a:t>Основы безопасности жизнедеятельности</a:t>
                      </a:r>
                      <a:endParaRPr lang="ru-RU" sz="1400" kern="1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2390" y="356801"/>
            <a:ext cx="1208722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учебный план входят следующие обязательные для изучения </a:t>
            </a:r>
          </a:p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предметные области и учебные предметы: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7991475" y="3419475"/>
            <a:ext cx="3581400" cy="952500"/>
          </a:xfrm>
          <a:prstGeom prst="wedgeRectCallout">
            <a:avLst>
              <a:gd name="adj1" fmla="val -64716"/>
              <a:gd name="adj2" fmla="val -63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/>
              <a:t>Учебный предмет «Математика» включает в себя учебные курсы "Алгебра", "Геометрия", "Вероятность и статистика".</a:t>
            </a:r>
            <a:endParaRPr lang="ru-RU" sz="1400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7991475" y="4648200"/>
            <a:ext cx="3581400" cy="981075"/>
          </a:xfrm>
          <a:prstGeom prst="wedgeRectCallout">
            <a:avLst>
              <a:gd name="adj1" fmla="val -23760"/>
              <a:gd name="adj2" fmla="val -4153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Учебный предмет «История»   включает в себя учебные курсы "История России" и "Всеобщая история«.</a:t>
            </a:r>
            <a:endParaRPr kumimoji="1" lang="ru-RU" sz="1400" dirty="0">
              <a:latin typeface="Source Han Sans CN Normal" panose="020B0400000000000000" pitchFamily="34" charset="-128"/>
              <a:ea typeface="Source Han Sans CN Normal" panose="020B0400000000000000" pitchFamily="34" charset="-128"/>
            </a:endParaRPr>
          </a:p>
        </p:txBody>
      </p:sp>
      <p:sp>
        <p:nvSpPr>
          <p:cNvPr id="7" name="Прямоугольная выноска 6"/>
          <p:cNvSpPr/>
          <p:nvPr/>
        </p:nvSpPr>
        <p:spPr>
          <a:xfrm>
            <a:off x="7991475" y="194876"/>
            <a:ext cx="3581400" cy="1805374"/>
          </a:xfrm>
          <a:prstGeom prst="wedgeRectCallout">
            <a:avLst>
              <a:gd name="adj1" fmla="val -61259"/>
              <a:gd name="adj2" fmla="val 5704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ru-RU" sz="1400" dirty="0" smtClean="0">
                <a:ea typeface="Source Han Sans CN Normal" panose="020B0400000000000000" pitchFamily="34" charset="-128"/>
              </a:rPr>
              <a:t>И</a:t>
            </a:r>
            <a:r>
              <a:rPr lang="ru-RU" sz="1400" dirty="0" smtClean="0"/>
              <a:t>зучение родного языка и родной литературы из числа языков народов РФ, государственных языков республик РФ осуществляется при наличии возможностей Организации и по заявлению обучающихся, родителей (законных представителей).</a:t>
            </a:r>
            <a:endParaRPr kumimoji="1" lang="ru-RU" sz="1400" dirty="0">
              <a:latin typeface="Source Han Sans CN Normal" panose="020B0400000000000000" pitchFamily="34" charset="-128"/>
              <a:ea typeface="Source Han Sans CN Normal" panose="020B0400000000000000" pitchFamily="34" charset="-128"/>
            </a:endParaRPr>
          </a:p>
        </p:txBody>
      </p:sp>
      <p:sp>
        <p:nvSpPr>
          <p:cNvPr id="8" name="Прямоугольная выноска 7"/>
          <p:cNvSpPr/>
          <p:nvPr/>
        </p:nvSpPr>
        <p:spPr>
          <a:xfrm>
            <a:off x="7991475" y="2162176"/>
            <a:ext cx="3581400" cy="1114425"/>
          </a:xfrm>
          <a:prstGeom prst="wedgeRectCallout">
            <a:avLst>
              <a:gd name="adj1" fmla="val -61258"/>
              <a:gd name="adj2" fmla="val 609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 Изучение второго иностранного языка осуществляется по заявлению обучающихся, родителей (законных представителей) и при наличии в Организации необходимых условий.</a:t>
            </a:r>
            <a:endParaRPr kumimoji="1" lang="ru-RU" sz="1400" dirty="0">
              <a:latin typeface="Source Han Sans CN Normal" panose="020B0400000000000000" pitchFamily="34" charset="-128"/>
              <a:ea typeface="Source Han Sans CN Normal" panose="020B0400000000000000" pitchFamily="34" charset="-128"/>
            </a:endParaRPr>
          </a:p>
        </p:txBody>
      </p:sp>
      <p:sp>
        <p:nvSpPr>
          <p:cNvPr id="10" name="Прямоугольная выноска 9"/>
          <p:cNvSpPr/>
          <p:nvPr/>
        </p:nvSpPr>
        <p:spPr>
          <a:xfrm>
            <a:off x="7991475" y="5800726"/>
            <a:ext cx="3581400" cy="742950"/>
          </a:xfrm>
          <a:prstGeom prst="wedgeRectCallout">
            <a:avLst>
              <a:gd name="adj1" fmla="val -32900"/>
              <a:gd name="adj2" fmla="val -4106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ru-RU" dirty="0" smtClean="0">
                <a:latin typeface="Source Han Sans CN Normal" panose="020B0400000000000000" pitchFamily="34" charset="-128"/>
                <a:ea typeface="Source Han Sans CN Normal" panose="020B0400000000000000" pitchFamily="34" charset="-128"/>
              </a:rPr>
              <a:t>Модуль ОДНКНР осуществляется по заявлениям родителей</a:t>
            </a:r>
            <a:endParaRPr kumimoji="1" lang="ru-RU" dirty="0">
              <a:latin typeface="Source Han Sans CN Normal" panose="020B0400000000000000" pitchFamily="34" charset="-128"/>
              <a:ea typeface="Source Han Sans CN Normal" panose="020B0400000000000000" pitchFamily="34" charset="-128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19125" y="5885815"/>
            <a:ext cx="5667376" cy="86177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dirty="0" smtClean="0"/>
              <a:t>Общий объем аудиторной работы </a:t>
            </a:r>
          </a:p>
          <a:p>
            <a:r>
              <a:rPr lang="ru-RU" sz="1600" dirty="0" smtClean="0"/>
              <a:t>• Минимум 5058 (было 5267) на 209 часов меньше </a:t>
            </a:r>
          </a:p>
          <a:p>
            <a:r>
              <a:rPr lang="ru-RU" sz="1600" dirty="0" smtClean="0"/>
              <a:t>• Максимум 5549 (было 6020) на 471 час меньше </a:t>
            </a:r>
            <a:endParaRPr lang="ru-RU" sz="1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90494" y="114300"/>
          <a:ext cx="5200656" cy="6629406"/>
        </p:xfrm>
        <a:graphic>
          <a:graphicData uri="http://schemas.openxmlformats.org/drawingml/2006/table">
            <a:tbl>
              <a:tblPr/>
              <a:tblGrid>
                <a:gridCol w="19994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72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32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32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32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32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322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132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62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13685">
                <a:tc rowSpan="2"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Предметные области</a:t>
                      </a:r>
                      <a:endParaRPr lang="ru-RU" sz="80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32174" marB="3644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Учебные предметы, </a:t>
                      </a:r>
                      <a:br>
                        <a:rPr lang="ru-RU" sz="800" b="1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800" b="1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курсы 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Классы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230" marR="32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 gridSpan="6"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часов в неделю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32174" marB="3644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3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32174" marB="3644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VI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32174" marB="3644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VII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32174" marB="3644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VIII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32174" marB="3644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IX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32174" marB="3644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32174" marB="3644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84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Обязательная часть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8489">
                <a:tc rowSpan="2"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Русский язык </a:t>
                      </a:r>
                      <a:br>
                        <a:rPr lang="ru-RU" sz="800" kern="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800" kern="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литература</a:t>
                      </a:r>
                      <a:endParaRPr lang="ru-RU" sz="80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Русский язык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84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Литература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8489">
                <a:tc rowSpan="2"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Родной язык </a:t>
                      </a:r>
                      <a:b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родная литература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Родной (русский) язык 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85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Родная (русская) литература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8489"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Иностранные языки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Иностранный язык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8489">
                <a:tc rowSpan="5"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Математика </a:t>
                      </a:r>
                      <a:b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информатика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Математика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84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Алгебра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84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Геометрия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85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Вероятность и статистика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084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Информатика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896" marB="3388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5739">
                <a:tc rowSpan="3"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Общественно-научные предметы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История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57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Обществознание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57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География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5739">
                <a:tc rowSpan="3"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Естественно-научные предметы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Физика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057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Химия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057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Биология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157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latin typeface="Times New Roman"/>
                          <a:ea typeface="Times New Roman"/>
                          <a:cs typeface="Times New Roman"/>
                        </a:rPr>
                        <a:t>Основы духовно-нравственной культуры народов России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ОДНКНР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45759">
                <a:tc rowSpan="2"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Искусство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Изобразительное искусство 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057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Музыка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05739"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Технология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Технология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05739">
                <a:tc rowSpan="2"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 основы безопасности жизнедеятельности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34575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Основы безопасности </a:t>
                      </a:r>
                      <a:b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жизнедеятельности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kern="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89525">
                <a:tc gridSpan="2"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156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289525">
                <a:tc gridSpan="2"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Часть, формируемая участниками образовательных отношений: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8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kern="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80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174" marR="32174" marT="29612" marB="316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53148" y="114296"/>
          <a:ext cx="5686425" cy="6589578"/>
        </p:xfrm>
        <a:graphic>
          <a:graphicData uri="http://schemas.openxmlformats.org/drawingml/2006/table">
            <a:tbl>
              <a:tblPr/>
              <a:tblGrid>
                <a:gridCol w="15450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67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88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766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766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667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667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97562">
                <a:tc rowSpan="3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 dirty="0">
                          <a:latin typeface="Times New Roman"/>
                          <a:ea typeface="Times New Roman"/>
                          <a:cs typeface="Times New Roman"/>
                        </a:rPr>
                        <a:t>Предметные области</a:t>
                      </a:r>
                      <a:endParaRPr lang="ru-RU" sz="90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Учебные предметы 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Классы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Кол-во часов в неделю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5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V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en-US" sz="900" b="1" kern="10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en-US" sz="900" b="1" kern="100">
                          <a:latin typeface="Times New Roman"/>
                          <a:ea typeface="Times New Roman"/>
                          <a:cs typeface="Times New Roman"/>
                        </a:rPr>
                        <a:t>II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latin typeface="Times New Roman"/>
                          <a:ea typeface="Times New Roman"/>
                          <a:cs typeface="Times New Roman"/>
                        </a:rPr>
                        <a:t>VIII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latin typeface="Times New Roman"/>
                          <a:ea typeface="Times New Roman"/>
                          <a:cs typeface="Times New Roman"/>
                        </a:rPr>
                        <a:t>IX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0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i="1" kern="100">
                          <a:latin typeface="Times New Roman"/>
                          <a:ea typeface="Times New Roman"/>
                          <a:cs typeface="Times New Roman"/>
                        </a:rPr>
                        <a:t>Обязательная часть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1464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Русский язык и литература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Русский язык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1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Литература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57321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00" dirty="0">
                          <a:latin typeface="Times New Roman"/>
                          <a:ea typeface="Times New Roman"/>
                          <a:cs typeface="Times New Roman"/>
                        </a:rPr>
                        <a:t>Родной язык и родная литература</a:t>
                      </a:r>
                      <a:endParaRPr lang="ru-RU" sz="90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kern="100">
                          <a:latin typeface="Times New Roman"/>
                          <a:ea typeface="Calibri"/>
                          <a:cs typeface="Times New Roman"/>
                        </a:rPr>
                        <a:t>Родной язык и (или) государственный язык республики Российской Федерации, Родная литература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1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kern="100" dirty="0">
                          <a:latin typeface="Times New Roman"/>
                          <a:ea typeface="Times New Roman"/>
                          <a:cs typeface="Times New Roman"/>
                        </a:rPr>
                        <a:t>Бурятский язык </a:t>
                      </a:r>
                      <a:endParaRPr lang="ru-RU" sz="90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kern="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kern="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1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Бурятская литература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29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Иностранные языки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Иностранный язык (английский)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1464"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Математика 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и информатика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Математика 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35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Алгебра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en-US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20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Геометрия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en-US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en-US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en-US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29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Вероятность и статистика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en-US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en-US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41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Информатика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en-US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en-US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en-US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51464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Общественно-научные предметы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История 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en-US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51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Обществознание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en-US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51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География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en-US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1464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Естественнонаучные предметы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Биология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en-US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1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Физика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en-US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51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Химия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4092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Искусство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Музыка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029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Изобразительное искусство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7573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Основы духовно-нравственной культуры народов России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Основы духовно-нравственной культуры народов России </a:t>
                      </a:r>
                      <a:r>
                        <a:rPr lang="ru-RU" sz="900" kern="1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(Основы светской этики)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9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Технология 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Технология 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en-US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51464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Основы безопасности жизнедеятельности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en-US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3029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Основы безопасности жизнедеятельности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endParaRPr lang="ru-RU" sz="900" kern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87086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29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32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33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33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kern="100">
                          <a:latin typeface="Times New Roman"/>
                          <a:ea typeface="Times New Roman"/>
                          <a:cs typeface="Times New Roman"/>
                        </a:rPr>
                        <a:t>157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30292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b="1" i="1" kern="100">
                          <a:latin typeface="Times New Roman"/>
                          <a:ea typeface="Times New Roman"/>
                          <a:cs typeface="Times New Roman"/>
                        </a:rPr>
                        <a:t>Часть, формируемая участниками образовательных отношений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9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0" algn="l"/>
                          <a:tab pos="5829300" algn="l"/>
                          <a:tab pos="5943600" algn="l"/>
                        </a:tabLst>
                      </a:pPr>
                      <a:r>
                        <a:rPr lang="ru-RU" sz="900" kern="1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90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74" marR="39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457200" y="344329"/>
            <a:ext cx="1110615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444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При реализации примерного недельного учебного плана количество часов на физическую культуру составляет 2 часа, третий час реализуется за счет посещения учащимися спортивных секций.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444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 МОУ «Коменская СОШ» введено изучение предметов Родного (русского) языка и Родной (русской) литературы, которые входят в предметную области «Родной язык и родная литература» учебного плана, осуществляется: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с учетом законодательства Республики Бурятия, Российской Федерации (преподавание и изучение государственных языков республик Российской Федерации не должны осуществляться в ущерб преподаванию и изучению государственного языка Российской Федерации),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с учетом наличия условий ведения предметов в МОУ «Коменская СОШ»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по заявлению родителей (законных представителей) обучающихся.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В предметной области ОДНКНР изучается предмет ОДНКНР в соответствии с заявлениями родителей и наличием условий в  МОУ «Коменской СОШ».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619124" y="4243716"/>
            <a:ext cx="1040859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целях обеспечения индивидуальных потребностей обучающихся </a:t>
            </a:r>
            <a:r>
              <a:rPr kumimoji="0" lang="ru-RU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часть учебного плана, формируемая участниками образовательных отношений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из перечня, предлагаемого Организацией, включает учебные предметы, учебные курсы (в том числе внеурочной деятельности), учебные модули по выбору обучающихся, родителей (законных представителей) несовершеннолетних обучающихся, в том числе предусматривающие углубленное изучение учебных предметов, с целью удовлетворения различных интересов обучающихся, потребностей в физическом развитии и совершенствовании, а также учитывающие этнокультурные интересы, особые образовательные потребности обучающихся с ОВЗ.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9124" y="3638550"/>
            <a:ext cx="1885951" cy="4857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ru-RU" dirty="0" smtClean="0">
                <a:latin typeface="Source Han Sans CN Normal" panose="020B0400000000000000" pitchFamily="34" charset="-128"/>
                <a:ea typeface="Source Han Sans CN Normal" panose="020B0400000000000000" pitchFamily="34" charset="-128"/>
              </a:rPr>
              <a:t>Из ФГОС ООО:</a:t>
            </a:r>
            <a:endParaRPr kumimoji="1" lang="ru-RU" dirty="0">
              <a:latin typeface="Source Han Sans CN Normal" panose="020B0400000000000000" pitchFamily="34" charset="-128"/>
              <a:ea typeface="Source Han Sans CN Normal" panose="020B0400000000000000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382824" y="885855"/>
            <a:ext cx="11001983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внеурочную деятельность по учебным предметам образовательной программы (учебные курсы, учебные модули по выбору обучающихся, родителей (законных представителей);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внеурочную деятельность по формированию функциональной грамотности (читательской, математической,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естественно-научной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финансовой) обучающихся (интегрированные курсы,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метапредметные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кружки, факультативы, научные сообщества, в том числе направленные на реализацию проектной и исследовательской деятельности);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внеурочную деятельность по развитию личности, ее способностей, удовлетворения образовательных потребностей и интересов, самореализации обучающихся, в том числе одаренных, через организацию социальных практик (в том числе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волонтёрство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), включая общественно полезную деятельность, профессиональные пробы, развитие глобальных компетенций, формирование предпринимательских навыков, практическую подготовку, использование возможностей организаций дополнительного образования, профессиональных образовательных организаций и социальных партнеров в профессионально-производственном окружении;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внеурочную деятельность, направленную на реализацию комплекса воспитательных мероприятий на уровне образовательной организации, класса, занятия, в том числе в творческих объединениях по интересам, культурные и социальные практики с учетом историко-культурной и этнической специфики региона, потребностей обучающихся, родителей (законных представителей) несовершеннолетних обучающихся;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внеурочную деятельность по организации деятельности ученических сообществ (подростковых коллективов), в том числе ученических классов, разновозрастных объединений по интересам, клубов; детских, подростковых и юношеских общественных объединений, организаций и т. д.;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внеурочную деятельность, направленную на организационное обеспечение учебной деятельности (организационные собрания, взаимодействие с родителями по обеспечению успешной реализации образовательной программы и т. д.);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внеурочную деятельность, направленную на организацию педагогической поддержки обучающихся (проектирование индивидуальных образовательных маршрутов, работа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тьюторов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педагогов-психологов);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внеурочную деятельность, направленную на обеспечение благополучия обучающихся в пространстве общеобразовательной школы (безопасности жизни и здоровья школьников, безопасных межличностных отношений в учебных группах, профилактики неуспеваемости, профилактики различных рисков, возникающих в процессе взаимодействия школьника с окружающей средой, социальной защиты учащихся).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2824" y="378053"/>
            <a:ext cx="3267075" cy="5078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ru-RU" dirty="0" smtClean="0">
                <a:latin typeface="Source Han Sans CN Normal" panose="020B0400000000000000" pitchFamily="34" charset="-128"/>
                <a:ea typeface="Source Han Sans CN Normal" panose="020B0400000000000000" pitchFamily="34" charset="-128"/>
              </a:rPr>
              <a:t>План внеурочной деятельности</a:t>
            </a:r>
            <a:endParaRPr kumimoji="1" lang="ru-RU" dirty="0">
              <a:latin typeface="Source Han Sans CN Normal" panose="020B0400000000000000" pitchFamily="34" charset="-128"/>
              <a:ea typeface="Source Han Sans CN Normal" panose="020B0400000000000000" pitchFamily="34" charset="-128"/>
            </a:endParaRP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974357" y="193358"/>
            <a:ext cx="7410450" cy="692497"/>
          </a:xfrm>
          <a:prstGeom prst="rect">
            <a:avLst/>
          </a:prstGeom>
          <a:solidFill>
            <a:schemeClr val="accent5">
              <a:lumMod val="9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 реализации плана внеурочной деятельности должна быть предусмотрена вариативность содержания внеурочной деятельности с учетом образовательных потребностей и интересов обучающихся.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2427" y="628650"/>
          <a:ext cx="5562599" cy="5975672"/>
        </p:xfrm>
        <a:graphic>
          <a:graphicData uri="http://schemas.openxmlformats.org/drawingml/2006/table">
            <a:tbl>
              <a:tblPr/>
              <a:tblGrid>
                <a:gridCol w="16400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00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0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81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81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81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187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1" dirty="0">
                          <a:latin typeface="Times New Roman"/>
                          <a:ea typeface="Calibri"/>
                          <a:cs typeface="Times New Roman"/>
                        </a:rPr>
                        <a:t>направление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1">
                          <a:latin typeface="Times New Roman"/>
                          <a:ea typeface="Calibri"/>
                          <a:cs typeface="Times New Roman"/>
                        </a:rPr>
                        <a:t>состав направления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1">
                          <a:latin typeface="Times New Roman"/>
                          <a:ea typeface="Calibri"/>
                          <a:cs typeface="Times New Roman"/>
                        </a:rPr>
                        <a:t>5 класс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1">
                          <a:latin typeface="Times New Roman"/>
                          <a:ea typeface="Calibri"/>
                          <a:cs typeface="Times New Roman"/>
                        </a:rPr>
                        <a:t>6 класс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1">
                          <a:latin typeface="Times New Roman"/>
                          <a:ea typeface="Calibri"/>
                          <a:cs typeface="Times New Roman"/>
                        </a:rPr>
                        <a:t>7 класс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1">
                          <a:latin typeface="Times New Roman"/>
                          <a:ea typeface="Calibri"/>
                          <a:cs typeface="Times New Roman"/>
                        </a:rPr>
                        <a:t>8 класс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1">
                          <a:latin typeface="Times New Roman"/>
                          <a:ea typeface="Calibri"/>
                          <a:cs typeface="Times New Roman"/>
                        </a:rPr>
                        <a:t>9 класс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93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По учебным предметам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Курс внеурочной деятельности «Экспериментарий по физике»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74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Курс внеурочной деятельности «Практическая биология»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9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Спортивные секции «Спортивные игры», «Волейбол», «Лыжные гонки», «Стрелок».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12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Участие в школьном, муниципальном, республиканском этапах ВОШ, предметных неделях.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1242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По формированию функциональной грамотности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Участие в онлайн уроках, тематических мероприятиях, проектах в рамках повышения уровня финансовой грамотности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9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9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9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24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Курс «Основы финансовой грамотности»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9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9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74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Работа с банком заданий по формированию и оцениванию функциональной грамотности учащихся https://fg.resh.edu.ru/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8745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По развитию личности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Участие в социальных пробах и социальных проектах.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24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Кружок «Разноцветный мир»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374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Участие в школьных, районных, республиканских научно-практических и исследовательских конкурсах. 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874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Курс внеурочной деятельности «Инженер нейрофизиолог»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9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9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312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Кружок «Профессии от «А до Я». Организация классных и школьных коллективных трудовых десантов.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9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32" marR="372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52427" y="22860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Таблица плана внеурочной деятельности 5-9 классов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6119859" y="228600"/>
          <a:ext cx="5681616" cy="6525537"/>
        </p:xfrm>
        <a:graphic>
          <a:graphicData uri="http://schemas.openxmlformats.org/drawingml/2006/table">
            <a:tbl>
              <a:tblPr/>
              <a:tblGrid>
                <a:gridCol w="16751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5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9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9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72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72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728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13260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Комплекс воспитательных мероприятий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Кружок «Патриот».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5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Краеведческий кружок «Нити прошлого».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81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Участие в школьных, районных, республиканских мероприятиях, творческих конкурсах, акциях, проектах. Посещение театров, клубов, музеев, выставок, библиотек.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9301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Деятельность ученических сообществ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Участие в организации детского самоуправления РДШ.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6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Работа классных коллективов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736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Организационное обеспечение учебной деятельности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Классные и общешкольные родительские собрания и лектории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786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Организация педагогической поддержки обучающихся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Психологический кружок «Познай себя».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43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Работа в рамках наставничества «Учитель-ученик»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93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Индивидуальное психолого-педагогическое консультирование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запросу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запросу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запросу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запросу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запросу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9301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spc="5">
                          <a:latin typeface="Times New Roman"/>
                          <a:ea typeface="Calibri"/>
                          <a:cs typeface="Times New Roman"/>
                        </a:rPr>
                        <a:t>Обеспечение благополучия обучающихся в образовательном пространстве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Работа службы медиации школы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запросу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запросу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запросу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запросу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запросу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93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Работа отряда профилактики ДТТ «Огоньки»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93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Работа в рамках плана межведомственного взаимодействия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93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Кружок «Химическая экспертиза окружающей среды»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2976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Итого часов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59" marR="427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14776" y="447675"/>
            <a:ext cx="82772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Календарный план разрабатывается в соответствии с модулями рабочей программы воспитания: как инвариантными, так и вариативными  — выбранными самой образовательной организацией. </a:t>
            </a:r>
            <a:endParaRPr lang="en-US" dirty="0" smtClean="0"/>
          </a:p>
          <a:p>
            <a:pPr algn="just"/>
            <a:r>
              <a:rPr lang="ru-RU" dirty="0" smtClean="0"/>
              <a:t>При этом в разделах плана, в которых отражается индивидуальная работа сразу нескольких педагогических работников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447675"/>
            <a:ext cx="2895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КАЛЕНДАРНЫЙ ПЛАН ВОСПИТАТЕЛЬНОЙ  </a:t>
            </a:r>
            <a:r>
              <a:rPr lang="en-US" dirty="0" smtClean="0"/>
              <a:t>   </a:t>
            </a:r>
            <a:r>
              <a:rPr lang="ru-RU" dirty="0" smtClean="0"/>
              <a:t>РАБОТЫ 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 cstate="print"/>
          <a:srcRect l="23631" t="22938" r="20839" b="21907"/>
          <a:stretch/>
        </p:blipFill>
        <p:spPr bwMode="auto">
          <a:xfrm>
            <a:off x="170863" y="2202001"/>
            <a:ext cx="12021137" cy="66960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80946" y="639551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cap="all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РАЗДЕЛ: Характеристика </a:t>
            </a:r>
            <a:r>
              <a:rPr lang="ru-RU" b="1" cap="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условий реализации </a:t>
            </a:r>
            <a:br>
              <a:rPr lang="ru-RU" b="1" cap="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cap="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программы основного общего образования в соответствии с требованиями ФГОС ООО</a:t>
            </a:r>
            <a:endParaRPr lang="ru-RU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8BE2E50-92ED-DB4A-8331-B7979C1AB76B}"/>
              </a:ext>
            </a:extLst>
          </p:cNvPr>
          <p:cNvSpPr txBox="1"/>
          <p:nvPr/>
        </p:nvSpPr>
        <p:spPr>
          <a:xfrm>
            <a:off x="744529" y="2956986"/>
            <a:ext cx="488271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Содержит: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Общесистемные требования к реализации программы основного общего образования;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altLang="zh-CN" sz="1400" dirty="0" smtClean="0">
              <a:solidFill>
                <a:schemeClr val="accent1"/>
              </a:solidFill>
              <a:cs typeface="+mn-ea"/>
              <a:sym typeface="+mn-lt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Требования к материально-техническому, учебно-методическому обеспечению;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altLang="zh-CN" sz="1400" dirty="0" smtClean="0">
              <a:solidFill>
                <a:schemeClr val="accent1"/>
              </a:solidFill>
              <a:cs typeface="+mn-ea"/>
              <a:sym typeface="+mn-lt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altLang="zh-CN" sz="1400" dirty="0" smtClean="0">
                <a:solidFill>
                  <a:schemeClr val="accent1"/>
                </a:solidFill>
                <a:cs typeface="+mn-ea"/>
                <a:sym typeface="+mn-lt"/>
              </a:rPr>
              <a:t>Требования к психолого-педагогическим, кадровым, финансовым условиям.</a:t>
            </a:r>
          </a:p>
          <a:p>
            <a:pPr algn="just"/>
            <a:endParaRPr kumimoji="1" lang="zh-CN" altLang="en-US" sz="1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6471138" y="2444262"/>
            <a:ext cx="4466493" cy="1318846"/>
          </a:xfrm>
          <a:prstGeom prst="wedgeRectCallout">
            <a:avLst>
              <a:gd name="adj1" fmla="val -70600"/>
              <a:gd name="adj2" fmla="val 475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ru-RU" dirty="0" smtClean="0">
                <a:latin typeface="Source Han Sans CN Normal" panose="020B0400000000000000" pitchFamily="34" charset="-128"/>
                <a:ea typeface="Source Han Sans CN Normal" panose="020B0400000000000000" pitchFamily="34" charset="-128"/>
              </a:rPr>
              <a:t>Описание информационно-образовательной среды – ИОС (содержание, доступность, безопасность</a:t>
            </a:r>
            <a:r>
              <a:rPr kumimoji="1" lang="ru-RU" dirty="0" smtClean="0">
                <a:latin typeface="Source Han Sans CN Normal" panose="020B0400000000000000" pitchFamily="34" charset="-128"/>
                <a:ea typeface="Source Han Sans CN Normal" panose="020B0400000000000000" pitchFamily="34" charset="-128"/>
              </a:rPr>
              <a:t>), </a:t>
            </a:r>
            <a:r>
              <a:rPr kumimoji="1" lang="ru-RU" sz="1400" cap="small" dirty="0" smtClean="0">
                <a:latin typeface="Source Han Sans CN Normal" panose="020B0400000000000000" pitchFamily="34" charset="-128"/>
                <a:ea typeface="Source Han Sans CN Normal" panose="020B0400000000000000" pitchFamily="34" charset="-128"/>
              </a:rPr>
              <a:t>СЕТЕВОЕ ВЗАИМОДЕЙСТВИЕ, ДИСТАНЦИОННОЕ ОБУЧЕНИЕ</a:t>
            </a:r>
            <a:endParaRPr kumimoji="1" lang="ru-RU" sz="1400" cap="small" dirty="0">
              <a:latin typeface="Source Han Sans CN Normal" panose="020B0400000000000000" pitchFamily="34" charset="-128"/>
              <a:ea typeface="Source Han Sans CN Normal" panose="020B0400000000000000" pitchFamily="34" charset="-128"/>
            </a:endParaRP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6471138" y="4114800"/>
            <a:ext cx="3780693" cy="1389185"/>
          </a:xfrm>
          <a:prstGeom prst="wedgeRectCallout">
            <a:avLst>
              <a:gd name="adj1" fmla="val -75252"/>
              <a:gd name="adj2" fmla="val -54589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ru-RU" dirty="0" smtClean="0">
                <a:latin typeface="Source Han Sans CN Normal" panose="020B0400000000000000" pitchFamily="34" charset="-128"/>
                <a:ea typeface="Source Han Sans CN Normal" panose="020B0400000000000000" pitchFamily="34" charset="-128"/>
              </a:rPr>
              <a:t>Оснащение кабинетов по конкретным предметным областям, обеспеченность учебниками, дополнительной литературой</a:t>
            </a:r>
            <a:endParaRPr kumimoji="1" lang="ru-RU" dirty="0">
              <a:latin typeface="Source Han Sans CN Normal" panose="020B0400000000000000" pitchFamily="34" charset="-128"/>
              <a:ea typeface="Source Han Sans CN Normal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8602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694820"/>
              </p:ext>
            </p:extLst>
          </p:nvPr>
        </p:nvGraphicFramePr>
        <p:xfrm>
          <a:off x="650332" y="738554"/>
          <a:ext cx="10955515" cy="54306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1509">
                  <a:extLst>
                    <a:ext uri="{9D8B030D-6E8A-4147-A177-3AD203B41FA5}">
                      <a16:colId xmlns:a16="http://schemas.microsoft.com/office/drawing/2014/main" val="3605000779"/>
                    </a:ext>
                  </a:extLst>
                </a:gridCol>
                <a:gridCol w="5637804">
                  <a:extLst>
                    <a:ext uri="{9D8B030D-6E8A-4147-A177-3AD203B41FA5}">
                      <a16:colId xmlns:a16="http://schemas.microsoft.com/office/drawing/2014/main" val="3936364135"/>
                    </a:ext>
                  </a:extLst>
                </a:gridCol>
                <a:gridCol w="2193626">
                  <a:extLst>
                    <a:ext uri="{9D8B030D-6E8A-4147-A177-3AD203B41FA5}">
                      <a16:colId xmlns:a16="http://schemas.microsoft.com/office/drawing/2014/main" val="2983925033"/>
                    </a:ext>
                  </a:extLst>
                </a:gridCol>
                <a:gridCol w="2512576">
                  <a:extLst>
                    <a:ext uri="{9D8B030D-6E8A-4147-A177-3AD203B41FA5}">
                      <a16:colId xmlns:a16="http://schemas.microsoft.com/office/drawing/2014/main" val="445043989"/>
                    </a:ext>
                  </a:extLst>
                </a:gridCol>
              </a:tblGrid>
              <a:tr h="689822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900">
                          <a:effectLst/>
                        </a:rPr>
                        <a:t>№ п/п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900">
                          <a:effectLst/>
                        </a:rPr>
                        <a:t>Компоненты </a:t>
                      </a:r>
                      <a:br>
                        <a:rPr lang="ru-RU" sz="900">
                          <a:effectLst/>
                        </a:rPr>
                      </a:br>
                      <a:r>
                        <a:rPr lang="ru-RU" sz="900">
                          <a:effectLst/>
                        </a:rPr>
                        <a:t>информационно-</a:t>
                      </a:r>
                      <a:br>
                        <a:rPr lang="ru-RU" sz="900">
                          <a:effectLst/>
                        </a:rPr>
                      </a:br>
                      <a:r>
                        <a:rPr lang="ru-RU" sz="900">
                          <a:effectLst/>
                        </a:rPr>
                        <a:t>образовательной среды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900" dirty="0">
                          <a:effectLst/>
                        </a:rPr>
                        <a:t>Наличие </a:t>
                      </a:r>
                      <a:br>
                        <a:rPr lang="ru-RU" sz="900" dirty="0">
                          <a:effectLst/>
                        </a:rPr>
                      </a:br>
                      <a:r>
                        <a:rPr lang="ru-RU" sz="900" dirty="0">
                          <a:effectLst/>
                        </a:rPr>
                        <a:t>компонентов ИОС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900">
                          <a:effectLst/>
                        </a:rPr>
                        <a:t>Сроки создания условий </a:t>
                      </a:r>
                      <a:br>
                        <a:rPr lang="ru-RU" sz="900">
                          <a:effectLst/>
                        </a:rPr>
                      </a:br>
                      <a:r>
                        <a:rPr lang="ru-RU" sz="900">
                          <a:effectLst/>
                        </a:rPr>
                        <a:t>в соответствии </a:t>
                      </a:r>
                      <a:br>
                        <a:rPr lang="ru-RU" sz="900">
                          <a:effectLst/>
                        </a:rPr>
                      </a:br>
                      <a:r>
                        <a:rPr lang="ru-RU" sz="900">
                          <a:effectLst/>
                        </a:rPr>
                        <a:t>с требованиями ФГОС (в случае полного или частично отсутствия обеспеченности)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 anchor="ctr"/>
                </a:tc>
                <a:extLst>
                  <a:ext uri="{0D108BD9-81ED-4DB2-BD59-A6C34878D82A}">
                    <a16:rowId xmlns:a16="http://schemas.microsoft.com/office/drawing/2014/main" val="1150188951"/>
                  </a:ext>
                </a:extLst>
              </a:tr>
              <a:tr h="445332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900">
                          <a:effectLst/>
                        </a:rPr>
                        <a:t>1.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6873" marB="33591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Учебники в печатной и (или) электронной форме по каждому предмету, курсу, модулю обязательной части учебного плана ООП ООО в расчете не менее одного экземпляра учебника по предмету обязательной части учебного плана на одного обучающегося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6873" marB="335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6873" marB="335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6873" marB="33591"/>
                </a:tc>
                <a:extLst>
                  <a:ext uri="{0D108BD9-81ED-4DB2-BD59-A6C34878D82A}">
                    <a16:rowId xmlns:a16="http://schemas.microsoft.com/office/drawing/2014/main" val="2697045711"/>
                  </a:ext>
                </a:extLst>
              </a:tr>
              <a:tr h="702483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900">
                          <a:effectLst/>
                        </a:rPr>
                        <a:t>2.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6873" marB="33591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Учебники в печатной и (или) электронной форме или учебные пособия по каждому учебному предмету, курсу, модулю, входящему в часть, формируемую участниками образовательных отношений, учебного плана ООП ООО в расчете не менее одного экземпляра учебника по предмету обязательной части учебного плана на одного обучающегося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6873" marB="335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6873" marB="335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6873" marB="33591"/>
                </a:tc>
                <a:extLst>
                  <a:ext uri="{0D108BD9-81ED-4DB2-BD59-A6C34878D82A}">
                    <a16:rowId xmlns:a16="http://schemas.microsoft.com/office/drawing/2014/main" val="2024967034"/>
                  </a:ext>
                </a:extLst>
              </a:tr>
              <a:tr h="445332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900">
                          <a:effectLst/>
                        </a:rPr>
                        <a:t>3.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6873" marB="33591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Фонд дополнительной литературы художественной и научно-популярной, справочно-библиографических, периодических изданий, в том числе специальных изданий для обучающихся с ОВЗ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6873" marB="335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6873" marB="335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6873" marB="33591"/>
                </a:tc>
                <a:extLst>
                  <a:ext uri="{0D108BD9-81ED-4DB2-BD59-A6C34878D82A}">
                    <a16:rowId xmlns:a16="http://schemas.microsoft.com/office/drawing/2014/main" val="3777873712"/>
                  </a:ext>
                </a:extLst>
              </a:tr>
              <a:tr h="133270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900">
                          <a:effectLst/>
                        </a:rPr>
                        <a:t>4.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Учебно-наглядные пособия (средства обучения): </a:t>
                      </a:r>
                      <a:endParaRPr lang="ru-RU" sz="800">
                        <a:effectLst/>
                      </a:endParaRPr>
                    </a:p>
                    <a:p>
                      <a:pPr marL="90170" indent="-90170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натурный фонд (натуральные природные объекты, коллекции промышленных материалов, наборы для экспериментов, коллекции народных промыслов и др.); </a:t>
                      </a:r>
                      <a:endParaRPr lang="ru-RU" sz="800">
                        <a:effectLst/>
                      </a:endParaRPr>
                    </a:p>
                    <a:p>
                      <a:pPr marL="90170" indent="-90170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модели разных видов;</a:t>
                      </a:r>
                      <a:endParaRPr lang="ru-RU" sz="800">
                        <a:effectLst/>
                      </a:endParaRPr>
                    </a:p>
                    <a:p>
                      <a:pPr marL="90170" indent="-90170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печатные средства (демонстрационные: таблицы, репродукции портретов и картин, альбомы изобразительного материала и др.; раздаточные: дидактические карточки, пакеты-комплекты документальных материалов и др.); </a:t>
                      </a:r>
                      <a:endParaRPr lang="ru-RU" sz="800">
                        <a:effectLst/>
                      </a:endParaRPr>
                    </a:p>
                    <a:p>
                      <a:pPr marL="90170" indent="-90170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экранно-звуковые (аудиокниги, фонохрестоматии, видеофильмы), </a:t>
                      </a:r>
                      <a:endParaRPr lang="ru-RU" sz="800">
                        <a:effectLst/>
                      </a:endParaRPr>
                    </a:p>
                    <a:p>
                      <a:pPr marL="90170" indent="-90170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мультимедийные средства (электронные приложения к учебникам, аудиозаписи, видеофильмы, электронные медиалекции, тренажеры, и др.)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extLst>
                  <a:ext uri="{0D108BD9-81ED-4DB2-BD59-A6C34878D82A}">
                    <a16:rowId xmlns:a16="http://schemas.microsoft.com/office/drawing/2014/main" val="2203951806"/>
                  </a:ext>
                </a:extLst>
              </a:tr>
              <a:tr h="304095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900">
                          <a:effectLst/>
                        </a:rPr>
                        <a:t>5.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Информационно-образовательные ресурсы Интернета (обеспечен доступ для всех участников образовательного процесса)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extLst>
                  <a:ext uri="{0D108BD9-81ED-4DB2-BD59-A6C34878D82A}">
                    <a16:rowId xmlns:a16="http://schemas.microsoft.com/office/drawing/2014/main" val="751394995"/>
                  </a:ext>
                </a:extLst>
              </a:tr>
              <a:tr h="175519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900">
                          <a:effectLst/>
                        </a:rPr>
                        <a:t>6.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Информационно-телекоммуникационная инфраструктура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extLst>
                  <a:ext uri="{0D108BD9-81ED-4DB2-BD59-A6C34878D82A}">
                    <a16:rowId xmlns:a16="http://schemas.microsoft.com/office/drawing/2014/main" val="2806246217"/>
                  </a:ext>
                </a:extLst>
              </a:tr>
              <a:tr h="304095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900">
                          <a:effectLst/>
                        </a:rPr>
                        <a:t>7.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Технические средства, обеспечивающие функционирование информационно-образовательной среды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extLst>
                  <a:ext uri="{0D108BD9-81ED-4DB2-BD59-A6C34878D82A}">
                    <a16:rowId xmlns:a16="http://schemas.microsoft.com/office/drawing/2014/main" val="1894342640"/>
                  </a:ext>
                </a:extLst>
              </a:tr>
              <a:tr h="304095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900">
                          <a:effectLst/>
                        </a:rPr>
                        <a:t>8.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Программные инструменты, обеспечивающие функционирование информационно-образовательной среды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extLst>
                  <a:ext uri="{0D108BD9-81ED-4DB2-BD59-A6C34878D82A}">
                    <a16:rowId xmlns:a16="http://schemas.microsoft.com/office/drawing/2014/main" val="3310638849"/>
                  </a:ext>
                </a:extLst>
              </a:tr>
              <a:tr h="304095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900">
                          <a:effectLst/>
                        </a:rPr>
                        <a:t>9.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Служба технической поддержки функционирования информационно-образовательной среды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328" marR="22328" marT="22328" marB="25292"/>
                </a:tc>
                <a:extLst>
                  <a:ext uri="{0D108BD9-81ED-4DB2-BD59-A6C34878D82A}">
                    <a16:rowId xmlns:a16="http://schemas.microsoft.com/office/drawing/2014/main" val="4215058383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245831" y="485245"/>
            <a:ext cx="6090303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Характеристика информационно-образовательной среды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14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625" y="50847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Описание кадровых условий реализации основной образовательной программы основного общего образования 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611964"/>
              </p:ext>
            </p:extLst>
          </p:nvPr>
        </p:nvGraphicFramePr>
        <p:xfrm>
          <a:off x="2339780" y="1852771"/>
          <a:ext cx="5947410" cy="40026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93215">
                  <a:extLst>
                    <a:ext uri="{9D8B030D-6E8A-4147-A177-3AD203B41FA5}">
                      <a16:colId xmlns:a16="http://schemas.microsoft.com/office/drawing/2014/main" val="1339601705"/>
                    </a:ext>
                  </a:extLst>
                </a:gridCol>
                <a:gridCol w="1593215">
                  <a:extLst>
                    <a:ext uri="{9D8B030D-6E8A-4147-A177-3AD203B41FA5}">
                      <a16:colId xmlns:a16="http://schemas.microsoft.com/office/drawing/2014/main" val="3672846622"/>
                    </a:ext>
                  </a:extLst>
                </a:gridCol>
                <a:gridCol w="1380490">
                  <a:extLst>
                    <a:ext uri="{9D8B030D-6E8A-4147-A177-3AD203B41FA5}">
                      <a16:colId xmlns:a16="http://schemas.microsoft.com/office/drawing/2014/main" val="1493299891"/>
                    </a:ext>
                  </a:extLst>
                </a:gridCol>
                <a:gridCol w="1380490">
                  <a:extLst>
                    <a:ext uri="{9D8B030D-6E8A-4147-A177-3AD203B41FA5}">
                      <a16:colId xmlns:a16="http://schemas.microsoft.com/office/drawing/2014/main" val="20894695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1200" b="1">
                          <a:effectLst/>
                        </a:rPr>
                        <a:t>Категория работников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1200" b="1">
                          <a:effectLst/>
                        </a:rPr>
                        <a:t>Подтверждение уровня квалификации документами об образовании (профессиональной переподготовке) (%)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 anchor="ctr"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1200" b="1" dirty="0">
                          <a:effectLst/>
                        </a:rPr>
                        <a:t>Подтверждение уровня квалификации результатами аттестации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85893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1200">
                          <a:effectLst/>
                        </a:rPr>
                        <a:t>Соответствие занимаемой должности</a:t>
                      </a:r>
                      <a:endParaRPr lang="ru-RU" sz="1100">
                        <a:effectLst/>
                      </a:endParaRPr>
                    </a:p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1200">
                          <a:effectLst/>
                        </a:rPr>
                        <a:t>(%)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1200">
                          <a:effectLst/>
                        </a:rPr>
                        <a:t>Квалифика-</a:t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ционная категория</a:t>
                      </a:r>
                      <a:endParaRPr lang="ru-RU" sz="1100">
                        <a:effectLst/>
                      </a:endParaRPr>
                    </a:p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1200">
                          <a:effectLst/>
                        </a:rPr>
                        <a:t>(%)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/>
                </a:tc>
                <a:extLst>
                  <a:ext uri="{0D108BD9-81ED-4DB2-BD59-A6C34878D82A}">
                    <a16:rowId xmlns:a16="http://schemas.microsoft.com/office/drawing/2014/main" val="19301657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Педагогические работники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100%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Первая – 47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Высшая - 43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/>
                </a:tc>
                <a:extLst>
                  <a:ext uri="{0D108BD9-81ED-4DB2-BD59-A6C34878D82A}">
                    <a16:rowId xmlns:a16="http://schemas.microsoft.com/office/drawing/2014/main" val="1028219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Руководящие </a:t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работники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755" marR="71755" marT="71755" marB="81280"/>
                </a:tc>
                <a:extLst>
                  <a:ext uri="{0D108BD9-81ED-4DB2-BD59-A6C34878D82A}">
                    <a16:rowId xmlns:a16="http://schemas.microsoft.com/office/drawing/2014/main" val="40194261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385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113411" y="3078861"/>
          <a:ext cx="9220201" cy="1664526"/>
        </p:xfrm>
        <a:graphic>
          <a:graphicData uri="http://schemas.openxmlformats.org/drawingml/2006/table">
            <a:tbl>
              <a:tblPr/>
              <a:tblGrid>
                <a:gridCol w="7414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5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27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255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755" marR="71755" marT="71755" marB="812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Методическая тема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755" marR="71755" marT="71755" marB="812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Раздел образовательной программы, связанный с методической темой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755" marR="71755" marT="71755" marB="812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ФИО педагога, разрабатывающего методическую тему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755" marR="71755" marT="71755" marB="8128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50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755" marR="71755" marT="71755" marB="793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Формирование функциональной грамотности на уроках математики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755" marR="71755" marT="71755" marB="793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200">
                          <a:latin typeface="Times New Roman"/>
                          <a:cs typeface="Times New Roman"/>
                        </a:rPr>
                        <a:t>Рабочие программы учебных предметов, учебных курсов (в том числе</a:t>
                      </a:r>
                      <a:endParaRPr lang="ru-RU" sz="1100">
                        <a:latin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внеурочной деятельности), учебных модулей;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План внеурочной деятельности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755" marR="71755" marT="71755" marB="793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Чинакаева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ЕГ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755" marR="71755" marT="71755" marB="793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113413" y="1431807"/>
            <a:ext cx="909536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44463" algn="just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Педагогическими работниками образовательной организации системно разрабатываются методические темы, отражающие их непрерывное профессиональное развитие. К числу методических тем, обеспечивающих необходимый уровень качества как учебной и методической документации, так и деятельности по реализации основной образовательной программы основного общего образования относятся: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44463" algn="just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Пример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625" y="50847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Описание кадровых условий реализации основной образовательной программы основного общего образования 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1475" y="48577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Описание психолого-педагогических условий </a:t>
            </a:r>
            <a:br>
              <a:rPr lang="ru-RU" b="1" dirty="0" smtClean="0"/>
            </a:br>
            <a:r>
              <a:rPr lang="ru-RU" b="1" dirty="0" smtClean="0"/>
              <a:t>реализации основной образовательной программы основного общего образования </a:t>
            </a:r>
            <a:endParaRPr lang="ru-RU" dirty="0"/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371475" y="1456347"/>
            <a:ext cx="525560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44463" algn="just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процессе реализации основной образовательной программы используются такие формы психолого-педагогического сопровождения как:</a:t>
            </a:r>
          </a:p>
          <a:p>
            <a:pPr lvl="0" indent="144463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диагностика, направленная на определение особенностей статуса обучающегося, которая проводиться на этапе перехода ученика на следующий уровень образования и в конце каждого учебного года (УКАЗАТЬ МЕТОДИКИ)</a:t>
            </a:r>
          </a:p>
          <a:p>
            <a:pPr indent="144463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консультирование педагогов и родителей, которое осуществляется учителем и психологом с учетом результатов диагностики, а также администрацией образовательной организации (РАСПИСАНИЕ)</a:t>
            </a:r>
          </a:p>
          <a:p>
            <a:pPr indent="144463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профилактика, экспертиза, развивающая работа, просвещение, коррекционная работа, осуществляемая в течение всего учебного времени (план-график)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312684"/>
              </p:ext>
            </p:extLst>
          </p:nvPr>
        </p:nvGraphicFramePr>
        <p:xfrm>
          <a:off x="5703277" y="3752022"/>
          <a:ext cx="6210299" cy="12176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4988">
                  <a:extLst>
                    <a:ext uri="{9D8B030D-6E8A-4147-A177-3AD203B41FA5}">
                      <a16:colId xmlns:a16="http://schemas.microsoft.com/office/drawing/2014/main" val="2715968616"/>
                    </a:ext>
                  </a:extLst>
                </a:gridCol>
                <a:gridCol w="2461303">
                  <a:extLst>
                    <a:ext uri="{9D8B030D-6E8A-4147-A177-3AD203B41FA5}">
                      <a16:colId xmlns:a16="http://schemas.microsoft.com/office/drawing/2014/main" val="2028881374"/>
                    </a:ext>
                  </a:extLst>
                </a:gridCol>
                <a:gridCol w="1069611">
                  <a:extLst>
                    <a:ext uri="{9D8B030D-6E8A-4147-A177-3AD203B41FA5}">
                      <a16:colId xmlns:a16="http://schemas.microsoft.com/office/drawing/2014/main" val="3743449567"/>
                    </a:ext>
                  </a:extLst>
                </a:gridCol>
                <a:gridCol w="1164786">
                  <a:extLst>
                    <a:ext uri="{9D8B030D-6E8A-4147-A177-3AD203B41FA5}">
                      <a16:colId xmlns:a16="http://schemas.microsoft.com/office/drawing/2014/main" val="2221868339"/>
                    </a:ext>
                  </a:extLst>
                </a:gridCol>
                <a:gridCol w="1069611">
                  <a:extLst>
                    <a:ext uri="{9D8B030D-6E8A-4147-A177-3AD203B41FA5}">
                      <a16:colId xmlns:a16="http://schemas.microsoft.com/office/drawing/2014/main" val="426311152"/>
                    </a:ext>
                  </a:extLst>
                </a:gridCol>
              </a:tblGrid>
              <a:tr h="4053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750"/>
                        </a:spcBef>
                        <a:spcAft>
                          <a:spcPts val="900"/>
                        </a:spcAft>
                      </a:pPr>
                      <a:r>
                        <a:rPr lang="ru-RU" sz="1050">
                          <a:effectLst/>
                        </a:rPr>
                        <a:t>№ п/п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750"/>
                        </a:spcBef>
                        <a:spcAft>
                          <a:spcPts val="900"/>
                        </a:spcAft>
                      </a:pPr>
                      <a:r>
                        <a:rPr lang="ru-RU" sz="1050" dirty="0">
                          <a:effectLst/>
                        </a:rPr>
                        <a:t>Мероприятия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750"/>
                        </a:spcBef>
                        <a:spcAft>
                          <a:spcPts val="900"/>
                        </a:spcAft>
                      </a:pPr>
                      <a:r>
                        <a:rPr lang="ru-RU" sz="1050" dirty="0">
                          <a:effectLst/>
                        </a:rPr>
                        <a:t>Дата проведения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750"/>
                        </a:spcBef>
                        <a:spcAft>
                          <a:spcPts val="900"/>
                        </a:spcAft>
                      </a:pPr>
                      <a:r>
                        <a:rPr lang="ru-RU" sz="1050">
                          <a:effectLst/>
                        </a:rPr>
                        <a:t>Контингент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750"/>
                        </a:spcBef>
                        <a:spcAft>
                          <a:spcPts val="900"/>
                        </a:spcAft>
                      </a:pPr>
                      <a:r>
                        <a:rPr lang="ru-RU" sz="1050">
                          <a:effectLst/>
                        </a:rPr>
                        <a:t>Ответсвенный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extLst>
                  <a:ext uri="{0D108BD9-81ED-4DB2-BD59-A6C34878D82A}">
                    <a16:rowId xmlns:a16="http://schemas.microsoft.com/office/drawing/2014/main" val="925477484"/>
                  </a:ext>
                </a:extLst>
              </a:tr>
              <a:tr h="7224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750"/>
                        </a:spcBef>
                        <a:spcAft>
                          <a:spcPts val="900"/>
                        </a:spcAft>
                      </a:pPr>
                      <a:r>
                        <a:rPr lang="ru-RU" sz="10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750"/>
                        </a:spcBef>
                        <a:spcAft>
                          <a:spcPts val="900"/>
                        </a:spcAft>
                      </a:pPr>
                      <a:r>
                        <a:rPr lang="ru-RU" sz="1050">
                          <a:effectLst/>
                        </a:rPr>
                        <a:t>Родительское собрание «Причины неуспеваемости»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750"/>
                        </a:spcBef>
                        <a:spcAft>
                          <a:spcPts val="900"/>
                        </a:spcAft>
                      </a:pPr>
                      <a:r>
                        <a:rPr lang="ru-RU" sz="1050">
                          <a:effectLst/>
                        </a:rPr>
                        <a:t>По итогам первой четверти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750"/>
                        </a:spcBef>
                        <a:spcAft>
                          <a:spcPts val="900"/>
                        </a:spcAft>
                      </a:pPr>
                      <a:r>
                        <a:rPr lang="ru-RU" sz="1050">
                          <a:effectLst/>
                        </a:rPr>
                        <a:t>Родители учащихся 11- х классов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750"/>
                        </a:spcBef>
                        <a:spcAft>
                          <a:spcPts val="900"/>
                        </a:spcAft>
                      </a:pPr>
                      <a:r>
                        <a:rPr lang="ru-RU" sz="1050" dirty="0">
                          <a:effectLst/>
                        </a:rPr>
                        <a:t>педагог – психолог, учителя предметники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extLst>
                  <a:ext uri="{0D108BD9-81ED-4DB2-BD59-A6C34878D82A}">
                    <a16:rowId xmlns:a16="http://schemas.microsoft.com/office/drawing/2014/main" val="348207824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962849"/>
              </p:ext>
            </p:extLst>
          </p:nvPr>
        </p:nvGraphicFramePr>
        <p:xfrm>
          <a:off x="6254260" y="1264788"/>
          <a:ext cx="5659317" cy="1961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6439">
                  <a:extLst>
                    <a:ext uri="{9D8B030D-6E8A-4147-A177-3AD203B41FA5}">
                      <a16:colId xmlns:a16="http://schemas.microsoft.com/office/drawing/2014/main" val="3745350449"/>
                    </a:ext>
                  </a:extLst>
                </a:gridCol>
                <a:gridCol w="1886439">
                  <a:extLst>
                    <a:ext uri="{9D8B030D-6E8A-4147-A177-3AD203B41FA5}">
                      <a16:colId xmlns:a16="http://schemas.microsoft.com/office/drawing/2014/main" val="607091391"/>
                    </a:ext>
                  </a:extLst>
                </a:gridCol>
                <a:gridCol w="1886439">
                  <a:extLst>
                    <a:ext uri="{9D8B030D-6E8A-4147-A177-3AD203B41FA5}">
                      <a16:colId xmlns:a16="http://schemas.microsoft.com/office/drawing/2014/main" val="2371985938"/>
                    </a:ext>
                  </a:extLst>
                </a:gridCol>
              </a:tblGrid>
              <a:tr h="58951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Название методики (диагностики)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Автор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Цель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7703437"/>
                  </a:ext>
                </a:extLst>
              </a:tr>
              <a:tr h="589519">
                <a:tc>
                  <a:txBody>
                    <a:bodyPr/>
                    <a:lstStyle/>
                    <a:p>
                      <a:r>
                        <a:rPr lang="ru-RU" sz="1200" b="0" i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Методика изучения мотивации обучения школьников при переходе из начальных классов в средние</a:t>
                      </a:r>
                      <a:endParaRPr lang="ru-RU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М.И.Лукьянова</a:t>
                      </a:r>
                      <a:r>
                        <a:rPr lang="ru-RU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1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Н.В.Калинина</a:t>
                      </a:r>
                      <a:endParaRPr lang="ru-RU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изучение школьной мотивации пятиклассников, для определение трудностей при переходе в основную школу</a:t>
                      </a:r>
                      <a:endParaRPr lang="ru-RU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441847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ww.jpppt.com">
  <a:themeElements>
    <a:clrScheme name="自定义 18">
      <a:dk1>
        <a:srgbClr val="000000"/>
      </a:dk1>
      <a:lt1>
        <a:srgbClr val="FFFFFF"/>
      </a:lt1>
      <a:dk2>
        <a:srgbClr val="FB481E"/>
      </a:dk2>
      <a:lt2>
        <a:srgbClr val="FFFFFF"/>
      </a:lt2>
      <a:accent1>
        <a:srgbClr val="FB481E"/>
      </a:accent1>
      <a:accent2>
        <a:srgbClr val="A50F00"/>
      </a:accent2>
      <a:accent3>
        <a:srgbClr val="F17C60"/>
      </a:accent3>
      <a:accent4>
        <a:srgbClr val="780000"/>
      </a:accent4>
      <a:accent5>
        <a:srgbClr val="CFDEE8"/>
      </a:accent5>
      <a:accent6>
        <a:srgbClr val="E9F0F4"/>
      </a:accent6>
      <a:hlink>
        <a:srgbClr val="FEFFFE"/>
      </a:hlink>
      <a:folHlink>
        <a:srgbClr val="954F72"/>
      </a:folHlink>
    </a:clrScheme>
    <a:fontScheme name="leqsjmqi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kumimoji="1" dirty="0">
            <a:latin typeface="Source Han Sans CN Normal" panose="020B0400000000000000" pitchFamily="34" charset="-128"/>
            <a:ea typeface="Source Han Sans CN Normal" panose="020B0400000000000000" pitchFamily="34" charset="-128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noAutofit/>
      </a:bodyPr>
      <a:lstStyle>
        <a:defPPr algn="l">
          <a:defRPr kumimoji="1" dirty="0">
            <a:latin typeface="Source Han Sans CN Normal" panose="020B0400000000000000" pitchFamily="34" charset="-128"/>
            <a:ea typeface="Source Han Sans CN Normal" panose="020B0400000000000000" pitchFamily="34" charset="-12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www.freeppt7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1192</TotalTime>
  <Words>3080</Words>
  <Application>Microsoft Office PowerPoint</Application>
  <PresentationFormat>Широкоэкранный</PresentationFormat>
  <Paragraphs>821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7" baseType="lpstr">
      <vt:lpstr>Microsoft YaHei</vt:lpstr>
      <vt:lpstr>SimSun</vt:lpstr>
      <vt:lpstr>Arial</vt:lpstr>
      <vt:lpstr>Calibri</vt:lpstr>
      <vt:lpstr>等线</vt:lpstr>
      <vt:lpstr>Source Han Sans CN Normal</vt:lpstr>
      <vt:lpstr>Times New Roman</vt:lpstr>
      <vt:lpstr>Wingdings</vt:lpstr>
      <vt:lpstr>www.jpppt.com</vt:lpstr>
      <vt:lpstr>www.freeppt7.com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>www.jpppt.com</Manager>
  <Company>www.jpppt.com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templates</dc:title>
  <dc:creator>www.jpppt.com</dc:creator>
  <cp:keywords>www.jpppt.com</cp:keywords>
  <dc:description>www.jpppt.com</dc:description>
  <cp:lastModifiedBy>Пользователь Windows</cp:lastModifiedBy>
  <cp:revision>121</cp:revision>
  <dcterms:created xsi:type="dcterms:W3CDTF">2019-04-17T03:39:36Z</dcterms:created>
  <dcterms:modified xsi:type="dcterms:W3CDTF">2022-05-13T08:30:15Z</dcterms:modified>
</cp:coreProperties>
</file>