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9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72" r:id="rId7"/>
    <p:sldId id="262" r:id="rId8"/>
    <p:sldId id="263" r:id="rId9"/>
    <p:sldId id="265" r:id="rId10"/>
    <p:sldId id="266" r:id="rId11"/>
    <p:sldId id="278" r:id="rId12"/>
    <p:sldId id="27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8" r:id="rId23"/>
    <p:sldId id="269" r:id="rId24"/>
    <p:sldId id="271" r:id="rId25"/>
    <p:sldId id="273" r:id="rId26"/>
    <p:sldId id="276" r:id="rId27"/>
    <p:sldId id="275" r:id="rId28"/>
    <p:sldId id="274" r:id="rId29"/>
    <p:sldId id="292" r:id="rId30"/>
    <p:sldId id="293" r:id="rId31"/>
    <p:sldId id="294" r:id="rId32"/>
    <p:sldId id="295" r:id="rId33"/>
    <p:sldId id="296" r:id="rId34"/>
    <p:sldId id="267" r:id="rId35"/>
    <p:sldId id="280" r:id="rId36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4" autoAdjust="0"/>
    <p:restoredTop sz="94660"/>
  </p:normalViewPr>
  <p:slideViewPr>
    <p:cSldViewPr>
      <p:cViewPr>
        <p:scale>
          <a:sx n="94" d="100"/>
          <a:sy n="94" d="100"/>
        </p:scale>
        <p:origin x="-504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10D958-9495-43BD-9EEC-EE77DEDB60A8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9FBEE-FED2-4E46-9B33-5031E1887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58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F9758-419E-448E-A517-6B0506B2ED25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13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4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 u="heavy">
                <a:solidFill>
                  <a:srgbClr val="244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3300" y="1242440"/>
            <a:ext cx="4995545" cy="39516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A1055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373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8BD707-D9CF-40AE-B4C6-C98DA3205C09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gosreestr.ru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fgosreestr.ru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hyperlink" Target="http://www.fgosreestr.ru/" TargetMode="External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733800" y="1905000"/>
            <a:ext cx="7073900" cy="1214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9745" marR="5080" indent="-1757680">
              <a:lnSpc>
                <a:spcPct val="100000"/>
              </a:lnSpc>
              <a:spcBef>
                <a:spcPts val="100"/>
              </a:spcBef>
            </a:pPr>
            <a:r>
              <a:rPr sz="3900" u="none" spc="-5" dirty="0"/>
              <a:t>Обновленные ФГОС </a:t>
            </a:r>
            <a:r>
              <a:rPr sz="3900" u="none" dirty="0"/>
              <a:t>НОО </a:t>
            </a:r>
            <a:r>
              <a:rPr sz="3900" u="none" spc="-5" dirty="0" smtClean="0"/>
              <a:t>: </a:t>
            </a:r>
            <a:r>
              <a:rPr sz="3900" u="none" spc="-869" dirty="0" smtClean="0"/>
              <a:t> </a:t>
            </a:r>
            <a:r>
              <a:rPr sz="3900" u="none" spc="-5" dirty="0"/>
              <a:t>разработка ООП</a:t>
            </a:r>
            <a:endParaRPr sz="3900" dirty="0"/>
          </a:p>
        </p:txBody>
      </p:sp>
      <p:pic>
        <p:nvPicPr>
          <p:cNvPr id="7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8898" y="2903626"/>
            <a:ext cx="4862195" cy="3461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2200" y="125545"/>
            <a:ext cx="8061909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400" b="1" spc="-10" dirty="0" smtClean="0">
                <a:solidFill>
                  <a:srgbClr val="C00000"/>
                </a:solidFill>
              </a:rPr>
              <a:t>ОСНОВНАЯ</a:t>
            </a:r>
            <a:r>
              <a:rPr lang="ru-RU" sz="2400" b="1" spc="20" dirty="0" smtClean="0">
                <a:solidFill>
                  <a:srgbClr val="C00000"/>
                </a:solidFill>
              </a:rPr>
              <a:t> </a:t>
            </a:r>
            <a:r>
              <a:rPr lang="ru-RU" sz="2400" b="1" spc="-5" dirty="0" smtClean="0">
                <a:solidFill>
                  <a:srgbClr val="C00000"/>
                </a:solidFill>
              </a:rPr>
              <a:t>ОБРАЗОВАТЕЛЬНАЯ</a:t>
            </a:r>
            <a:r>
              <a:rPr lang="ru-RU" sz="2400" b="1" spc="65" dirty="0" smtClean="0">
                <a:solidFill>
                  <a:srgbClr val="C00000"/>
                </a:solidFill>
              </a:rPr>
              <a:t> </a:t>
            </a:r>
            <a:r>
              <a:rPr lang="ru-RU" sz="2400" b="1" spc="-10" dirty="0" smtClean="0">
                <a:solidFill>
                  <a:srgbClr val="C00000"/>
                </a:solidFill>
              </a:rPr>
              <a:t>ПРОГРАММА</a:t>
            </a:r>
            <a:endParaRPr lang="ru-RU" sz="2400" b="1" spc="-10" dirty="0">
              <a:solidFill>
                <a:srgbClr val="C0000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51610" y="1034541"/>
            <a:ext cx="9514840" cy="1579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1F3863"/>
                </a:solidFill>
                <a:latin typeface="Arial"/>
                <a:cs typeface="Arial"/>
              </a:rPr>
              <a:t>ФЕДЕРАЛЬНЫЙ</a:t>
            </a:r>
            <a:r>
              <a:rPr sz="1800" b="1" spc="5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ЗАКОН</a:t>
            </a:r>
            <a:r>
              <a:rPr sz="1800" b="1" spc="5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ОБ </a:t>
            </a:r>
            <a:r>
              <a:rPr sz="1800" b="1" spc="-35" dirty="0">
                <a:solidFill>
                  <a:srgbClr val="1F3863"/>
                </a:solidFill>
                <a:latin typeface="Arial"/>
                <a:cs typeface="Arial"/>
              </a:rPr>
              <a:t>ОБРАЗОВАНИИ</a:t>
            </a:r>
            <a:r>
              <a:rPr sz="1800" b="1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В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 РОССИЙСКОЙ</a:t>
            </a:r>
            <a:r>
              <a:rPr sz="18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1F3863"/>
                </a:solidFill>
                <a:latin typeface="Arial"/>
                <a:cs typeface="Arial"/>
              </a:rPr>
              <a:t>ФЕДЕРАЦИИ</a:t>
            </a:r>
            <a:r>
              <a:rPr sz="1800" b="1" spc="9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ФЗ-273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Статья</a:t>
            </a:r>
            <a:r>
              <a:rPr sz="1800" b="1" spc="5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2.</a:t>
            </a:r>
            <a:r>
              <a:rPr sz="18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Основные 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понятия,</a:t>
            </a:r>
            <a:r>
              <a:rPr sz="1800" b="1" spc="3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1F3863"/>
                </a:solidFill>
                <a:latin typeface="Arial"/>
                <a:cs typeface="Arial"/>
              </a:rPr>
              <a:t>используемые</a:t>
            </a:r>
            <a:r>
              <a:rPr sz="1800" b="1" spc="3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в</a:t>
            </a:r>
            <a:r>
              <a:rPr sz="1800" b="1" spc="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настоящем</a:t>
            </a:r>
            <a:r>
              <a:rPr sz="1800" b="1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Федеральном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законе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50" dirty="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  <a:tabLst>
                <a:tab pos="596265" algn="l"/>
                <a:tab pos="3083560" algn="l"/>
                <a:tab pos="4746625" algn="l"/>
                <a:tab pos="5112385" algn="l"/>
                <a:tab pos="6441440" algn="l"/>
                <a:tab pos="7853045" algn="l"/>
              </a:tabLst>
            </a:pPr>
            <a:r>
              <a:rPr sz="2000" b="1" spc="-10" dirty="0">
                <a:solidFill>
                  <a:srgbClr val="A1055B"/>
                </a:solidFill>
                <a:latin typeface="Arial"/>
                <a:cs typeface="Arial"/>
              </a:rPr>
              <a:t>9)	образовательная	</a:t>
            </a: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программа	</a:t>
            </a:r>
            <a:r>
              <a:rPr sz="2000" b="1" dirty="0">
                <a:solidFill>
                  <a:srgbClr val="1F3863"/>
                </a:solidFill>
                <a:latin typeface="Arial"/>
                <a:cs typeface="Arial"/>
              </a:rPr>
              <a:t>-	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комплекс	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основных	характеристик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8659" y="2589403"/>
            <a:ext cx="58864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58620" algn="l"/>
                <a:tab pos="2705735" algn="l"/>
                <a:tab pos="4307205" algn="l"/>
              </a:tabLst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образования	(объем,	содержание,	планируемые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40067" y="2589403"/>
            <a:ext cx="38265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69720" algn="l"/>
                <a:tab pos="1878964" algn="l"/>
              </a:tabLst>
            </a:pPr>
            <a:r>
              <a:rPr sz="1800" b="1" spc="-25" dirty="0">
                <a:solidFill>
                  <a:srgbClr val="1F3863"/>
                </a:solidFill>
                <a:latin typeface="Arial"/>
                <a:cs typeface="Arial"/>
              </a:rPr>
              <a:t>результаты)	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и	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организационно-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8659" y="2786923"/>
            <a:ext cx="9315450" cy="3181350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педагогических</a:t>
            </a:r>
            <a:r>
              <a:rPr sz="1800" b="1" spc="3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1F3863"/>
                </a:solidFill>
                <a:latin typeface="Arial"/>
                <a:cs typeface="Arial"/>
              </a:rPr>
              <a:t>условий</a:t>
            </a:r>
            <a:r>
              <a:rPr sz="1800" b="1" spc="5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1F3863"/>
                </a:solidFill>
                <a:latin typeface="Arial"/>
                <a:cs typeface="Arial"/>
              </a:rPr>
              <a:t>представленных </a:t>
            </a:r>
            <a:r>
              <a:rPr sz="1200" b="1" dirty="0">
                <a:solidFill>
                  <a:srgbClr val="1F3863"/>
                </a:solidFill>
                <a:latin typeface="Arial"/>
                <a:cs typeface="Arial"/>
              </a:rPr>
              <a:t>в</a:t>
            </a:r>
            <a:r>
              <a:rPr sz="12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1F3863"/>
                </a:solidFill>
                <a:latin typeface="Arial"/>
                <a:cs typeface="Arial"/>
              </a:rPr>
              <a:t>виде:</a:t>
            </a:r>
            <a:endParaRPr sz="12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учебного</a:t>
            </a:r>
            <a:r>
              <a:rPr sz="1800" b="1" spc="-2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плана,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календарного</a:t>
            </a:r>
            <a:r>
              <a:rPr sz="1800" b="1" spc="-2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учебного</a:t>
            </a:r>
            <a:r>
              <a:rPr sz="18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графика,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рабочих</a:t>
            </a:r>
            <a:r>
              <a:rPr sz="1800" b="1" spc="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программ</a:t>
            </a:r>
            <a:r>
              <a:rPr sz="18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учебных</a:t>
            </a:r>
            <a:r>
              <a:rPr sz="1800" b="1" spc="2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предметов,</a:t>
            </a:r>
            <a:r>
              <a:rPr sz="1800" b="1" spc="5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курсов,</a:t>
            </a:r>
            <a:r>
              <a:rPr sz="1800" b="1" spc="2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дисциплин</a:t>
            </a:r>
            <a:r>
              <a:rPr sz="1800" b="1" spc="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(модулей),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иных</a:t>
            </a:r>
            <a:r>
              <a:rPr sz="1800" b="1" spc="-4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компонентов,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5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оценочных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и</a:t>
            </a:r>
            <a:r>
              <a:rPr sz="18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методических</a:t>
            </a:r>
            <a:r>
              <a:rPr sz="1800" b="1" spc="5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материалов,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рабочей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программы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 воспитания,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календарного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плана</a:t>
            </a:r>
            <a:r>
              <a:rPr sz="1800" b="1" spc="-2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воспитательной</a:t>
            </a:r>
            <a:r>
              <a:rPr sz="1800" b="1" spc="5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F3863"/>
                </a:solidFill>
                <a:latin typeface="Arial"/>
                <a:cs typeface="Arial"/>
              </a:rPr>
              <a:t>работы,</a:t>
            </a:r>
            <a:endParaRPr sz="1800">
              <a:latin typeface="Arial"/>
              <a:cs typeface="Arial"/>
            </a:endParaRPr>
          </a:p>
          <a:p>
            <a:pPr marL="1270000" indent="-343535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1269365" algn="l"/>
                <a:tab pos="1270635" algn="l"/>
              </a:tabLst>
            </a:pPr>
            <a:r>
              <a:rPr sz="1800" b="1" spc="-20" dirty="0">
                <a:solidFill>
                  <a:srgbClr val="1F3863"/>
                </a:solidFill>
                <a:latin typeface="Arial"/>
                <a:cs typeface="Arial"/>
              </a:rPr>
              <a:t>форм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аттестации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6920" y="381000"/>
            <a:ext cx="1082040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3200" b="1" spc="-10" dirty="0" smtClean="0">
                <a:solidFill>
                  <a:srgbClr val="C00000"/>
                </a:solidFill>
              </a:rPr>
              <a:t>ОСНОВНАЯ</a:t>
            </a:r>
            <a:r>
              <a:rPr lang="ru-RU" sz="3200" b="1" spc="20" dirty="0" smtClean="0">
                <a:solidFill>
                  <a:srgbClr val="C00000"/>
                </a:solidFill>
              </a:rPr>
              <a:t> </a:t>
            </a:r>
            <a:r>
              <a:rPr lang="ru-RU" sz="3200" b="1" spc="-5" dirty="0" smtClean="0">
                <a:solidFill>
                  <a:srgbClr val="C00000"/>
                </a:solidFill>
              </a:rPr>
              <a:t>ОБРАЗОВАТЕЛЬНАЯ</a:t>
            </a:r>
            <a:r>
              <a:rPr lang="ru-RU" sz="3200" b="1" spc="65" dirty="0" smtClean="0">
                <a:solidFill>
                  <a:srgbClr val="C00000"/>
                </a:solidFill>
              </a:rPr>
              <a:t> </a:t>
            </a:r>
            <a:r>
              <a:rPr lang="ru-RU" sz="3200" b="1" spc="-10" dirty="0" smtClean="0">
                <a:solidFill>
                  <a:srgbClr val="C00000"/>
                </a:solidFill>
              </a:rPr>
              <a:t>ПРОГРАММА</a:t>
            </a:r>
            <a:endParaRPr lang="ru-RU" sz="3200" b="1" spc="-10" dirty="0">
              <a:solidFill>
                <a:srgbClr val="C0000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2000" y="744727"/>
            <a:ext cx="9914255" cy="5597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080385" marR="481965" indent="-2248535">
              <a:lnSpc>
                <a:spcPct val="100000"/>
              </a:lnSpc>
              <a:spcBef>
                <a:spcPts val="105"/>
              </a:spcBef>
            </a:pPr>
            <a:endParaRPr lang="ru-RU" sz="2000" b="1" spc="-15" dirty="0" smtClean="0">
              <a:solidFill>
                <a:srgbClr val="1F3863"/>
              </a:solidFill>
              <a:latin typeface="Arial"/>
              <a:cs typeface="Arial"/>
            </a:endParaRPr>
          </a:p>
          <a:p>
            <a:pPr marL="3080385" marR="481965" indent="-2248535">
              <a:lnSpc>
                <a:spcPct val="100000"/>
              </a:lnSpc>
              <a:spcBef>
                <a:spcPts val="105"/>
              </a:spcBef>
            </a:pPr>
            <a:r>
              <a:rPr sz="2000" b="1" spc="-15" dirty="0" smtClean="0">
                <a:solidFill>
                  <a:srgbClr val="1F3863"/>
                </a:solidFill>
                <a:latin typeface="Arial"/>
                <a:cs typeface="Arial"/>
              </a:rPr>
              <a:t>ФЕДЕРАЛЬНЫЙ </a:t>
            </a:r>
            <a:r>
              <a:rPr sz="2000" b="1" dirty="0">
                <a:solidFill>
                  <a:srgbClr val="1F3863"/>
                </a:solidFill>
                <a:latin typeface="Arial"/>
                <a:cs typeface="Arial"/>
              </a:rPr>
              <a:t>ЗАКОН ОБ </a:t>
            </a:r>
            <a:r>
              <a:rPr sz="2000" b="1" spc="-25" dirty="0">
                <a:solidFill>
                  <a:srgbClr val="1F3863"/>
                </a:solidFill>
                <a:latin typeface="Arial"/>
                <a:cs typeface="Arial"/>
              </a:rPr>
              <a:t>ОБРАЗОВАНИИ </a:t>
            </a:r>
            <a:r>
              <a:rPr sz="2000" b="1" dirty="0">
                <a:solidFill>
                  <a:srgbClr val="1F3863"/>
                </a:solidFill>
                <a:latin typeface="Arial"/>
                <a:cs typeface="Arial"/>
              </a:rPr>
              <a:t>В РОССИЙСКОЙ </a:t>
            </a:r>
            <a:r>
              <a:rPr sz="2000" b="1" spc="-54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1F3863"/>
                </a:solidFill>
                <a:latin typeface="Arial"/>
                <a:cs typeface="Arial"/>
              </a:rPr>
              <a:t>ФЕДЕРАЦИИ</a:t>
            </a:r>
            <a:r>
              <a:rPr sz="20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F3863"/>
                </a:solidFill>
                <a:latin typeface="Arial"/>
                <a:cs typeface="Arial"/>
              </a:rPr>
              <a:t>–</a:t>
            </a:r>
            <a:r>
              <a:rPr sz="2000" b="1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F3863"/>
                </a:solidFill>
                <a:latin typeface="Arial"/>
                <a:cs typeface="Arial"/>
              </a:rPr>
              <a:t>ФЗ-273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50" dirty="0">
              <a:latin typeface="Arial"/>
              <a:cs typeface="Arial"/>
            </a:endParaRPr>
          </a:p>
          <a:p>
            <a:pPr marL="339725" algn="ctr">
              <a:lnSpc>
                <a:spcPct val="100000"/>
              </a:lnSpc>
            </a:pP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Статья</a:t>
            </a:r>
            <a:r>
              <a:rPr sz="1800" b="1" spc="4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F3863"/>
                </a:solidFill>
                <a:latin typeface="Arial"/>
                <a:cs typeface="Arial"/>
              </a:rPr>
              <a:t>12. </a:t>
            </a:r>
            <a:r>
              <a:rPr sz="1800" b="1" spc="-10" dirty="0">
                <a:solidFill>
                  <a:srgbClr val="1F3863"/>
                </a:solidFill>
                <a:latin typeface="Arial"/>
                <a:cs typeface="Arial"/>
              </a:rPr>
              <a:t>Образовательные</a:t>
            </a:r>
            <a:r>
              <a:rPr sz="1800" b="1" spc="4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863"/>
                </a:solidFill>
                <a:latin typeface="Arial"/>
                <a:cs typeface="Arial"/>
              </a:rPr>
              <a:t>программы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550" dirty="0">
              <a:latin typeface="Arial"/>
              <a:cs typeface="Arial"/>
            </a:endParaRPr>
          </a:p>
          <a:p>
            <a:pPr marL="12700" marR="5080" indent="342900" algn="just">
              <a:lnSpc>
                <a:spcPct val="100000"/>
              </a:lnSpc>
              <a:buAutoNum type="arabicPeriod" startAt="7"/>
              <a:tabLst>
                <a:tab pos="662305" algn="l"/>
                <a:tab pos="4159885" algn="l"/>
                <a:tab pos="6951980" algn="l"/>
              </a:tabLst>
            </a:pPr>
            <a:r>
              <a:rPr sz="2400" b="1" spc="-5" dirty="0">
                <a:solidFill>
                  <a:srgbClr val="B80768"/>
                </a:solidFill>
                <a:latin typeface="Arial"/>
                <a:cs typeface="Arial"/>
              </a:rPr>
              <a:t>Организации, </a:t>
            </a:r>
            <a:r>
              <a:rPr sz="2400" b="1" spc="-10" dirty="0">
                <a:solidFill>
                  <a:srgbClr val="B80768"/>
                </a:solidFill>
                <a:latin typeface="Arial"/>
                <a:cs typeface="Arial"/>
              </a:rPr>
              <a:t>осуществляющие образовательную </a:t>
            </a:r>
            <a:r>
              <a:rPr sz="2400" b="1" spc="-5" dirty="0">
                <a:solidFill>
                  <a:srgbClr val="B80768"/>
                </a:solidFill>
                <a:latin typeface="Arial"/>
                <a:cs typeface="Arial"/>
              </a:rPr>
              <a:t>деятельность </a:t>
            </a:r>
            <a:r>
              <a:rPr sz="2400" b="1" dirty="0">
                <a:solidFill>
                  <a:srgbClr val="B80768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по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имеющим</a:t>
            </a:r>
            <a:r>
              <a:rPr sz="2400" b="1" spc="5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государственную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аккредитацию</a:t>
            </a:r>
            <a:r>
              <a:rPr sz="2400" b="1" spc="5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основным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 общеобр</a:t>
            </a:r>
            <a:r>
              <a:rPr sz="2400" b="1" spc="20" dirty="0">
                <a:solidFill>
                  <a:srgbClr val="001F5F"/>
                </a:solidFill>
                <a:latin typeface="Arial"/>
                <a:cs typeface="Arial"/>
              </a:rPr>
              <a:t>а</a:t>
            </a:r>
            <a:r>
              <a:rPr sz="2400" b="1" spc="-50" dirty="0">
                <a:solidFill>
                  <a:srgbClr val="001F5F"/>
                </a:solidFill>
                <a:latin typeface="Arial"/>
                <a:cs typeface="Arial"/>
              </a:rPr>
              <a:t>з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о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в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а</a:t>
            </a:r>
            <a:r>
              <a:rPr sz="2400" b="1" spc="-35" dirty="0">
                <a:solidFill>
                  <a:srgbClr val="001F5F"/>
                </a:solidFill>
                <a:latin typeface="Arial"/>
                <a:cs typeface="Arial"/>
              </a:rPr>
              <a:t>т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ель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ным	програ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м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м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а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м,	</a:t>
            </a:r>
            <a:r>
              <a:rPr sz="2400" b="1" dirty="0">
                <a:solidFill>
                  <a:srgbClr val="B80768"/>
                </a:solidFill>
                <a:latin typeface="Arial"/>
                <a:cs typeface="Arial"/>
              </a:rPr>
              <a:t>р</a:t>
            </a:r>
            <a:r>
              <a:rPr sz="2400" b="1" spc="10" dirty="0">
                <a:solidFill>
                  <a:srgbClr val="B80768"/>
                </a:solidFill>
                <a:latin typeface="Arial"/>
                <a:cs typeface="Arial"/>
              </a:rPr>
              <a:t>а</a:t>
            </a:r>
            <a:r>
              <a:rPr sz="2400" b="1" spc="-5" dirty="0">
                <a:solidFill>
                  <a:srgbClr val="B80768"/>
                </a:solidFill>
                <a:latin typeface="Arial"/>
                <a:cs typeface="Arial"/>
              </a:rPr>
              <a:t>зраб</a:t>
            </a:r>
            <a:r>
              <a:rPr sz="2400" b="1" spc="5" dirty="0">
                <a:solidFill>
                  <a:srgbClr val="B80768"/>
                </a:solidFill>
                <a:latin typeface="Arial"/>
                <a:cs typeface="Arial"/>
              </a:rPr>
              <a:t>а</a:t>
            </a:r>
            <a:r>
              <a:rPr sz="2400" b="1" spc="-35" dirty="0">
                <a:solidFill>
                  <a:srgbClr val="B80768"/>
                </a:solidFill>
                <a:latin typeface="Arial"/>
                <a:cs typeface="Arial"/>
              </a:rPr>
              <a:t>т</a:t>
            </a:r>
            <a:r>
              <a:rPr sz="2400" b="1" dirty="0">
                <a:solidFill>
                  <a:srgbClr val="B80768"/>
                </a:solidFill>
                <a:latin typeface="Arial"/>
                <a:cs typeface="Arial"/>
              </a:rPr>
              <a:t>ы</a:t>
            </a:r>
            <a:r>
              <a:rPr sz="2400" b="1" spc="-20" dirty="0">
                <a:solidFill>
                  <a:srgbClr val="B80768"/>
                </a:solidFill>
                <a:latin typeface="Arial"/>
                <a:cs typeface="Arial"/>
              </a:rPr>
              <a:t>в</a:t>
            </a:r>
            <a:r>
              <a:rPr sz="2400" b="1" spc="-15" dirty="0">
                <a:solidFill>
                  <a:srgbClr val="B80768"/>
                </a:solidFill>
                <a:latin typeface="Arial"/>
                <a:cs typeface="Arial"/>
              </a:rPr>
              <a:t>а</a:t>
            </a:r>
            <a:r>
              <a:rPr sz="2400" b="1" spc="-35" dirty="0">
                <a:solidFill>
                  <a:srgbClr val="B80768"/>
                </a:solidFill>
                <a:latin typeface="Arial"/>
                <a:cs typeface="Arial"/>
              </a:rPr>
              <a:t>ю</a:t>
            </a:r>
            <a:r>
              <a:rPr sz="2400" b="1" dirty="0">
                <a:solidFill>
                  <a:srgbClr val="B80768"/>
                </a:solidFill>
                <a:latin typeface="Arial"/>
                <a:cs typeface="Arial"/>
              </a:rPr>
              <a:t>т  </a:t>
            </a:r>
            <a:r>
              <a:rPr sz="2400" b="1" spc="-5" dirty="0">
                <a:solidFill>
                  <a:srgbClr val="B80768"/>
                </a:solidFill>
                <a:latin typeface="Arial"/>
                <a:cs typeface="Arial"/>
              </a:rPr>
              <a:t>образовательные</a:t>
            </a:r>
            <a:r>
              <a:rPr sz="2400" b="1" spc="-10" dirty="0">
                <a:solidFill>
                  <a:srgbClr val="B80768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B80768"/>
                </a:solidFill>
                <a:latin typeface="Arial"/>
                <a:cs typeface="Arial"/>
              </a:rPr>
              <a:t>программы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B80768"/>
              </a:buClr>
              <a:buFont typeface="Arial"/>
              <a:buAutoNum type="arabicPeriod" startAt="7"/>
            </a:pPr>
            <a:endParaRPr sz="2400" dirty="0">
              <a:latin typeface="Arial"/>
              <a:cs typeface="Arial"/>
            </a:endParaRPr>
          </a:p>
          <a:p>
            <a:pPr marL="1270000" marR="7620" lvl="1" indent="-342900">
              <a:lnSpc>
                <a:spcPct val="100000"/>
              </a:lnSpc>
              <a:buFont typeface="Wingdings"/>
              <a:buChar char=""/>
              <a:tabLst>
                <a:tab pos="1270000" algn="l"/>
                <a:tab pos="1270635" algn="l"/>
                <a:tab pos="1739264" algn="l"/>
                <a:tab pos="3764915" algn="l"/>
                <a:tab pos="4218940" algn="l"/>
                <a:tab pos="6525259" algn="l"/>
              </a:tabLst>
            </a:pPr>
            <a:r>
              <a:rPr sz="2400" b="1" u="heavy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в	</a:t>
            </a:r>
            <a:r>
              <a:rPr sz="2400" b="1" u="heavy" spc="-15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соответствии</a:t>
            </a:r>
            <a:r>
              <a:rPr sz="2400" b="1" spc="-15" dirty="0">
                <a:solidFill>
                  <a:srgbClr val="B80768"/>
                </a:solidFill>
                <a:latin typeface="Arial"/>
                <a:cs typeface="Arial"/>
              </a:rPr>
              <a:t>	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с	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федеральными	</a:t>
            </a:r>
            <a:r>
              <a:rPr sz="2400" b="1" spc="-15" dirty="0">
                <a:solidFill>
                  <a:srgbClr val="1F3863"/>
                </a:solidFill>
                <a:latin typeface="Arial"/>
                <a:cs typeface="Arial"/>
              </a:rPr>
              <a:t>государственными </a:t>
            </a:r>
            <a:r>
              <a:rPr sz="2400" b="1" spc="-54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образовательными</a:t>
            </a:r>
            <a:r>
              <a:rPr sz="2400" b="1" spc="-2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стандартами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Clr>
                <a:srgbClr val="B80768"/>
              </a:buClr>
              <a:buFont typeface="Wingdings"/>
              <a:buChar char=""/>
            </a:pPr>
            <a:endParaRPr sz="2400" dirty="0">
              <a:latin typeface="Arial"/>
              <a:cs typeface="Arial"/>
            </a:endParaRPr>
          </a:p>
          <a:p>
            <a:pPr marL="1270000" marR="8890" lvl="1" indent="-342900">
              <a:lnSpc>
                <a:spcPct val="100000"/>
              </a:lnSpc>
              <a:buFont typeface="Wingdings"/>
              <a:buChar char=""/>
              <a:tabLst>
                <a:tab pos="1270000" algn="l"/>
                <a:tab pos="1270635" algn="l"/>
                <a:tab pos="1824355" algn="l"/>
                <a:tab pos="3120390" algn="l"/>
                <a:tab pos="5796915" algn="l"/>
                <a:tab pos="7670165" algn="l"/>
              </a:tabLst>
            </a:pPr>
            <a:r>
              <a:rPr sz="2400" b="1" u="heavy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с	</a:t>
            </a:r>
            <a:r>
              <a:rPr sz="2400" b="1" u="heavy" spc="-35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у</a:t>
            </a:r>
            <a:r>
              <a:rPr sz="2400" b="1" u="heavy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ч</a:t>
            </a:r>
            <a:r>
              <a:rPr sz="2400" b="1" u="heavy" spc="-10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е</a:t>
            </a:r>
            <a:r>
              <a:rPr sz="2400" b="1" u="heavy" spc="-60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т</a:t>
            </a:r>
            <a:r>
              <a:rPr sz="2400" b="1" u="heavy" spc="-25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о</a:t>
            </a:r>
            <a:r>
              <a:rPr sz="2400" b="1" u="heavy" dirty="0">
                <a:solidFill>
                  <a:srgbClr val="B80768"/>
                </a:solidFill>
                <a:uFill>
                  <a:solidFill>
                    <a:srgbClr val="B80768"/>
                  </a:solidFill>
                </a:uFill>
                <a:latin typeface="Arial"/>
                <a:cs typeface="Arial"/>
              </a:rPr>
              <a:t>м</a:t>
            </a:r>
            <a:r>
              <a:rPr sz="2400" b="1" dirty="0">
                <a:solidFill>
                  <a:srgbClr val="B80768"/>
                </a:solidFill>
                <a:latin typeface="Arial"/>
                <a:cs typeface="Arial"/>
              </a:rPr>
              <a:t>	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со</a:t>
            </a:r>
            <a:r>
              <a:rPr sz="2400" b="1" spc="-40" dirty="0">
                <a:solidFill>
                  <a:srgbClr val="1F3863"/>
                </a:solidFill>
                <a:latin typeface="Arial"/>
                <a:cs typeface="Arial"/>
              </a:rPr>
              <a:t>о</a:t>
            </a:r>
            <a:r>
              <a:rPr sz="2400" b="1" spc="-35" dirty="0">
                <a:solidFill>
                  <a:srgbClr val="1F3863"/>
                </a:solidFill>
                <a:latin typeface="Arial"/>
                <a:cs typeface="Arial"/>
              </a:rPr>
              <a:t>т</a:t>
            </a:r>
            <a:r>
              <a:rPr sz="2400" b="1" spc="-20" dirty="0">
                <a:solidFill>
                  <a:srgbClr val="1F3863"/>
                </a:solidFill>
                <a:latin typeface="Arial"/>
                <a:cs typeface="Arial"/>
              </a:rPr>
              <a:t>в</a:t>
            </a:r>
            <a:r>
              <a:rPr sz="2400" b="1" spc="-25" dirty="0">
                <a:solidFill>
                  <a:srgbClr val="1F3863"/>
                </a:solidFill>
                <a:latin typeface="Arial"/>
                <a:cs typeface="Arial"/>
              </a:rPr>
              <a:t>е</a:t>
            </a:r>
            <a:r>
              <a:rPr sz="2400" b="1" spc="-60" dirty="0">
                <a:solidFill>
                  <a:srgbClr val="1F3863"/>
                </a:solidFill>
                <a:latin typeface="Arial"/>
                <a:cs typeface="Arial"/>
              </a:rPr>
              <a:t>т</a:t>
            </a:r>
            <a:r>
              <a:rPr sz="2400" b="1" spc="10" dirty="0">
                <a:solidFill>
                  <a:srgbClr val="1F3863"/>
                </a:solidFill>
                <a:latin typeface="Arial"/>
                <a:cs typeface="Arial"/>
              </a:rPr>
              <a:t>с</a:t>
            </a:r>
            <a:r>
              <a:rPr sz="2400" b="1" spc="-35" dirty="0">
                <a:solidFill>
                  <a:srgbClr val="1F3863"/>
                </a:solidFill>
                <a:latin typeface="Arial"/>
                <a:cs typeface="Arial"/>
              </a:rPr>
              <a:t>т</a:t>
            </a:r>
            <a:r>
              <a:rPr sz="2400" b="1" spc="-20" dirty="0">
                <a:solidFill>
                  <a:srgbClr val="1F3863"/>
                </a:solidFill>
                <a:latin typeface="Arial"/>
                <a:cs typeface="Arial"/>
              </a:rPr>
              <a:t>в</a:t>
            </a:r>
            <a:r>
              <a:rPr sz="2400" b="1" spc="-25" dirty="0">
                <a:solidFill>
                  <a:srgbClr val="1F3863"/>
                </a:solidFill>
                <a:latin typeface="Arial"/>
                <a:cs typeface="Arial"/>
              </a:rPr>
              <a:t>у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ющ</a:t>
            </a:r>
            <a:r>
              <a:rPr sz="2400" b="1" spc="5" dirty="0">
                <a:solidFill>
                  <a:srgbClr val="1F3863"/>
                </a:solidFill>
                <a:latin typeface="Arial"/>
                <a:cs typeface="Arial"/>
              </a:rPr>
              <a:t>и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х	пр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и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мерн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ы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х	</a:t>
            </a:r>
            <a:r>
              <a:rPr sz="2400" b="1" spc="-25" dirty="0">
                <a:solidFill>
                  <a:srgbClr val="1F3863"/>
                </a:solidFill>
                <a:latin typeface="Arial"/>
                <a:cs typeface="Arial"/>
              </a:rPr>
              <a:t>о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сно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в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ны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х 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образовательных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программ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58083" y="136552"/>
            <a:ext cx="443992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1F3863"/>
                  </a:solidFill>
                </a:uFill>
                <a:latin typeface="+mj-lt"/>
                <a:cs typeface="Arial"/>
              </a:rPr>
              <a:t>ПРИМЕРНАЯ</a:t>
            </a:r>
            <a:r>
              <a:rPr lang="ru-RU" sz="2800" b="1" u="sng" spc="-3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1F3863"/>
                  </a:solidFill>
                </a:uFill>
                <a:latin typeface="+mj-lt"/>
                <a:cs typeface="Arial"/>
              </a:rPr>
              <a:t> </a:t>
            </a:r>
            <a:r>
              <a:rPr lang="ru-RU" sz="2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1F3863"/>
                  </a:solidFill>
                </a:uFill>
                <a:latin typeface="+mj-lt"/>
                <a:cs typeface="Arial"/>
              </a:rPr>
              <a:t>ООП</a:t>
            </a:r>
            <a:r>
              <a:rPr lang="ru-RU" sz="2800" b="1" u="sng" spc="-3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1F3863"/>
                  </a:solidFill>
                </a:uFill>
                <a:latin typeface="+mj-lt"/>
                <a:cs typeface="Arial"/>
              </a:rPr>
              <a:t> </a:t>
            </a:r>
            <a:r>
              <a:rPr lang="ru-RU" sz="2800" b="1" u="sng" spc="-5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1F3863"/>
                  </a:solidFill>
                </a:uFill>
                <a:latin typeface="+mj-lt"/>
                <a:cs typeface="Arial"/>
              </a:rPr>
              <a:t>НОО</a:t>
            </a:r>
            <a:endParaRPr lang="ru-RU" sz="28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4790" y="1469136"/>
            <a:ext cx="10018781" cy="450799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625600" y="1507616"/>
            <a:ext cx="9163050" cy="35657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b="1" spc="-5" dirty="0" err="1" smtClean="0">
                <a:solidFill>
                  <a:srgbClr val="2E5496"/>
                </a:solidFill>
                <a:latin typeface="Arial"/>
                <a:cs typeface="Arial"/>
              </a:rPr>
              <a:t>Одобрен</a:t>
            </a:r>
            <a:r>
              <a:rPr lang="ru-RU" sz="2000" b="1" spc="-5" dirty="0" smtClean="0">
                <a:solidFill>
                  <a:srgbClr val="2E5496"/>
                </a:solidFill>
                <a:latin typeface="Arial"/>
                <a:cs typeface="Arial"/>
              </a:rPr>
              <a:t>а</a:t>
            </a:r>
            <a:r>
              <a:rPr sz="2000" b="1" spc="-10" dirty="0" smtClean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2E5496"/>
                </a:solidFill>
                <a:latin typeface="Arial"/>
                <a:cs typeface="Arial"/>
              </a:rPr>
              <a:t>решением</a:t>
            </a:r>
            <a:r>
              <a:rPr sz="2000" b="1" spc="20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2E5496"/>
                </a:solidFill>
                <a:latin typeface="Arial"/>
                <a:cs typeface="Arial"/>
              </a:rPr>
              <a:t>федерального</a:t>
            </a:r>
            <a:r>
              <a:rPr sz="2000" b="1" spc="25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2E5496"/>
                </a:solidFill>
                <a:latin typeface="Arial"/>
                <a:cs typeface="Arial"/>
              </a:rPr>
              <a:t>учебно-методического</a:t>
            </a:r>
            <a:r>
              <a:rPr sz="2000" b="1" spc="25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2E5496"/>
                </a:solidFill>
                <a:latin typeface="Arial"/>
                <a:cs typeface="Arial"/>
              </a:rPr>
              <a:t>объединения</a:t>
            </a:r>
            <a:r>
              <a:rPr sz="2000" b="1" spc="-20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E5496"/>
                </a:solidFill>
                <a:latin typeface="Arial"/>
                <a:cs typeface="Arial"/>
              </a:rPr>
              <a:t>по </a:t>
            </a:r>
            <a:r>
              <a:rPr sz="2000" b="1" spc="-15" dirty="0">
                <a:solidFill>
                  <a:srgbClr val="2E5496"/>
                </a:solidFill>
                <a:latin typeface="Arial"/>
                <a:cs typeface="Arial"/>
              </a:rPr>
              <a:t>общему </a:t>
            </a:r>
            <a:r>
              <a:rPr sz="2000" b="1" spc="-459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2E5496"/>
                </a:solidFill>
                <a:latin typeface="Arial"/>
                <a:cs typeface="Arial"/>
              </a:rPr>
              <a:t>образованию,</a:t>
            </a:r>
            <a:r>
              <a:rPr sz="2000" b="1" spc="-15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endParaRPr lang="ru-RU" sz="2000" b="1" spc="-15" dirty="0" smtClean="0">
              <a:solidFill>
                <a:srgbClr val="2E5496"/>
              </a:solidFill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b="1" spc="-20" dirty="0" err="1" smtClean="0">
                <a:solidFill>
                  <a:srgbClr val="2E5496"/>
                </a:solidFill>
                <a:latin typeface="Arial"/>
                <a:cs typeface="Arial"/>
              </a:rPr>
              <a:t>протокол</a:t>
            </a:r>
            <a:r>
              <a:rPr sz="2000" b="1" spc="-10" dirty="0" smtClean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2E5496"/>
                </a:solidFill>
                <a:latin typeface="Arial"/>
                <a:cs typeface="Arial"/>
              </a:rPr>
              <a:t>от</a:t>
            </a:r>
            <a:r>
              <a:rPr sz="2000" b="1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2E5496"/>
                </a:solidFill>
                <a:latin typeface="Arial"/>
                <a:cs typeface="Arial"/>
              </a:rPr>
              <a:t>18</a:t>
            </a:r>
            <a:r>
              <a:rPr sz="2000" b="1" spc="5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2E5496"/>
                </a:solidFill>
                <a:latin typeface="Arial"/>
                <a:cs typeface="Arial"/>
              </a:rPr>
              <a:t>марта</a:t>
            </a:r>
            <a:r>
              <a:rPr sz="2000" b="1" spc="25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2E5496"/>
                </a:solidFill>
                <a:latin typeface="Arial"/>
                <a:cs typeface="Arial"/>
              </a:rPr>
              <a:t>2022</a:t>
            </a:r>
            <a:r>
              <a:rPr sz="2000" b="1" spc="25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85" dirty="0">
                <a:solidFill>
                  <a:srgbClr val="2E5496"/>
                </a:solidFill>
                <a:latin typeface="Arial"/>
                <a:cs typeface="Arial"/>
              </a:rPr>
              <a:t>г.</a:t>
            </a:r>
            <a:r>
              <a:rPr sz="2000" b="1" dirty="0">
                <a:solidFill>
                  <a:srgbClr val="2E5496"/>
                </a:solidFill>
                <a:latin typeface="Arial"/>
                <a:cs typeface="Arial"/>
              </a:rPr>
              <a:t> № </a:t>
            </a:r>
            <a:r>
              <a:rPr sz="2000" b="1" spc="-5" dirty="0">
                <a:solidFill>
                  <a:srgbClr val="2E5496"/>
                </a:solidFill>
                <a:latin typeface="Arial"/>
                <a:cs typeface="Arial"/>
              </a:rPr>
              <a:t>1/22</a:t>
            </a:r>
            <a:endParaRPr sz="20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195"/>
              </a:spcBef>
            </a:pPr>
            <a:endParaRPr lang="ru-RU" sz="2000" b="1" spc="-10" dirty="0" smtClean="0">
              <a:solidFill>
                <a:srgbClr val="2E5496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195"/>
              </a:spcBef>
            </a:pPr>
            <a:r>
              <a:rPr sz="2000" b="1" spc="-10" dirty="0" err="1" smtClean="0">
                <a:solidFill>
                  <a:srgbClr val="2E5496"/>
                </a:solidFill>
                <a:latin typeface="Arial"/>
                <a:cs typeface="Arial"/>
              </a:rPr>
              <a:t>Размещен</a:t>
            </a:r>
            <a:r>
              <a:rPr lang="ru-RU" sz="2000" b="1" spc="-10" dirty="0" smtClean="0">
                <a:solidFill>
                  <a:srgbClr val="2E5496"/>
                </a:solidFill>
                <a:latin typeface="Arial"/>
                <a:cs typeface="Arial"/>
              </a:rPr>
              <a:t>а</a:t>
            </a:r>
            <a:r>
              <a:rPr sz="2000" b="1" spc="25" dirty="0" smtClean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E5496"/>
                </a:solidFill>
                <a:latin typeface="Arial"/>
                <a:cs typeface="Arial"/>
              </a:rPr>
              <a:t>на </a:t>
            </a:r>
            <a:r>
              <a:rPr sz="2000" b="1" spc="-5" dirty="0">
                <a:solidFill>
                  <a:srgbClr val="2E5496"/>
                </a:solidFill>
                <a:latin typeface="Arial"/>
                <a:cs typeface="Arial"/>
              </a:rPr>
              <a:t>сайте</a:t>
            </a:r>
            <a:r>
              <a:rPr sz="2000" b="1" spc="50" dirty="0">
                <a:solidFill>
                  <a:srgbClr val="2E5496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462C1"/>
                </a:solidFill>
                <a:latin typeface="Arial"/>
                <a:cs typeface="Arial"/>
                <a:hlinkClick r:id="rId3"/>
              </a:rPr>
              <a:t>https://fgosreestr.ru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 dirty="0">
              <a:latin typeface="Arial"/>
              <a:cs typeface="Arial"/>
            </a:endParaRPr>
          </a:p>
          <a:p>
            <a:pPr marL="2495550" marR="1219200" indent="-1270000">
              <a:lnSpc>
                <a:spcPct val="150000"/>
              </a:lnSpc>
              <a:buFont typeface="Wingdings"/>
              <a:buChar char=""/>
              <a:tabLst>
                <a:tab pos="1512570" algn="l"/>
              </a:tabLst>
            </a:pPr>
            <a:r>
              <a:rPr sz="2000" b="1" dirty="0">
                <a:solidFill>
                  <a:srgbClr val="A1055B"/>
                </a:solidFill>
                <a:latin typeface="Arial"/>
                <a:cs typeface="Arial"/>
              </a:rPr>
              <a:t>Примерная</a:t>
            </a:r>
            <a:r>
              <a:rPr sz="2000" b="1" spc="-6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основная</a:t>
            </a:r>
            <a:r>
              <a:rPr sz="2000" b="1" spc="-5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образовательная</a:t>
            </a:r>
            <a:r>
              <a:rPr sz="2000" b="1" spc="-3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A1055B"/>
                </a:solidFill>
                <a:latin typeface="Arial"/>
                <a:cs typeface="Arial"/>
              </a:rPr>
              <a:t>программа </a:t>
            </a:r>
            <a:r>
              <a:rPr sz="2000" b="1" spc="-54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начального</a:t>
            </a:r>
            <a:r>
              <a:rPr sz="2000" b="1" spc="-3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spc="-5" dirty="0" err="1">
                <a:solidFill>
                  <a:srgbClr val="A1055B"/>
                </a:solidFill>
                <a:latin typeface="Arial"/>
                <a:cs typeface="Arial"/>
              </a:rPr>
              <a:t>общего</a:t>
            </a:r>
            <a:r>
              <a:rPr sz="2000" b="1" spc="-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spc="-5" dirty="0" err="1" smtClean="0">
                <a:solidFill>
                  <a:srgbClr val="A1055B"/>
                </a:solidFill>
                <a:latin typeface="Arial"/>
                <a:cs typeface="Arial"/>
              </a:rPr>
              <a:t>образования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7458" y="189103"/>
            <a:ext cx="52743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u="heavy" spc="-10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Адаптированные</a:t>
            </a:r>
            <a:r>
              <a:rPr sz="2400" u="heavy" spc="25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 </a:t>
            </a:r>
            <a:r>
              <a:rPr sz="2400" u="heavy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ООП</a:t>
            </a:r>
            <a:r>
              <a:rPr sz="2400" u="heavy" spc="-45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НОО</a:t>
            </a:r>
            <a:r>
              <a:rPr sz="2400" u="heavy" spc="-30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 </a:t>
            </a:r>
            <a:r>
              <a:rPr sz="2400" u="heavy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и</a:t>
            </a:r>
            <a:r>
              <a:rPr sz="2400" u="heavy" spc="-15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 </a:t>
            </a:r>
            <a:r>
              <a:rPr sz="2400" u="heavy" dirty="0">
                <a:solidFill>
                  <a:srgbClr val="1F3863"/>
                </a:solidFill>
                <a:uFill>
                  <a:solidFill>
                    <a:srgbClr val="1F3863"/>
                  </a:solidFill>
                </a:uFill>
                <a:latin typeface="Arial"/>
                <a:cs typeface="Arial"/>
              </a:rPr>
              <a:t>ООО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667" y="758946"/>
            <a:ext cx="11783695" cy="6099175"/>
            <a:chOff x="10667" y="758946"/>
            <a:chExt cx="11783695" cy="609917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67" y="758946"/>
              <a:ext cx="11783668" cy="116903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89392" y="5942045"/>
              <a:ext cx="3698748" cy="915953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8518017" y="5980277"/>
            <a:ext cx="316039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1D3158"/>
                </a:solidFill>
                <a:latin typeface="Arial"/>
                <a:cs typeface="Arial"/>
              </a:rPr>
              <a:t>Размещены</a:t>
            </a:r>
            <a:r>
              <a:rPr sz="1800" b="1" spc="30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D3158"/>
                </a:solidFill>
                <a:latin typeface="Arial"/>
                <a:cs typeface="Arial"/>
              </a:rPr>
              <a:t>на</a:t>
            </a:r>
            <a:r>
              <a:rPr sz="1800" b="1" spc="-15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D3158"/>
                </a:solidFill>
                <a:latin typeface="Arial"/>
                <a:cs typeface="Arial"/>
              </a:rPr>
              <a:t>сайте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0462C1"/>
                </a:solidFill>
                <a:latin typeface="Arial"/>
                <a:cs typeface="Arial"/>
                <a:hlinkClick r:id="rId4"/>
              </a:rPr>
              <a:t>https://fgosreestr.ru </a:t>
            </a:r>
            <a:r>
              <a:rPr sz="1800" b="1" dirty="0">
                <a:solidFill>
                  <a:srgbClr val="1D3158"/>
                </a:solidFill>
                <a:latin typeface="Arial"/>
                <a:cs typeface="Arial"/>
              </a:rPr>
              <a:t>в</a:t>
            </a:r>
            <a:r>
              <a:rPr sz="1800" b="1" spc="10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D3158"/>
                </a:solidFill>
                <a:latin typeface="Arial"/>
                <a:cs typeface="Arial"/>
              </a:rPr>
              <a:t>2015</a:t>
            </a:r>
            <a:r>
              <a:rPr sz="1800" b="1" spc="10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spc="-95" dirty="0">
                <a:solidFill>
                  <a:srgbClr val="1D3158"/>
                </a:solidFill>
                <a:latin typeface="Arial"/>
                <a:cs typeface="Arial"/>
              </a:rPr>
              <a:t>г.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96" y="1780032"/>
            <a:ext cx="12185903" cy="128016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626160" y="796493"/>
            <a:ext cx="10882630" cy="1830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105"/>
              </a:spcBef>
            </a:pP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Приказ Минобрнауки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 РФ </a:t>
            </a:r>
            <a:r>
              <a:rPr sz="1700" b="1" spc="-25" dirty="0">
                <a:solidFill>
                  <a:srgbClr val="A1055B"/>
                </a:solidFill>
                <a:latin typeface="Arial"/>
                <a:cs typeface="Arial"/>
              </a:rPr>
              <a:t>от</a:t>
            </a:r>
            <a:r>
              <a:rPr sz="1700" b="1" spc="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19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декабря</a:t>
            </a:r>
            <a:r>
              <a:rPr sz="1700" b="1" spc="-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2014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85" dirty="0">
                <a:solidFill>
                  <a:srgbClr val="A1055B"/>
                </a:solidFill>
                <a:latin typeface="Arial"/>
                <a:cs typeface="Arial"/>
              </a:rPr>
              <a:t>г.</a:t>
            </a:r>
            <a:r>
              <a:rPr sz="1700" b="1" spc="1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5" dirty="0">
                <a:solidFill>
                  <a:srgbClr val="A1055B"/>
                </a:solidFill>
                <a:latin typeface="Arial"/>
                <a:cs typeface="Arial"/>
              </a:rPr>
              <a:t>№</a:t>
            </a:r>
            <a:r>
              <a:rPr sz="1700" b="1" spc="1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1598</a:t>
            </a:r>
            <a:endParaRPr sz="170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«Об</a:t>
            </a:r>
            <a:r>
              <a:rPr sz="1700" b="1" spc="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утверждении</a:t>
            </a:r>
            <a:r>
              <a:rPr sz="1700" b="1" spc="3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федерального</a:t>
            </a:r>
            <a:r>
              <a:rPr sz="1700" b="1" spc="2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государственного</a:t>
            </a:r>
            <a:r>
              <a:rPr sz="1700" b="1" spc="3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образовательного</a:t>
            </a:r>
            <a:r>
              <a:rPr sz="1700" b="1" spc="2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стандарта</a:t>
            </a:r>
            <a:r>
              <a:rPr sz="1700" b="1" spc="4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начального</a:t>
            </a:r>
            <a:r>
              <a:rPr sz="1700" b="1" spc="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общего </a:t>
            </a:r>
            <a:r>
              <a:rPr sz="1700" b="1" spc="-459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образования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 обучающихся</a:t>
            </a:r>
            <a:r>
              <a:rPr sz="1700" b="1" spc="4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с</a:t>
            </a:r>
            <a:r>
              <a:rPr sz="1700" b="1" spc="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ограниченными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 возможностями</a:t>
            </a:r>
            <a:r>
              <a:rPr sz="1700" b="1" spc="3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здоровья»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700">
              <a:latin typeface="Arial"/>
              <a:cs typeface="Arial"/>
            </a:endParaRPr>
          </a:p>
          <a:p>
            <a:pPr marL="2540" algn="ctr">
              <a:lnSpc>
                <a:spcPct val="100000"/>
              </a:lnSpc>
            </a:pP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Приказ Минобрнауки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 РФ </a:t>
            </a:r>
            <a:r>
              <a:rPr sz="1700" b="1" spc="-25" dirty="0">
                <a:solidFill>
                  <a:srgbClr val="A1055B"/>
                </a:solidFill>
                <a:latin typeface="Arial"/>
                <a:cs typeface="Arial"/>
              </a:rPr>
              <a:t>от</a:t>
            </a:r>
            <a:r>
              <a:rPr sz="1700" b="1" spc="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19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декабря</a:t>
            </a:r>
            <a:r>
              <a:rPr sz="1700" b="1" spc="-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2014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85" dirty="0">
                <a:solidFill>
                  <a:srgbClr val="A1055B"/>
                </a:solidFill>
                <a:latin typeface="Arial"/>
                <a:cs typeface="Arial"/>
              </a:rPr>
              <a:t>г.</a:t>
            </a:r>
            <a:r>
              <a:rPr sz="1700" b="1" spc="1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5" dirty="0">
                <a:solidFill>
                  <a:srgbClr val="A1055B"/>
                </a:solidFill>
                <a:latin typeface="Arial"/>
                <a:cs typeface="Arial"/>
              </a:rPr>
              <a:t>№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 1599</a:t>
            </a:r>
            <a:endParaRPr sz="1700">
              <a:latin typeface="Arial"/>
              <a:cs typeface="Arial"/>
            </a:endParaRPr>
          </a:p>
          <a:p>
            <a:pPr marL="356870" marR="350520" algn="ctr">
              <a:lnSpc>
                <a:spcPct val="100000"/>
              </a:lnSpc>
            </a:pP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«Об</a:t>
            </a:r>
            <a:r>
              <a:rPr sz="1700" b="1" spc="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утверждении</a:t>
            </a:r>
            <a:r>
              <a:rPr sz="1700" b="1" spc="4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федерального</a:t>
            </a:r>
            <a:r>
              <a:rPr sz="1700" b="1" spc="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государственного</a:t>
            </a:r>
            <a:r>
              <a:rPr sz="1700" b="1" spc="4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образовательного</a:t>
            </a:r>
            <a:r>
              <a:rPr sz="1700" b="1" spc="2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стандарта</a:t>
            </a:r>
            <a:r>
              <a:rPr sz="1700" b="1" spc="4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образования </a:t>
            </a:r>
            <a:r>
              <a:rPr sz="1700" b="1" spc="-45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обучающихся</a:t>
            </a:r>
            <a:r>
              <a:rPr sz="1700" b="1" spc="4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dirty="0">
                <a:solidFill>
                  <a:srgbClr val="A1055B"/>
                </a:solidFill>
                <a:latin typeface="Arial"/>
                <a:cs typeface="Arial"/>
              </a:rPr>
              <a:t>с</a:t>
            </a:r>
            <a:r>
              <a:rPr sz="1700" b="1" spc="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умственной</a:t>
            </a:r>
            <a:r>
              <a:rPr sz="1700" b="1" spc="4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5" dirty="0">
                <a:solidFill>
                  <a:srgbClr val="A1055B"/>
                </a:solidFill>
                <a:latin typeface="Arial"/>
                <a:cs typeface="Arial"/>
              </a:rPr>
              <a:t>отсталостью</a:t>
            </a:r>
            <a:r>
              <a:rPr sz="1700" b="1" spc="4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A1055B"/>
                </a:solidFill>
                <a:latin typeface="Arial"/>
                <a:cs typeface="Arial"/>
              </a:rPr>
              <a:t>(интеллектуальными</a:t>
            </a:r>
            <a:r>
              <a:rPr sz="1700" b="1" spc="4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1700" b="1" spc="-10" dirty="0">
                <a:solidFill>
                  <a:srgbClr val="A1055B"/>
                </a:solidFill>
                <a:latin typeface="Arial"/>
                <a:cs typeface="Arial"/>
              </a:rPr>
              <a:t>нарушениями)»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-1" y="2947416"/>
            <a:ext cx="11794335" cy="3846575"/>
            <a:chOff x="-1" y="2947416"/>
            <a:chExt cx="11794335" cy="3846575"/>
          </a:xfrm>
        </p:grpSpPr>
        <p:sp>
          <p:nvSpPr>
            <p:cNvPr id="14" name="object 14"/>
            <p:cNvSpPr/>
            <p:nvPr/>
          </p:nvSpPr>
          <p:spPr>
            <a:xfrm>
              <a:off x="7385303" y="5757672"/>
              <a:ext cx="1030605" cy="1036319"/>
            </a:xfrm>
            <a:custGeom>
              <a:avLst/>
              <a:gdLst/>
              <a:ahLst/>
              <a:cxnLst/>
              <a:rect l="l" t="t" r="r" b="b"/>
              <a:pathLst>
                <a:path w="1030604" h="1036320">
                  <a:moveTo>
                    <a:pt x="515112" y="0"/>
                  </a:moveTo>
                  <a:lnTo>
                    <a:pt x="515112" y="214477"/>
                  </a:lnTo>
                  <a:lnTo>
                    <a:pt x="0" y="214477"/>
                  </a:lnTo>
                  <a:lnTo>
                    <a:pt x="0" y="821842"/>
                  </a:lnTo>
                  <a:lnTo>
                    <a:pt x="515112" y="821842"/>
                  </a:lnTo>
                  <a:lnTo>
                    <a:pt x="515112" y="1036319"/>
                  </a:lnTo>
                  <a:lnTo>
                    <a:pt x="1030224" y="518159"/>
                  </a:lnTo>
                  <a:lnTo>
                    <a:pt x="515112" y="0"/>
                  </a:lnTo>
                  <a:close/>
                </a:path>
              </a:pathLst>
            </a:custGeom>
            <a:solidFill>
              <a:srgbClr val="E4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385303" y="5757672"/>
              <a:ext cx="1030605" cy="1036319"/>
            </a:xfrm>
            <a:custGeom>
              <a:avLst/>
              <a:gdLst/>
              <a:ahLst/>
              <a:cxnLst/>
              <a:rect l="l" t="t" r="r" b="b"/>
              <a:pathLst>
                <a:path w="1030604" h="1036320">
                  <a:moveTo>
                    <a:pt x="0" y="214477"/>
                  </a:moveTo>
                  <a:lnTo>
                    <a:pt x="515112" y="214477"/>
                  </a:lnTo>
                  <a:lnTo>
                    <a:pt x="515112" y="0"/>
                  </a:lnTo>
                  <a:lnTo>
                    <a:pt x="1030224" y="518159"/>
                  </a:lnTo>
                  <a:lnTo>
                    <a:pt x="515112" y="1036319"/>
                  </a:lnTo>
                  <a:lnTo>
                    <a:pt x="515112" y="821842"/>
                  </a:lnTo>
                  <a:lnTo>
                    <a:pt x="0" y="821842"/>
                  </a:lnTo>
                  <a:lnTo>
                    <a:pt x="0" y="21447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" y="2947416"/>
              <a:ext cx="11794335" cy="3020568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2445879" y="2994152"/>
            <a:ext cx="6621921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96925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/>
              <a:t>ФГОС не применяется для обучения обучающихся с ограниченными возможностями здоровья и обучающихся с умственной отсталостью (интеллектуальными нарушениями)</a:t>
            </a:r>
            <a:endParaRPr sz="2400" b="1" dirty="0">
              <a:latin typeface="Arial"/>
              <a:cs typeface="Arial"/>
            </a:endParaRPr>
          </a:p>
        </p:txBody>
      </p:sp>
      <p:pic>
        <p:nvPicPr>
          <p:cNvPr id="18" name="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5932931"/>
            <a:ext cx="7517892" cy="925067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470712" y="5980277"/>
            <a:ext cx="395033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1D3158"/>
                </a:solidFill>
                <a:latin typeface="Arial"/>
                <a:cs typeface="Arial"/>
              </a:rPr>
              <a:t>Примерные</a:t>
            </a:r>
            <a:r>
              <a:rPr sz="1800" b="1" spc="-40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D3158"/>
                </a:solidFill>
                <a:latin typeface="Arial"/>
                <a:cs typeface="Arial"/>
              </a:rPr>
              <a:t>адаптированные </a:t>
            </a:r>
            <a:r>
              <a:rPr sz="1800" b="1" dirty="0">
                <a:solidFill>
                  <a:srgbClr val="1D3158"/>
                </a:solidFill>
                <a:latin typeface="Arial"/>
                <a:cs typeface="Arial"/>
              </a:rPr>
              <a:t>ООП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1D3158"/>
                </a:solidFill>
                <a:latin typeface="Arial"/>
                <a:cs typeface="Arial"/>
              </a:rPr>
              <a:t>начального</a:t>
            </a:r>
            <a:r>
              <a:rPr sz="1800" b="1" spc="5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1D3158"/>
                </a:solidFill>
                <a:latin typeface="Arial"/>
                <a:cs typeface="Arial"/>
              </a:rPr>
              <a:t>общего</a:t>
            </a:r>
            <a:r>
              <a:rPr sz="1800" b="1" spc="25" dirty="0">
                <a:solidFill>
                  <a:srgbClr val="1D3158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D3158"/>
                </a:solidFill>
                <a:latin typeface="Arial"/>
                <a:cs typeface="Arial"/>
              </a:rPr>
              <a:t>образования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36" y="152400"/>
            <a:ext cx="11782564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85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22140" y="123189"/>
            <a:ext cx="32258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u="heavy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ООП</a:t>
            </a:r>
            <a:r>
              <a:rPr sz="2000" u="heavy" spc="-45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 </a:t>
            </a:r>
            <a:r>
              <a:rPr sz="2000" u="heavy" spc="-5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НОО</a:t>
            </a:r>
            <a:r>
              <a:rPr sz="2000" u="heavy" spc="-35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 </a:t>
            </a:r>
            <a:r>
              <a:rPr sz="2000" u="heavy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по</a:t>
            </a:r>
            <a:r>
              <a:rPr sz="2000" u="heavy" spc="-10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 </a:t>
            </a:r>
            <a:r>
              <a:rPr sz="2000" u="heavy" spc="-5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ФГОС</a:t>
            </a:r>
            <a:r>
              <a:rPr sz="2000" u="heavy" spc="-40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 </a:t>
            </a:r>
            <a:r>
              <a:rPr sz="2000" u="heavy" spc="-35" dirty="0">
                <a:solidFill>
                  <a:srgbClr val="1F4E79"/>
                </a:solidFill>
                <a:uFill>
                  <a:solidFill>
                    <a:srgbClr val="1F4E79"/>
                  </a:solidFill>
                </a:uFill>
                <a:latin typeface="Arial"/>
                <a:cs typeface="Arial"/>
              </a:rPr>
              <a:t>2021г.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23206" y="824483"/>
            <a:ext cx="4701683" cy="36027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627882" y="716635"/>
            <a:ext cx="3916679" cy="3254375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510540">
              <a:lnSpc>
                <a:spcPct val="100000"/>
              </a:lnSpc>
              <a:spcBef>
                <a:spcPts val="1225"/>
              </a:spcBef>
            </a:pP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Содержательный</a:t>
            </a:r>
            <a:r>
              <a:rPr sz="2000" b="1" spc="-5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A1055B"/>
                </a:solidFill>
                <a:latin typeface="Arial"/>
                <a:cs typeface="Arial"/>
              </a:rPr>
              <a:t>раздел</a:t>
            </a:r>
            <a:endParaRPr sz="2000">
              <a:latin typeface="Arial"/>
              <a:cs typeface="Arial"/>
            </a:endParaRPr>
          </a:p>
          <a:p>
            <a:pPr marL="456565" marR="133985" indent="-456565">
              <a:lnSpc>
                <a:spcPct val="100000"/>
              </a:lnSpc>
              <a:spcBef>
                <a:spcPts val="1130"/>
              </a:spcBef>
              <a:buAutoNum type="arabicPeriod"/>
              <a:tabLst>
                <a:tab pos="456565" algn="l"/>
                <a:tab pos="469900" algn="l"/>
              </a:tabLst>
            </a:pPr>
            <a:r>
              <a:rPr sz="2000" b="1" i="1" dirty="0">
                <a:solidFill>
                  <a:srgbClr val="A1055B"/>
                </a:solidFill>
                <a:latin typeface="Calibri"/>
                <a:cs typeface="Calibri"/>
              </a:rPr>
              <a:t>рабочие</a:t>
            </a:r>
            <a:r>
              <a:rPr sz="2000" b="1" i="1" spc="-5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srgbClr val="A1055B"/>
                </a:solidFill>
                <a:latin typeface="Calibri"/>
                <a:cs typeface="Calibri"/>
              </a:rPr>
              <a:t>программы</a:t>
            </a:r>
            <a:r>
              <a:rPr sz="2000" b="1" i="1" spc="-5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srgbClr val="A1055B"/>
                </a:solidFill>
                <a:latin typeface="Calibri"/>
                <a:cs typeface="Calibri"/>
              </a:rPr>
              <a:t>учебных</a:t>
            </a:r>
            <a:endParaRPr sz="20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000" b="1" i="1" spc="-5" dirty="0">
                <a:solidFill>
                  <a:srgbClr val="A1055B"/>
                </a:solidFill>
                <a:latin typeface="Calibri"/>
                <a:cs typeface="Calibri"/>
              </a:rPr>
              <a:t>предметов,</a:t>
            </a:r>
            <a:r>
              <a:rPr sz="2000" b="1" i="1" spc="-4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400" b="1" i="1" spc="-5" dirty="0">
                <a:solidFill>
                  <a:srgbClr val="A1055B"/>
                </a:solidFill>
                <a:latin typeface="Calibri"/>
                <a:cs typeface="Calibri"/>
              </a:rPr>
              <a:t>учебных</a:t>
            </a:r>
            <a:r>
              <a:rPr sz="1400" b="1" i="1" spc="1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400" b="1" i="1" dirty="0">
                <a:solidFill>
                  <a:srgbClr val="A1055B"/>
                </a:solidFill>
                <a:latin typeface="Calibri"/>
                <a:cs typeface="Calibri"/>
              </a:rPr>
              <a:t>курсов,</a:t>
            </a:r>
            <a:endParaRPr sz="1400">
              <a:latin typeface="Calibri"/>
              <a:cs typeface="Calibri"/>
            </a:endParaRPr>
          </a:p>
          <a:p>
            <a:pPr marL="1164590" marR="5080" indent="-1905">
              <a:lnSpc>
                <a:spcPct val="100000"/>
              </a:lnSpc>
              <a:spcBef>
                <a:spcPts val="40"/>
              </a:spcBef>
            </a:pPr>
            <a:r>
              <a:rPr sz="1400" b="1" i="1" dirty="0">
                <a:solidFill>
                  <a:srgbClr val="A1055B"/>
                </a:solidFill>
                <a:latin typeface="Calibri"/>
                <a:cs typeface="Calibri"/>
              </a:rPr>
              <a:t>курсов </a:t>
            </a:r>
            <a:r>
              <a:rPr sz="1400" b="1" i="1" spc="-5" dirty="0">
                <a:solidFill>
                  <a:srgbClr val="A1055B"/>
                </a:solidFill>
                <a:latin typeface="Calibri"/>
                <a:cs typeface="Calibri"/>
              </a:rPr>
              <a:t>внеурочной деятельности, </a:t>
            </a:r>
            <a:r>
              <a:rPr sz="1400" b="1" i="1" spc="-305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400" b="1" i="1" spc="-5" dirty="0">
                <a:solidFill>
                  <a:srgbClr val="A1055B"/>
                </a:solidFill>
                <a:latin typeface="Calibri"/>
                <a:cs typeface="Calibri"/>
              </a:rPr>
              <a:t>учебных</a:t>
            </a:r>
            <a:r>
              <a:rPr sz="1400" b="1" i="1" spc="15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400" b="1" i="1" spc="-5" dirty="0">
                <a:solidFill>
                  <a:srgbClr val="A1055B"/>
                </a:solidFill>
                <a:latin typeface="Calibri"/>
                <a:cs typeface="Calibri"/>
              </a:rPr>
              <a:t>модулей</a:t>
            </a:r>
            <a:r>
              <a:rPr sz="1200" b="1" i="1" spc="-5" dirty="0">
                <a:solidFill>
                  <a:srgbClr val="A1055B"/>
                </a:solidFill>
                <a:latin typeface="Calibri"/>
                <a:cs typeface="Calibri"/>
              </a:rPr>
              <a:t>;</a:t>
            </a:r>
            <a:endParaRPr sz="1200">
              <a:latin typeface="Calibri"/>
              <a:cs typeface="Calibri"/>
            </a:endParaRPr>
          </a:p>
          <a:p>
            <a:pPr marL="469900" marR="179070">
              <a:lnSpc>
                <a:spcPts val="2400"/>
              </a:lnSpc>
              <a:spcBef>
                <a:spcPts val="40"/>
              </a:spcBef>
              <a:buAutoNum type="arabicPeriod" startAt="2"/>
              <a:tabLst>
                <a:tab pos="724535" algn="l"/>
              </a:tabLst>
            </a:pP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программа формирования </a:t>
            </a:r>
            <a:r>
              <a:rPr sz="2000" b="1" spc="-4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универсальных учебных </a:t>
            </a:r>
            <a:r>
              <a:rPr sz="20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действий</a:t>
            </a:r>
            <a:r>
              <a:rPr sz="2000" b="1" spc="-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у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 обучающихся;</a:t>
            </a:r>
            <a:endParaRPr sz="2000">
              <a:latin typeface="Calibri"/>
              <a:cs typeface="Calibri"/>
            </a:endParaRPr>
          </a:p>
          <a:p>
            <a:pPr marL="927100" marR="509905">
              <a:lnSpc>
                <a:spcPct val="100000"/>
              </a:lnSpc>
              <a:spcBef>
                <a:spcPts val="525"/>
              </a:spcBef>
              <a:buAutoNum type="arabicPeriod" startAt="2"/>
              <a:tabLst>
                <a:tab pos="1181735" algn="l"/>
              </a:tabLst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рабочая</a:t>
            </a:r>
            <a:r>
              <a:rPr sz="2000" b="1" spc="-8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программа </a:t>
            </a:r>
            <a:r>
              <a:rPr sz="2000" b="1" spc="-434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94853" y="124968"/>
            <a:ext cx="3997543" cy="453999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8404606" y="101"/>
            <a:ext cx="3402965" cy="4290695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1285"/>
              </a:spcBef>
            </a:pP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Организационный</a:t>
            </a:r>
            <a:r>
              <a:rPr sz="2000" b="1" spc="-75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A1055B"/>
                </a:solidFill>
                <a:latin typeface="Arial"/>
                <a:cs typeface="Arial"/>
              </a:rPr>
              <a:t>раздел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190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dirty="0">
                <a:solidFill>
                  <a:srgbClr val="C55A11"/>
                </a:solidFill>
                <a:latin typeface="Calibri"/>
                <a:cs typeface="Calibri"/>
              </a:rPr>
              <a:t>учебный</a:t>
            </a:r>
            <a:r>
              <a:rPr sz="2000" b="1" spc="-55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план;</a:t>
            </a:r>
            <a:endParaRPr sz="2000">
              <a:latin typeface="Calibri"/>
              <a:cs typeface="Calibri"/>
            </a:endParaRPr>
          </a:p>
          <a:p>
            <a:pPr marL="355600" marR="112268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план</a:t>
            </a:r>
            <a:r>
              <a:rPr sz="2000" b="1" spc="-110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C55A11"/>
                </a:solidFill>
                <a:latin typeface="Calibri"/>
                <a:cs typeface="Calibri"/>
              </a:rPr>
              <a:t>внеурочной </a:t>
            </a:r>
            <a:r>
              <a:rPr sz="2000" b="1" spc="-434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C55A11"/>
                </a:solidFill>
                <a:latin typeface="Calibri"/>
                <a:cs typeface="Calibri"/>
              </a:rPr>
              <a:t>деятельности;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календарный</a:t>
            </a:r>
            <a:r>
              <a:rPr sz="2000" b="1" spc="-50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C55A11"/>
                </a:solidFill>
                <a:latin typeface="Calibri"/>
                <a:cs typeface="Calibri"/>
              </a:rPr>
              <a:t>учебный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график;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календарный</a:t>
            </a:r>
            <a:r>
              <a:rPr sz="2000" b="1" spc="-55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план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000" b="1" spc="-5" dirty="0">
                <a:solidFill>
                  <a:srgbClr val="C55A11"/>
                </a:solidFill>
                <a:latin typeface="Calibri"/>
                <a:cs typeface="Calibri"/>
              </a:rPr>
              <a:t>воспитательной</a:t>
            </a:r>
            <a:r>
              <a:rPr sz="2000" b="1" spc="-75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C55A11"/>
                </a:solidFill>
                <a:latin typeface="Calibri"/>
                <a:cs typeface="Calibri"/>
              </a:rPr>
              <a:t>работы,</a:t>
            </a:r>
            <a:endParaRPr sz="2000">
              <a:latin typeface="Calibri"/>
              <a:cs typeface="Calibri"/>
            </a:endParaRPr>
          </a:p>
          <a:p>
            <a:pPr marL="355600" marR="347980" indent="-342900" algn="just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5600" algn="l"/>
              </a:tabLst>
            </a:pP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характеристика условий </a:t>
            </a:r>
            <a:r>
              <a:rPr sz="2000" b="1" spc="-4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реализации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программы </a:t>
            </a:r>
            <a:r>
              <a:rPr sz="2000" b="1" spc="-4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НОО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72637" y="3774694"/>
            <a:ext cx="5760085" cy="2670810"/>
            <a:chOff x="772637" y="3774694"/>
            <a:chExt cx="5760085" cy="2670810"/>
          </a:xfrm>
        </p:grpSpPr>
        <p:sp>
          <p:nvSpPr>
            <p:cNvPr id="8" name="object 8"/>
            <p:cNvSpPr/>
            <p:nvPr/>
          </p:nvSpPr>
          <p:spPr>
            <a:xfrm>
              <a:off x="6088380" y="3781044"/>
              <a:ext cx="437515" cy="1018540"/>
            </a:xfrm>
            <a:custGeom>
              <a:avLst/>
              <a:gdLst/>
              <a:ahLst/>
              <a:cxnLst/>
              <a:rect l="l" t="t" r="r" b="b"/>
              <a:pathLst>
                <a:path w="437515" h="1018539">
                  <a:moveTo>
                    <a:pt x="218694" y="0"/>
                  </a:moveTo>
                  <a:lnTo>
                    <a:pt x="0" y="218693"/>
                  </a:lnTo>
                  <a:lnTo>
                    <a:pt x="109347" y="218693"/>
                  </a:lnTo>
                  <a:lnTo>
                    <a:pt x="109347" y="1018031"/>
                  </a:lnTo>
                  <a:lnTo>
                    <a:pt x="328041" y="1018031"/>
                  </a:lnTo>
                  <a:lnTo>
                    <a:pt x="328041" y="218693"/>
                  </a:lnTo>
                  <a:lnTo>
                    <a:pt x="437388" y="218693"/>
                  </a:lnTo>
                  <a:lnTo>
                    <a:pt x="218694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088380" y="3781044"/>
              <a:ext cx="437515" cy="1018540"/>
            </a:xfrm>
            <a:custGeom>
              <a:avLst/>
              <a:gdLst/>
              <a:ahLst/>
              <a:cxnLst/>
              <a:rect l="l" t="t" r="r" b="b"/>
              <a:pathLst>
                <a:path w="437515" h="1018539">
                  <a:moveTo>
                    <a:pt x="109347" y="1018031"/>
                  </a:moveTo>
                  <a:lnTo>
                    <a:pt x="109347" y="218693"/>
                  </a:lnTo>
                  <a:lnTo>
                    <a:pt x="0" y="218693"/>
                  </a:lnTo>
                  <a:lnTo>
                    <a:pt x="218694" y="0"/>
                  </a:lnTo>
                  <a:lnTo>
                    <a:pt x="437388" y="218693"/>
                  </a:lnTo>
                  <a:lnTo>
                    <a:pt x="328041" y="218693"/>
                  </a:lnTo>
                  <a:lnTo>
                    <a:pt x="328041" y="1018031"/>
                  </a:lnTo>
                  <a:lnTo>
                    <a:pt x="109347" y="1018031"/>
                  </a:lnTo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2637" y="5750051"/>
              <a:ext cx="3806982" cy="694943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182420" y="5776366"/>
            <a:ext cx="22517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ЭОР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по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темам:</a:t>
            </a:r>
            <a:r>
              <a:rPr sz="2000" b="1" spc="4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srgbClr val="F4B083"/>
                </a:solidFill>
                <a:latin typeface="Calibri"/>
                <a:cs typeface="Calibri"/>
              </a:rPr>
              <a:t>РЭШ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777471" y="743712"/>
            <a:ext cx="414527" cy="3357372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11874627" y="867468"/>
            <a:ext cx="254000" cy="276225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Особенности</a:t>
            </a:r>
            <a:r>
              <a:rPr sz="1800" b="1" spc="-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ОО:</a:t>
            </a:r>
            <a:r>
              <a:rPr sz="18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b="1" i="1" spc="-5" dirty="0">
                <a:solidFill>
                  <a:srgbClr val="C55A11"/>
                </a:solidFill>
                <a:latin typeface="Calibri"/>
                <a:cs typeface="Calibri"/>
              </a:rPr>
              <a:t>МКШ,</a:t>
            </a:r>
            <a:r>
              <a:rPr sz="1400" b="1" i="1" spc="-20" dirty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sz="1400" b="1" i="1" spc="-5" dirty="0">
                <a:solidFill>
                  <a:srgbClr val="C55A11"/>
                </a:solidFill>
                <a:latin typeface="Calibri"/>
                <a:cs typeface="Calibri"/>
              </a:rPr>
              <a:t>лицей</a:t>
            </a:r>
            <a:endParaRPr sz="1400" dirty="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695444" y="4119371"/>
            <a:ext cx="3206496" cy="1246631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5168646" y="4159757"/>
            <a:ext cx="2352040" cy="791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Примерная </a:t>
            </a:r>
            <a:r>
              <a:rPr sz="1800" b="1" dirty="0">
                <a:solidFill>
                  <a:srgbClr val="001F5F"/>
                </a:solidFill>
                <a:latin typeface="Calibri"/>
                <a:cs typeface="Calibri"/>
              </a:rPr>
              <a:t>рабочая </a:t>
            </a:r>
            <a:r>
              <a:rPr sz="18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программа</a:t>
            </a:r>
            <a:r>
              <a:rPr sz="1800" b="1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b="1" spc="-10" dirty="0">
                <a:solidFill>
                  <a:srgbClr val="001F5F"/>
                </a:solidFill>
                <a:latin typeface="Calibri"/>
                <a:cs typeface="Calibri"/>
              </a:rPr>
              <a:t>ФУМО</a:t>
            </a:r>
            <a:r>
              <a:rPr sz="14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1F5F"/>
                </a:solidFill>
                <a:latin typeface="Calibri"/>
                <a:cs typeface="Calibri"/>
              </a:rPr>
              <a:t>2.06.20,</a:t>
            </a:r>
            <a:r>
              <a:rPr sz="14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1F5F"/>
                </a:solidFill>
                <a:latin typeface="Calibri"/>
                <a:cs typeface="Calibri"/>
              </a:rPr>
              <a:t>фгосреестр.ру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610102" y="1878838"/>
            <a:ext cx="8016875" cy="4979670"/>
            <a:chOff x="3610102" y="1878838"/>
            <a:chExt cx="8016875" cy="4979670"/>
          </a:xfrm>
        </p:grpSpPr>
        <p:sp>
          <p:nvSpPr>
            <p:cNvPr id="19" name="object 19"/>
            <p:cNvSpPr/>
            <p:nvPr/>
          </p:nvSpPr>
          <p:spPr>
            <a:xfrm>
              <a:off x="3616452" y="1885188"/>
              <a:ext cx="437515" cy="2748280"/>
            </a:xfrm>
            <a:custGeom>
              <a:avLst/>
              <a:gdLst/>
              <a:ahLst/>
              <a:cxnLst/>
              <a:rect l="l" t="t" r="r" b="b"/>
              <a:pathLst>
                <a:path w="437514" h="2748279">
                  <a:moveTo>
                    <a:pt x="218694" y="0"/>
                  </a:moveTo>
                  <a:lnTo>
                    <a:pt x="0" y="218694"/>
                  </a:lnTo>
                  <a:lnTo>
                    <a:pt x="109347" y="218694"/>
                  </a:lnTo>
                  <a:lnTo>
                    <a:pt x="109347" y="2747772"/>
                  </a:lnTo>
                  <a:lnTo>
                    <a:pt x="328040" y="2747772"/>
                  </a:lnTo>
                  <a:lnTo>
                    <a:pt x="328040" y="218694"/>
                  </a:lnTo>
                  <a:lnTo>
                    <a:pt x="437388" y="218694"/>
                  </a:lnTo>
                  <a:lnTo>
                    <a:pt x="218694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616452" y="1885188"/>
              <a:ext cx="437515" cy="2748280"/>
            </a:xfrm>
            <a:custGeom>
              <a:avLst/>
              <a:gdLst/>
              <a:ahLst/>
              <a:cxnLst/>
              <a:rect l="l" t="t" r="r" b="b"/>
              <a:pathLst>
                <a:path w="437514" h="2748279">
                  <a:moveTo>
                    <a:pt x="109347" y="2747772"/>
                  </a:moveTo>
                  <a:lnTo>
                    <a:pt x="109347" y="218694"/>
                  </a:lnTo>
                  <a:lnTo>
                    <a:pt x="0" y="218694"/>
                  </a:lnTo>
                  <a:lnTo>
                    <a:pt x="218694" y="0"/>
                  </a:lnTo>
                  <a:lnTo>
                    <a:pt x="437388" y="218694"/>
                  </a:lnTo>
                  <a:lnTo>
                    <a:pt x="328040" y="218694"/>
                  </a:lnTo>
                  <a:lnTo>
                    <a:pt x="328040" y="2747772"/>
                  </a:lnTo>
                  <a:lnTo>
                    <a:pt x="109347" y="2747772"/>
                  </a:lnTo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5936" y="5081016"/>
              <a:ext cx="733043" cy="67817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22008" y="5018531"/>
              <a:ext cx="4704588" cy="1839467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7381113" y="5052186"/>
            <a:ext cx="3470275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1F5F"/>
                </a:solidFill>
                <a:latin typeface="Calibri"/>
                <a:cs typeface="Calibri"/>
              </a:rPr>
              <a:t>Пояснительная</a:t>
            </a:r>
            <a:r>
              <a:rPr sz="16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записка:</a:t>
            </a:r>
            <a:endParaRPr sz="1600">
              <a:latin typeface="Calibri"/>
              <a:cs typeface="Calibri"/>
            </a:endParaRPr>
          </a:p>
          <a:p>
            <a:pPr marL="12700" marR="128270">
              <a:lnSpc>
                <a:spcPct val="100000"/>
              </a:lnSpc>
            </a:pPr>
            <a:r>
              <a:rPr sz="1600" i="1" spc="-5" dirty="0">
                <a:solidFill>
                  <a:srgbClr val="001F5F"/>
                </a:solidFill>
                <a:latin typeface="Calibri"/>
                <a:cs typeface="Calibri"/>
              </a:rPr>
              <a:t>…</a:t>
            </a:r>
            <a:r>
              <a:rPr sz="1600" i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srgbClr val="001F5F"/>
                </a:solidFill>
                <a:latin typeface="Calibri"/>
                <a:cs typeface="Calibri"/>
              </a:rPr>
              <a:t>по</a:t>
            </a:r>
            <a:r>
              <a:rPr sz="1600" i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направлениям</a:t>
            </a:r>
            <a:r>
              <a:rPr sz="1600" i="1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воспитательной </a:t>
            </a:r>
            <a:r>
              <a:rPr sz="1600" i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деятельности</a:t>
            </a:r>
            <a:r>
              <a:rPr sz="1600" i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5" dirty="0">
                <a:solidFill>
                  <a:srgbClr val="001F5F"/>
                </a:solidFill>
                <a:latin typeface="Calibri"/>
                <a:cs typeface="Calibri"/>
              </a:rPr>
              <a:t>(ФГОС</a:t>
            </a:r>
            <a:r>
              <a:rPr sz="1600" i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НОО-2021</a:t>
            </a:r>
            <a:r>
              <a:rPr sz="1600" i="1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srgbClr val="001F5F"/>
                </a:solidFill>
                <a:latin typeface="Calibri"/>
                <a:cs typeface="Calibri"/>
              </a:rPr>
              <a:t>п.41):</a:t>
            </a:r>
            <a:endParaRPr sz="1600">
              <a:latin typeface="Calibri"/>
              <a:cs typeface="Calibri"/>
            </a:endParaRPr>
          </a:p>
          <a:p>
            <a:pPr marL="212090" indent="-200025">
              <a:lnSpc>
                <a:spcPct val="100000"/>
              </a:lnSpc>
              <a:buAutoNum type="arabicPeriod"/>
              <a:tabLst>
                <a:tab pos="212725" algn="l"/>
              </a:tabLst>
            </a:pPr>
            <a:r>
              <a:rPr sz="1600" i="1" spc="-20" dirty="0">
                <a:solidFill>
                  <a:srgbClr val="001F5F"/>
                </a:solidFill>
                <a:latin typeface="Calibri"/>
                <a:cs typeface="Calibri"/>
              </a:rPr>
              <a:t>Гражданского</a:t>
            </a:r>
            <a:r>
              <a:rPr sz="1600" i="1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endParaRPr sz="1600">
              <a:latin typeface="Calibri"/>
              <a:cs typeface="Calibri"/>
            </a:endParaRPr>
          </a:p>
          <a:p>
            <a:pPr marL="212090" indent="-200025">
              <a:lnSpc>
                <a:spcPct val="100000"/>
              </a:lnSpc>
              <a:buAutoNum type="arabicPeriod"/>
              <a:tabLst>
                <a:tab pos="212725" algn="l"/>
              </a:tabLst>
            </a:pP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Патриотического</a:t>
            </a:r>
            <a:r>
              <a:rPr sz="1600" i="1" spc="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endParaRPr sz="1600">
              <a:latin typeface="Calibri"/>
              <a:cs typeface="Calibri"/>
            </a:endParaRPr>
          </a:p>
          <a:p>
            <a:pPr marL="212090" indent="-200025">
              <a:lnSpc>
                <a:spcPct val="100000"/>
              </a:lnSpc>
              <a:buAutoNum type="arabicPeriod"/>
              <a:tabLst>
                <a:tab pos="212725" algn="l"/>
              </a:tabLst>
            </a:pP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Духовно-нравственного</a:t>
            </a:r>
            <a:r>
              <a:rPr sz="1600" i="1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i="1" spc="-5" dirty="0">
                <a:solidFill>
                  <a:srgbClr val="001F5F"/>
                </a:solidFill>
                <a:latin typeface="Calibri"/>
                <a:cs typeface="Calibri"/>
              </a:rPr>
              <a:t>…7.</a:t>
            </a:r>
            <a:r>
              <a:rPr sz="1600" i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5" dirty="0">
                <a:solidFill>
                  <a:srgbClr val="001F5F"/>
                </a:solidFill>
                <a:latin typeface="Calibri"/>
                <a:cs typeface="Calibri"/>
              </a:rPr>
              <a:t>Экологического</a:t>
            </a:r>
            <a:r>
              <a:rPr sz="1600" i="1" spc="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24355" y="4119371"/>
            <a:ext cx="3255264" cy="1589531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797557" y="4159757"/>
            <a:ext cx="2456815" cy="1117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Примерные </a:t>
            </a:r>
            <a:r>
              <a:rPr sz="1800" b="1" dirty="0">
                <a:solidFill>
                  <a:srgbClr val="001F5F"/>
                </a:solidFill>
                <a:latin typeface="Calibri"/>
                <a:cs typeface="Calibri"/>
              </a:rPr>
              <a:t>рабочие </a:t>
            </a:r>
            <a:r>
              <a:rPr sz="18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программы</a:t>
            </a:r>
            <a:r>
              <a:rPr sz="18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по</a:t>
            </a:r>
            <a:r>
              <a:rPr sz="1800" b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1F5F"/>
                </a:solidFill>
                <a:latin typeface="Calibri"/>
                <a:cs typeface="Calibri"/>
              </a:rPr>
              <a:t>учебным </a:t>
            </a:r>
            <a:r>
              <a:rPr sz="1800" b="1" spc="-39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Calibri"/>
                <a:cs typeface="Calibri"/>
              </a:rPr>
              <a:t>предметам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sz="1600" b="1" spc="-25" dirty="0">
                <a:solidFill>
                  <a:srgbClr val="001F5F"/>
                </a:solidFill>
                <a:latin typeface="Calibri"/>
                <a:cs typeface="Calibri"/>
              </a:rPr>
              <a:t>ФУМО,</a:t>
            </a:r>
            <a:r>
              <a:rPr sz="1600" b="1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фгосреестр.ру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22859" y="0"/>
            <a:ext cx="3232786" cy="6050280"/>
            <a:chOff x="0" y="0"/>
            <a:chExt cx="3255645" cy="6050280"/>
          </a:xfrm>
        </p:grpSpPr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91739" y="5372100"/>
              <a:ext cx="733044" cy="67818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859" y="0"/>
              <a:ext cx="528828" cy="52882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0" y="126492"/>
              <a:ext cx="3255264" cy="4171187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365556" y="26306"/>
            <a:ext cx="2660015" cy="3813175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72110">
              <a:lnSpc>
                <a:spcPct val="100000"/>
              </a:lnSpc>
              <a:spcBef>
                <a:spcPts val="1300"/>
              </a:spcBef>
            </a:pPr>
            <a:r>
              <a:rPr sz="2000" b="1" spc="-5" dirty="0">
                <a:solidFill>
                  <a:srgbClr val="A1055B"/>
                </a:solidFill>
                <a:latin typeface="Arial"/>
                <a:cs typeface="Arial"/>
              </a:rPr>
              <a:t>Целевой</a:t>
            </a:r>
            <a:r>
              <a:rPr sz="2000" b="1" spc="-70" dirty="0">
                <a:solidFill>
                  <a:srgbClr val="A1055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A1055B"/>
                </a:solidFill>
                <a:latin typeface="Arial"/>
                <a:cs typeface="Arial"/>
              </a:rPr>
              <a:t>раздел</a:t>
            </a:r>
            <a:endParaRPr sz="2000">
              <a:latin typeface="Arial"/>
              <a:cs typeface="Arial"/>
            </a:endParaRPr>
          </a:p>
          <a:p>
            <a:pPr marL="355600" marR="727075" indent="-342900">
              <a:lnSpc>
                <a:spcPct val="100000"/>
              </a:lnSpc>
              <a:spcBef>
                <a:spcPts val="1135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поясни</a:t>
            </a:r>
            <a:r>
              <a:rPr sz="1900" b="1" spc="-15" dirty="0">
                <a:solidFill>
                  <a:srgbClr val="001F5F"/>
                </a:solidFill>
                <a:latin typeface="Calibri"/>
                <a:cs typeface="Calibri"/>
              </a:rPr>
              <a:t>т</a:t>
            </a:r>
            <a:r>
              <a:rPr sz="1900" b="1" spc="-40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льн</a:t>
            </a:r>
            <a:r>
              <a:rPr sz="1900" b="1" spc="-15" dirty="0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я  </a:t>
            </a: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записка;</a:t>
            </a:r>
            <a:endParaRPr sz="19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1900" b="1" spc="-15" dirty="0">
                <a:solidFill>
                  <a:srgbClr val="001F5F"/>
                </a:solidFill>
                <a:latin typeface="Calibri"/>
                <a:cs typeface="Calibri"/>
              </a:rPr>
              <a:t>планируемые</a:t>
            </a:r>
            <a:endParaRPr sz="1900">
              <a:latin typeface="Calibri"/>
              <a:cs typeface="Calibri"/>
            </a:endParaRPr>
          </a:p>
          <a:p>
            <a:pPr marL="355600" marR="78740">
              <a:lnSpc>
                <a:spcPct val="100000"/>
              </a:lnSpc>
            </a:pPr>
            <a:r>
              <a:rPr sz="1900" b="1" spc="-20" dirty="0">
                <a:solidFill>
                  <a:srgbClr val="001F5F"/>
                </a:solidFill>
                <a:latin typeface="Calibri"/>
                <a:cs typeface="Calibri"/>
              </a:rPr>
              <a:t>результаты 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освоения </a:t>
            </a:r>
            <a:r>
              <a:rPr sz="1900" b="1" spc="-4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обучающимися </a:t>
            </a:r>
            <a:r>
              <a:rPr sz="19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программы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 НОО;</a:t>
            </a:r>
            <a:endParaRPr sz="1900">
              <a:latin typeface="Calibri"/>
              <a:cs typeface="Calibri"/>
            </a:endParaRPr>
          </a:p>
          <a:p>
            <a:pPr marL="355600" marR="633095" indent="-342900">
              <a:lnSpc>
                <a:spcPct val="100000"/>
              </a:lnSpc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система</a:t>
            </a:r>
            <a:r>
              <a:rPr sz="1900" b="1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оценки </a:t>
            </a:r>
            <a:r>
              <a:rPr sz="1900" b="1" spc="-4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достижения</a:t>
            </a:r>
            <a:endParaRPr sz="19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планируемых</a:t>
            </a:r>
            <a:endParaRPr sz="1900">
              <a:latin typeface="Calibri"/>
              <a:cs typeface="Calibri"/>
            </a:endParaRPr>
          </a:p>
          <a:p>
            <a:pPr marL="355600" marR="5080">
              <a:lnSpc>
                <a:spcPct val="100000"/>
              </a:lnSpc>
              <a:spcBef>
                <a:spcPts val="5"/>
              </a:spcBef>
            </a:pPr>
            <a:r>
              <a:rPr sz="1900" b="1" spc="-20" dirty="0">
                <a:solidFill>
                  <a:srgbClr val="001F5F"/>
                </a:solidFill>
                <a:latin typeface="Calibri"/>
                <a:cs typeface="Calibri"/>
              </a:rPr>
              <a:t>результатов 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освоения </a:t>
            </a:r>
            <a:r>
              <a:rPr sz="1900" b="1" spc="-4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001F5F"/>
                </a:solidFill>
                <a:latin typeface="Calibri"/>
                <a:cs typeface="Calibri"/>
              </a:rPr>
              <a:t>программы</a:t>
            </a:r>
            <a:r>
              <a:rPr sz="1900" b="1" spc="-5" dirty="0">
                <a:solidFill>
                  <a:srgbClr val="001F5F"/>
                </a:solidFill>
                <a:latin typeface="Calibri"/>
                <a:cs typeface="Calibri"/>
              </a:rPr>
              <a:t> НОО</a:t>
            </a:r>
            <a:endParaRPr sz="19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00833" y="112522"/>
            <a:ext cx="78663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/>
              <a:t>I.</a:t>
            </a:r>
            <a:r>
              <a:rPr sz="2800" b="1" spc="5" dirty="0"/>
              <a:t> </a:t>
            </a:r>
            <a:r>
              <a:rPr sz="2800" b="1" spc="-5" dirty="0"/>
              <a:t>Целевой</a:t>
            </a:r>
            <a:r>
              <a:rPr sz="2800" b="1" spc="40" dirty="0"/>
              <a:t> </a:t>
            </a:r>
            <a:r>
              <a:rPr sz="2800" b="1" spc="-10" dirty="0"/>
              <a:t>раздел</a:t>
            </a:r>
            <a:r>
              <a:rPr sz="2800" b="1" spc="10" dirty="0"/>
              <a:t> </a:t>
            </a:r>
            <a:r>
              <a:rPr sz="2800" b="1" spc="-5" dirty="0"/>
              <a:t>ООП НОО</a:t>
            </a:r>
            <a:r>
              <a:rPr sz="2800" b="1" spc="-10" dirty="0"/>
              <a:t> </a:t>
            </a:r>
            <a:r>
              <a:rPr sz="2800" b="1" spc="-5" dirty="0" err="1" smtClean="0"/>
              <a:t>по</a:t>
            </a:r>
            <a:r>
              <a:rPr sz="2800" b="1" dirty="0" smtClean="0"/>
              <a:t> </a:t>
            </a:r>
            <a:r>
              <a:rPr sz="2800" b="1" dirty="0"/>
              <a:t>ФГОС</a:t>
            </a:r>
            <a:r>
              <a:rPr sz="2800" b="1" spc="-5" dirty="0"/>
              <a:t> 2021г.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8379" y="742085"/>
            <a:ext cx="4890552" cy="76107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728084" y="766317"/>
            <a:ext cx="41986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A1055B"/>
                </a:solidFill>
                <a:latin typeface="Calibri"/>
                <a:cs typeface="Calibri"/>
              </a:rPr>
              <a:t>ФГОС</a:t>
            </a:r>
            <a:r>
              <a:rPr sz="2400" b="1" spc="-1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A1055B"/>
                </a:solidFill>
                <a:latin typeface="Calibri"/>
                <a:cs typeface="Calibri"/>
              </a:rPr>
              <a:t>НОО</a:t>
            </a:r>
            <a:r>
              <a:rPr sz="2400" b="1" spc="-1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400" b="1" spc="-5" dirty="0" smtClean="0">
                <a:solidFill>
                  <a:srgbClr val="A1055B"/>
                </a:solidFill>
                <a:latin typeface="Calibri"/>
                <a:cs typeface="Calibri"/>
              </a:rPr>
              <a:t>п.30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05809" y="2244805"/>
            <a:ext cx="6224062" cy="72114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113779" y="2268727"/>
            <a:ext cx="556260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Цели,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принципы,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общая</a:t>
            </a:r>
            <a:r>
              <a:rPr sz="2200" b="1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характеристика</a:t>
            </a:r>
            <a:r>
              <a:rPr sz="2200" b="1" spc="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ООП</a:t>
            </a:r>
            <a:endParaRPr sz="2200" dirty="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98212" y="3070837"/>
            <a:ext cx="6216419" cy="174510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248400" y="3592030"/>
            <a:ext cx="4515485" cy="350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416175" algn="l"/>
              </a:tabLst>
            </a:pPr>
            <a:r>
              <a:rPr lang="ru-RU" sz="2200" b="1" spc="-10" dirty="0" smtClean="0">
                <a:solidFill>
                  <a:srgbClr val="001F5F"/>
                </a:solidFill>
                <a:latin typeface="Calibri"/>
                <a:cs typeface="Calibri"/>
              </a:rPr>
              <a:t>Берём из ФГОС!!! </a:t>
            </a:r>
            <a:r>
              <a:rPr lang="ru-RU" sz="2200" b="1" spc="-10" dirty="0" smtClean="0">
                <a:solidFill>
                  <a:srgbClr val="C00000"/>
                </a:solidFill>
                <a:latin typeface="Calibri"/>
                <a:cs typeface="Calibri"/>
              </a:rPr>
              <a:t>П. 40,41,42,43</a:t>
            </a:r>
            <a:endParaRPr sz="22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98212" y="4911830"/>
            <a:ext cx="6216419" cy="1946168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6105905" y="4936363"/>
            <a:ext cx="5473700" cy="1701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Отражает</a:t>
            </a:r>
            <a:r>
              <a:rPr sz="2200" b="1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Calibri"/>
                <a:cs typeface="Calibri"/>
              </a:rPr>
              <a:t>содержание</a:t>
            </a:r>
            <a:r>
              <a:rPr sz="2200" b="1" spc="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22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критерии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оценки;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предметные</a:t>
            </a:r>
            <a:r>
              <a:rPr sz="22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22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метапредметные</a:t>
            </a:r>
            <a:r>
              <a:rPr sz="2200" b="1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Calibri"/>
                <a:cs typeface="Calibri"/>
              </a:rPr>
              <a:t>результаты; </a:t>
            </a:r>
            <a:r>
              <a:rPr sz="2200" b="1" spc="-4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оценка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динамики</a:t>
            </a:r>
            <a:r>
              <a:rPr sz="22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учебных</a:t>
            </a:r>
            <a:r>
              <a:rPr sz="22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достижений;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объективная</a:t>
            </a:r>
            <a:r>
              <a:rPr sz="2200" b="1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информация</a:t>
            </a:r>
            <a:r>
              <a:rPr sz="2200" b="1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о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качестве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Calibri"/>
                <a:cs typeface="Calibri"/>
              </a:rPr>
              <a:t>подготовки</a:t>
            </a:r>
            <a:r>
              <a:rPr sz="2200" b="1" spc="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 err="1">
                <a:solidFill>
                  <a:srgbClr val="001F5F"/>
                </a:solidFill>
                <a:latin typeface="Calibri"/>
                <a:cs typeface="Calibri"/>
              </a:rPr>
              <a:t>обучающихся</a:t>
            </a:r>
            <a:r>
              <a:rPr sz="2200" b="1" spc="-15" dirty="0" smtClean="0">
                <a:solidFill>
                  <a:srgbClr val="001F5F"/>
                </a:solidFill>
                <a:latin typeface="Calibri"/>
                <a:cs typeface="Calibri"/>
              </a:rPr>
              <a:t>…</a:t>
            </a:r>
            <a:r>
              <a:rPr lang="ru-RU" sz="2200" b="1" spc="-15" dirty="0" smtClean="0">
                <a:solidFill>
                  <a:srgbClr val="001F5F"/>
                </a:solidFill>
                <a:latin typeface="Calibri"/>
                <a:cs typeface="Calibri"/>
              </a:rPr>
              <a:t>     </a:t>
            </a:r>
            <a:r>
              <a:rPr lang="ru-RU" sz="2200" b="1" spc="-15" dirty="0" smtClean="0">
                <a:solidFill>
                  <a:srgbClr val="C00000"/>
                </a:solidFill>
                <a:latin typeface="Calibri"/>
                <a:cs typeface="Calibri"/>
              </a:rPr>
              <a:t>П.30.3</a:t>
            </a:r>
            <a:endParaRPr sz="22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0" y="1345690"/>
            <a:ext cx="6015990" cy="5461000"/>
            <a:chOff x="0" y="1345690"/>
            <a:chExt cx="6015990" cy="5461000"/>
          </a:xfrm>
        </p:grpSpPr>
        <p:sp>
          <p:nvSpPr>
            <p:cNvPr id="17" name="object 17"/>
            <p:cNvSpPr/>
            <p:nvPr/>
          </p:nvSpPr>
          <p:spPr>
            <a:xfrm>
              <a:off x="5699759" y="2350008"/>
              <a:ext cx="297180" cy="234950"/>
            </a:xfrm>
            <a:custGeom>
              <a:avLst/>
              <a:gdLst/>
              <a:ahLst/>
              <a:cxnLst/>
              <a:rect l="l" t="t" r="r" b="b"/>
              <a:pathLst>
                <a:path w="297179" h="234950">
                  <a:moveTo>
                    <a:pt x="179831" y="0"/>
                  </a:moveTo>
                  <a:lnTo>
                    <a:pt x="179831" y="58674"/>
                  </a:lnTo>
                  <a:lnTo>
                    <a:pt x="0" y="58674"/>
                  </a:lnTo>
                  <a:lnTo>
                    <a:pt x="0" y="176021"/>
                  </a:lnTo>
                  <a:lnTo>
                    <a:pt x="179831" y="176021"/>
                  </a:lnTo>
                  <a:lnTo>
                    <a:pt x="179831" y="234695"/>
                  </a:lnTo>
                  <a:lnTo>
                    <a:pt x="297179" y="117347"/>
                  </a:lnTo>
                  <a:lnTo>
                    <a:pt x="17983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699759" y="2350008"/>
              <a:ext cx="297180" cy="234950"/>
            </a:xfrm>
            <a:custGeom>
              <a:avLst/>
              <a:gdLst/>
              <a:ahLst/>
              <a:cxnLst/>
              <a:rect l="l" t="t" r="r" b="b"/>
              <a:pathLst>
                <a:path w="297179" h="234950">
                  <a:moveTo>
                    <a:pt x="0" y="58674"/>
                  </a:moveTo>
                  <a:lnTo>
                    <a:pt x="179831" y="58674"/>
                  </a:lnTo>
                  <a:lnTo>
                    <a:pt x="179831" y="0"/>
                  </a:lnTo>
                  <a:lnTo>
                    <a:pt x="297179" y="117347"/>
                  </a:lnTo>
                  <a:lnTo>
                    <a:pt x="179831" y="234695"/>
                  </a:lnTo>
                  <a:lnTo>
                    <a:pt x="179831" y="176021"/>
                  </a:lnTo>
                  <a:lnTo>
                    <a:pt x="0" y="176021"/>
                  </a:lnTo>
                  <a:lnTo>
                    <a:pt x="0" y="58674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686044" y="3570732"/>
              <a:ext cx="297180" cy="234950"/>
            </a:xfrm>
            <a:custGeom>
              <a:avLst/>
              <a:gdLst/>
              <a:ahLst/>
              <a:cxnLst/>
              <a:rect l="l" t="t" r="r" b="b"/>
              <a:pathLst>
                <a:path w="297179" h="234950">
                  <a:moveTo>
                    <a:pt x="179831" y="0"/>
                  </a:moveTo>
                  <a:lnTo>
                    <a:pt x="179831" y="58673"/>
                  </a:lnTo>
                  <a:lnTo>
                    <a:pt x="0" y="58673"/>
                  </a:lnTo>
                  <a:lnTo>
                    <a:pt x="0" y="176021"/>
                  </a:lnTo>
                  <a:lnTo>
                    <a:pt x="179831" y="176021"/>
                  </a:lnTo>
                  <a:lnTo>
                    <a:pt x="179831" y="234695"/>
                  </a:lnTo>
                  <a:lnTo>
                    <a:pt x="297179" y="117347"/>
                  </a:lnTo>
                  <a:lnTo>
                    <a:pt x="17983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686044" y="3570732"/>
              <a:ext cx="297180" cy="234950"/>
            </a:xfrm>
            <a:custGeom>
              <a:avLst/>
              <a:gdLst/>
              <a:ahLst/>
              <a:cxnLst/>
              <a:rect l="l" t="t" r="r" b="b"/>
              <a:pathLst>
                <a:path w="297179" h="234950">
                  <a:moveTo>
                    <a:pt x="0" y="58673"/>
                  </a:moveTo>
                  <a:lnTo>
                    <a:pt x="179831" y="58673"/>
                  </a:lnTo>
                  <a:lnTo>
                    <a:pt x="179831" y="0"/>
                  </a:lnTo>
                  <a:lnTo>
                    <a:pt x="297179" y="117347"/>
                  </a:lnTo>
                  <a:lnTo>
                    <a:pt x="179831" y="234695"/>
                  </a:lnTo>
                  <a:lnTo>
                    <a:pt x="179831" y="176021"/>
                  </a:lnTo>
                  <a:lnTo>
                    <a:pt x="0" y="176021"/>
                  </a:lnTo>
                  <a:lnTo>
                    <a:pt x="0" y="58673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711952" y="5594603"/>
              <a:ext cx="297180" cy="234950"/>
            </a:xfrm>
            <a:custGeom>
              <a:avLst/>
              <a:gdLst/>
              <a:ahLst/>
              <a:cxnLst/>
              <a:rect l="l" t="t" r="r" b="b"/>
              <a:pathLst>
                <a:path w="297179" h="234950">
                  <a:moveTo>
                    <a:pt x="179832" y="0"/>
                  </a:moveTo>
                  <a:lnTo>
                    <a:pt x="179832" y="58674"/>
                  </a:lnTo>
                  <a:lnTo>
                    <a:pt x="0" y="58674"/>
                  </a:lnTo>
                  <a:lnTo>
                    <a:pt x="0" y="176022"/>
                  </a:lnTo>
                  <a:lnTo>
                    <a:pt x="179832" y="176022"/>
                  </a:lnTo>
                  <a:lnTo>
                    <a:pt x="179832" y="234696"/>
                  </a:lnTo>
                  <a:lnTo>
                    <a:pt x="297180" y="117348"/>
                  </a:lnTo>
                  <a:lnTo>
                    <a:pt x="179832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711952" y="5594603"/>
              <a:ext cx="297180" cy="234950"/>
            </a:xfrm>
            <a:custGeom>
              <a:avLst/>
              <a:gdLst/>
              <a:ahLst/>
              <a:cxnLst/>
              <a:rect l="l" t="t" r="r" b="b"/>
              <a:pathLst>
                <a:path w="297179" h="234950">
                  <a:moveTo>
                    <a:pt x="0" y="58674"/>
                  </a:moveTo>
                  <a:lnTo>
                    <a:pt x="179832" y="58674"/>
                  </a:lnTo>
                  <a:lnTo>
                    <a:pt x="179832" y="0"/>
                  </a:lnTo>
                  <a:lnTo>
                    <a:pt x="297180" y="117348"/>
                  </a:lnTo>
                  <a:lnTo>
                    <a:pt x="179832" y="234696"/>
                  </a:lnTo>
                  <a:lnTo>
                    <a:pt x="179832" y="176022"/>
                  </a:lnTo>
                  <a:lnTo>
                    <a:pt x="0" y="176022"/>
                  </a:lnTo>
                  <a:lnTo>
                    <a:pt x="0" y="58674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1345690"/>
              <a:ext cx="5747004" cy="5460492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402742" y="1396111"/>
            <a:ext cx="49212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Целевой</a:t>
            </a:r>
            <a:r>
              <a:rPr sz="2200" b="1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Calibri"/>
                <a:cs typeface="Calibri"/>
              </a:rPr>
              <a:t>раздел</a:t>
            </a:r>
            <a:r>
              <a:rPr sz="2200" b="1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ООП </a:t>
            </a:r>
            <a:r>
              <a:rPr sz="2200" b="1" spc="-5" dirty="0" smtClean="0">
                <a:solidFill>
                  <a:srgbClr val="001F5F"/>
                </a:solidFill>
                <a:latin typeface="Calibri"/>
                <a:cs typeface="Calibri"/>
              </a:rPr>
              <a:t>НОО</a:t>
            </a:r>
            <a:r>
              <a:rPr lang="ru-RU" sz="2200" b="1" spc="-5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5" dirty="0" err="1" smtClean="0">
                <a:solidFill>
                  <a:srgbClr val="001F5F"/>
                </a:solidFill>
                <a:latin typeface="Calibri"/>
                <a:cs typeface="Calibri"/>
              </a:rPr>
              <a:t>должен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2742" y="1578853"/>
            <a:ext cx="3348990" cy="100076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95"/>
              </a:spcBef>
            </a:pP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включать:</a:t>
            </a:r>
            <a:endParaRPr sz="22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5600" algn="l"/>
              </a:tabLst>
            </a:pP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пояснительную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записку;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02742" y="3042285"/>
            <a:ext cx="4695190" cy="1366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355600" algn="l"/>
              </a:tabLst>
            </a:pP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планируемые</a:t>
            </a:r>
            <a:r>
              <a:rPr sz="2200" b="1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001F5F"/>
                </a:solidFill>
                <a:latin typeface="Calibri"/>
                <a:cs typeface="Calibri"/>
              </a:rPr>
              <a:t>результаты</a:t>
            </a:r>
            <a:r>
              <a:rPr sz="2200" b="1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освоения </a:t>
            </a:r>
            <a:r>
              <a:rPr sz="2200" b="1" spc="-4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обучающимися</a:t>
            </a:r>
            <a:r>
              <a:rPr sz="2200" b="1" spc="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программы</a:t>
            </a:r>
            <a:endParaRPr sz="2200" dirty="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spc="-5" dirty="0" err="1" smtClean="0">
                <a:solidFill>
                  <a:srgbClr val="001F5F"/>
                </a:solidFill>
                <a:latin typeface="Calibri"/>
                <a:cs typeface="Calibri"/>
              </a:rPr>
              <a:t>начального</a:t>
            </a:r>
            <a:r>
              <a:rPr sz="2200" b="1" spc="25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0" dirty="0" err="1" smtClean="0">
                <a:solidFill>
                  <a:srgbClr val="001F5F"/>
                </a:solidFill>
                <a:latin typeface="Calibri"/>
                <a:cs typeface="Calibri"/>
              </a:rPr>
              <a:t>общего</a:t>
            </a:r>
            <a:endParaRPr sz="2200" dirty="0" smtClean="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spc="-5" dirty="0" err="1" smtClean="0">
                <a:solidFill>
                  <a:srgbClr val="001F5F"/>
                </a:solidFill>
                <a:latin typeface="Calibri"/>
                <a:cs typeface="Calibri"/>
              </a:rPr>
              <a:t>образования</a:t>
            </a:r>
            <a:r>
              <a:rPr sz="2200" b="1" spc="-5" dirty="0" smtClean="0">
                <a:solidFill>
                  <a:srgbClr val="001F5F"/>
                </a:solidFill>
                <a:latin typeface="Calibri"/>
                <a:cs typeface="Calibri"/>
              </a:rPr>
              <a:t>;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02742" y="4848605"/>
            <a:ext cx="4769485" cy="1366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355600" algn="l"/>
              </a:tabLst>
            </a:pP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систему оценки</a:t>
            </a:r>
            <a:r>
              <a:rPr sz="2200" b="1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достижения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планируемых</a:t>
            </a:r>
            <a:r>
              <a:rPr sz="2200" b="1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001F5F"/>
                </a:solidFill>
                <a:latin typeface="Calibri"/>
                <a:cs typeface="Calibri"/>
              </a:rPr>
              <a:t>результатов</a:t>
            </a:r>
            <a:r>
              <a:rPr sz="2200" b="1" spc="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освоения </a:t>
            </a:r>
            <a:r>
              <a:rPr sz="2200" b="1" spc="-4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 err="1">
                <a:solidFill>
                  <a:srgbClr val="001F5F"/>
                </a:solidFill>
                <a:latin typeface="Calibri"/>
                <a:cs typeface="Calibri"/>
              </a:rPr>
              <a:t>программы</a:t>
            </a:r>
            <a:r>
              <a:rPr sz="22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 err="1" smtClean="0">
                <a:solidFill>
                  <a:srgbClr val="001F5F"/>
                </a:solidFill>
                <a:latin typeface="Calibri"/>
                <a:cs typeface="Calibri"/>
              </a:rPr>
              <a:t>начального</a:t>
            </a:r>
            <a:r>
              <a:rPr sz="2200" b="1" spc="-5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общего</a:t>
            </a:r>
            <a:r>
              <a:rPr sz="2200" b="1" spc="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образования.</a:t>
            </a:r>
            <a:endParaRPr sz="2200" dirty="0">
              <a:latin typeface="Calibri"/>
              <a:cs typeface="Calibr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15030" y="1726691"/>
            <a:ext cx="2595369" cy="838103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4904358" y="1770380"/>
            <a:ext cx="2106041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A1055B"/>
                </a:solidFill>
                <a:latin typeface="Calibri"/>
                <a:cs typeface="Calibri"/>
              </a:rPr>
              <a:t>Особенности</a:t>
            </a:r>
            <a:r>
              <a:rPr sz="2000" b="1" spc="-9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A1055B"/>
                </a:solidFill>
                <a:latin typeface="Calibri"/>
                <a:cs typeface="Calibri"/>
              </a:rPr>
              <a:t>ОО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9139" y="112522"/>
            <a:ext cx="978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II.</a:t>
            </a:r>
            <a:r>
              <a:rPr spc="20" dirty="0"/>
              <a:t> </a:t>
            </a:r>
            <a:r>
              <a:rPr spc="-10" dirty="0"/>
              <a:t>СОДЕРЖАТЕЛЬНЫЙ</a:t>
            </a:r>
            <a:r>
              <a:rPr spc="15" dirty="0"/>
              <a:t> </a:t>
            </a:r>
            <a:r>
              <a:rPr spc="-10" dirty="0"/>
              <a:t>РАЗДЕЛ</a:t>
            </a:r>
            <a:r>
              <a:rPr spc="15" dirty="0"/>
              <a:t> </a:t>
            </a:r>
            <a:r>
              <a:rPr spc="-5" dirty="0"/>
              <a:t>ООП</a:t>
            </a:r>
            <a:r>
              <a:rPr spc="-15" dirty="0"/>
              <a:t> </a:t>
            </a:r>
            <a:r>
              <a:rPr spc="-5" dirty="0"/>
              <a:t>НОО</a:t>
            </a:r>
            <a:r>
              <a:rPr spc="5" dirty="0"/>
              <a:t> </a:t>
            </a:r>
            <a:r>
              <a:rPr spc="-5" dirty="0" err="1" smtClean="0"/>
              <a:t>по</a:t>
            </a:r>
            <a:r>
              <a:rPr spc="5" dirty="0" smtClean="0"/>
              <a:t> </a:t>
            </a:r>
            <a:r>
              <a:rPr dirty="0"/>
              <a:t>ФГОС</a:t>
            </a:r>
            <a:r>
              <a:rPr spc="5" dirty="0"/>
              <a:t> </a:t>
            </a:r>
            <a:r>
              <a:rPr spc="-5" dirty="0"/>
              <a:t>2021г.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sz="half" idx="2"/>
          </p:nvPr>
        </p:nvSpPr>
        <p:spPr>
          <a:xfrm>
            <a:off x="685800" y="1168194"/>
            <a:ext cx="10515600" cy="55958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70815" algn="ctr">
              <a:lnSpc>
                <a:spcPct val="100000"/>
              </a:lnSpc>
              <a:spcBef>
                <a:spcPts val="100"/>
              </a:spcBef>
            </a:pPr>
            <a:r>
              <a:rPr sz="3200" spc="-20" dirty="0"/>
              <a:t>ФГОС</a:t>
            </a:r>
            <a:r>
              <a:rPr sz="3200" spc="-25" dirty="0"/>
              <a:t> </a:t>
            </a:r>
            <a:r>
              <a:rPr sz="3200" dirty="0"/>
              <a:t>НОО</a:t>
            </a:r>
            <a:r>
              <a:rPr sz="3200" spc="-25" dirty="0"/>
              <a:t> </a:t>
            </a:r>
            <a:r>
              <a:rPr sz="3200" spc="-5" dirty="0"/>
              <a:t>п.31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200" dirty="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-15" dirty="0">
                <a:solidFill>
                  <a:srgbClr val="001F5F"/>
                </a:solidFill>
              </a:rPr>
              <a:t>Содержательный</a:t>
            </a:r>
            <a:r>
              <a:rPr sz="3200" spc="-20" dirty="0">
                <a:solidFill>
                  <a:srgbClr val="001F5F"/>
                </a:solidFill>
              </a:rPr>
              <a:t> </a:t>
            </a:r>
            <a:r>
              <a:rPr sz="3200" spc="-15" dirty="0">
                <a:solidFill>
                  <a:srgbClr val="001F5F"/>
                </a:solidFill>
              </a:rPr>
              <a:t>раздел </a:t>
            </a:r>
            <a:r>
              <a:rPr sz="3200" spc="-5" dirty="0">
                <a:solidFill>
                  <a:srgbClr val="001F5F"/>
                </a:solidFill>
              </a:rPr>
              <a:t>ООП</a:t>
            </a:r>
            <a:r>
              <a:rPr sz="3200" spc="-15" dirty="0">
                <a:solidFill>
                  <a:srgbClr val="001F5F"/>
                </a:solidFill>
              </a:rPr>
              <a:t> </a:t>
            </a:r>
            <a:r>
              <a:rPr sz="3200" dirty="0">
                <a:solidFill>
                  <a:srgbClr val="001F5F"/>
                </a:solidFill>
              </a:rPr>
              <a:t>НОО</a:t>
            </a:r>
            <a:endParaRPr sz="3200" dirty="0"/>
          </a:p>
          <a:p>
            <a:pPr marL="0" indent="0">
              <a:lnSpc>
                <a:spcPct val="100000"/>
              </a:lnSpc>
              <a:buNone/>
            </a:pPr>
            <a:r>
              <a:rPr sz="3200" dirty="0">
                <a:solidFill>
                  <a:srgbClr val="001F5F"/>
                </a:solidFill>
              </a:rPr>
              <a:t>включает</a:t>
            </a:r>
            <a:r>
              <a:rPr sz="3200" spc="-55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следующие</a:t>
            </a:r>
            <a:r>
              <a:rPr sz="3200" spc="-65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программы:</a:t>
            </a:r>
            <a:endParaRPr sz="3200" dirty="0"/>
          </a:p>
          <a:p>
            <a:pPr marL="355600" marR="5080" indent="-342900" algn="just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5600" algn="l"/>
              </a:tabLst>
            </a:pPr>
            <a:r>
              <a:rPr sz="3200" dirty="0">
                <a:solidFill>
                  <a:srgbClr val="001F5F"/>
                </a:solidFill>
              </a:rPr>
              <a:t>рабочие</a:t>
            </a:r>
            <a:r>
              <a:rPr sz="3200" spc="-40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программы</a:t>
            </a:r>
            <a:r>
              <a:rPr sz="3200" spc="-35" dirty="0">
                <a:solidFill>
                  <a:srgbClr val="001F5F"/>
                </a:solidFill>
              </a:rPr>
              <a:t> </a:t>
            </a:r>
            <a:r>
              <a:rPr sz="3200" dirty="0">
                <a:solidFill>
                  <a:srgbClr val="001F5F"/>
                </a:solidFill>
              </a:rPr>
              <a:t>учебных</a:t>
            </a:r>
            <a:r>
              <a:rPr sz="3200" spc="-35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предметов, </a:t>
            </a:r>
            <a:r>
              <a:rPr sz="3200" spc="-440" dirty="0">
                <a:solidFill>
                  <a:srgbClr val="001F5F"/>
                </a:solidFill>
              </a:rPr>
              <a:t> </a:t>
            </a:r>
            <a:r>
              <a:rPr sz="3200" dirty="0">
                <a:solidFill>
                  <a:srgbClr val="001F5F"/>
                </a:solidFill>
              </a:rPr>
              <a:t>учебных курсов (в </a:t>
            </a:r>
            <a:r>
              <a:rPr sz="3200" spc="-5" dirty="0">
                <a:solidFill>
                  <a:srgbClr val="001F5F"/>
                </a:solidFill>
              </a:rPr>
              <a:t>том </a:t>
            </a:r>
            <a:r>
              <a:rPr sz="3200" dirty="0">
                <a:solidFill>
                  <a:srgbClr val="001F5F"/>
                </a:solidFill>
              </a:rPr>
              <a:t>числе </a:t>
            </a:r>
            <a:r>
              <a:rPr sz="3200" spc="-5" dirty="0">
                <a:solidFill>
                  <a:srgbClr val="001F5F"/>
                </a:solidFill>
              </a:rPr>
              <a:t>внеурочной </a:t>
            </a:r>
            <a:r>
              <a:rPr sz="3200" dirty="0">
                <a:solidFill>
                  <a:srgbClr val="001F5F"/>
                </a:solidFill>
              </a:rPr>
              <a:t> </a:t>
            </a:r>
            <a:r>
              <a:rPr sz="3200" spc="-10" dirty="0">
                <a:solidFill>
                  <a:srgbClr val="001F5F"/>
                </a:solidFill>
              </a:rPr>
              <a:t>деятельности),</a:t>
            </a:r>
            <a:r>
              <a:rPr sz="3200" spc="-45" dirty="0">
                <a:solidFill>
                  <a:srgbClr val="001F5F"/>
                </a:solidFill>
              </a:rPr>
              <a:t> </a:t>
            </a:r>
            <a:r>
              <a:rPr sz="3200" dirty="0">
                <a:solidFill>
                  <a:srgbClr val="001F5F"/>
                </a:solidFill>
              </a:rPr>
              <a:t>учебных</a:t>
            </a:r>
            <a:r>
              <a:rPr sz="3200" spc="-20" dirty="0">
                <a:solidFill>
                  <a:srgbClr val="001F5F"/>
                </a:solidFill>
              </a:rPr>
              <a:t> модулей;</a:t>
            </a:r>
            <a:endParaRPr sz="3200" dirty="0"/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3200" spc="-5" dirty="0">
                <a:solidFill>
                  <a:srgbClr val="001F5F"/>
                </a:solidFill>
              </a:rPr>
              <a:t>программу</a:t>
            </a:r>
            <a:r>
              <a:rPr sz="3200" spc="-40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формирования</a:t>
            </a:r>
            <a:endParaRPr sz="3200" dirty="0"/>
          </a:p>
          <a:p>
            <a:pPr marL="12700" marR="649605" indent="0">
              <a:lnSpc>
                <a:spcPct val="100000"/>
              </a:lnSpc>
              <a:buNone/>
            </a:pPr>
            <a:r>
              <a:rPr lang="ru-RU" sz="3200" dirty="0" smtClean="0">
                <a:solidFill>
                  <a:srgbClr val="001F5F"/>
                </a:solidFill>
              </a:rPr>
              <a:t>     </a:t>
            </a:r>
            <a:r>
              <a:rPr sz="3200" dirty="0" err="1" smtClean="0">
                <a:solidFill>
                  <a:srgbClr val="001F5F"/>
                </a:solidFill>
              </a:rPr>
              <a:t>универсальных</a:t>
            </a:r>
            <a:r>
              <a:rPr sz="3200" spc="-45" dirty="0" smtClean="0">
                <a:solidFill>
                  <a:srgbClr val="001F5F"/>
                </a:solidFill>
              </a:rPr>
              <a:t> </a:t>
            </a:r>
            <a:r>
              <a:rPr sz="3200" dirty="0">
                <a:solidFill>
                  <a:srgbClr val="001F5F"/>
                </a:solidFill>
              </a:rPr>
              <a:t>учебных</a:t>
            </a:r>
            <a:r>
              <a:rPr sz="3200" spc="-35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действий</a:t>
            </a:r>
            <a:r>
              <a:rPr sz="3200" spc="-40" dirty="0">
                <a:solidFill>
                  <a:srgbClr val="001F5F"/>
                </a:solidFill>
              </a:rPr>
              <a:t> </a:t>
            </a:r>
            <a:r>
              <a:rPr sz="3200" dirty="0">
                <a:solidFill>
                  <a:srgbClr val="001F5F"/>
                </a:solidFill>
              </a:rPr>
              <a:t>у </a:t>
            </a:r>
            <a:r>
              <a:rPr sz="3200" spc="-440" dirty="0">
                <a:solidFill>
                  <a:srgbClr val="001F5F"/>
                </a:solidFill>
              </a:rPr>
              <a:t> </a:t>
            </a:r>
            <a:r>
              <a:rPr lang="ru-RU" sz="3200" spc="-440" dirty="0" smtClean="0">
                <a:solidFill>
                  <a:srgbClr val="001F5F"/>
                </a:solidFill>
              </a:rPr>
              <a:t>    </a:t>
            </a:r>
            <a:r>
              <a:rPr sz="3200" spc="-5" dirty="0" err="1" smtClean="0">
                <a:solidFill>
                  <a:srgbClr val="001F5F"/>
                </a:solidFill>
              </a:rPr>
              <a:t>обучающихся</a:t>
            </a:r>
            <a:r>
              <a:rPr sz="3200" spc="-5" dirty="0">
                <a:solidFill>
                  <a:srgbClr val="001F5F"/>
                </a:solidFill>
              </a:rPr>
              <a:t>;</a:t>
            </a:r>
            <a:endParaRPr sz="3200" dirty="0"/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3200" dirty="0">
                <a:solidFill>
                  <a:srgbClr val="001F5F"/>
                </a:solidFill>
              </a:rPr>
              <a:t>рабочую</a:t>
            </a:r>
            <a:r>
              <a:rPr sz="3200" spc="-40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программу</a:t>
            </a:r>
            <a:r>
              <a:rPr sz="3200" spc="-25" dirty="0">
                <a:solidFill>
                  <a:srgbClr val="001F5F"/>
                </a:solidFill>
              </a:rPr>
              <a:t> </a:t>
            </a:r>
            <a:r>
              <a:rPr sz="3200" spc="-5" dirty="0">
                <a:solidFill>
                  <a:srgbClr val="001F5F"/>
                </a:solidFill>
              </a:rPr>
              <a:t>воспитания.</a:t>
            </a:r>
            <a:endParaRPr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23594" y="183127"/>
            <a:ext cx="10182606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00" b="1" spc="-10" dirty="0">
                <a:solidFill>
                  <a:srgbClr val="C00000"/>
                </a:solidFill>
              </a:rPr>
              <a:t>СОДЕРЖАТЕЛЬНЫЙ</a:t>
            </a:r>
            <a:r>
              <a:rPr sz="2400" b="1" spc="15" dirty="0">
                <a:solidFill>
                  <a:srgbClr val="C00000"/>
                </a:solidFill>
              </a:rPr>
              <a:t> </a:t>
            </a:r>
            <a:r>
              <a:rPr sz="2400" b="1" spc="-10" dirty="0">
                <a:solidFill>
                  <a:srgbClr val="C00000"/>
                </a:solidFill>
              </a:rPr>
              <a:t>РАЗДЕЛ</a:t>
            </a:r>
            <a:r>
              <a:rPr sz="2400" b="1" spc="15" dirty="0">
                <a:solidFill>
                  <a:srgbClr val="C00000"/>
                </a:solidFill>
              </a:rPr>
              <a:t> </a:t>
            </a:r>
            <a:r>
              <a:rPr sz="2400" b="1" spc="-5" dirty="0">
                <a:solidFill>
                  <a:srgbClr val="C00000"/>
                </a:solidFill>
              </a:rPr>
              <a:t>ООП НОО</a:t>
            </a:r>
            <a:r>
              <a:rPr sz="2400" b="1" spc="-10" dirty="0">
                <a:solidFill>
                  <a:srgbClr val="C00000"/>
                </a:solidFill>
              </a:rPr>
              <a:t> </a:t>
            </a:r>
            <a:r>
              <a:rPr sz="2400" b="1" spc="-5" dirty="0">
                <a:solidFill>
                  <a:srgbClr val="C00000"/>
                </a:solidFill>
              </a:rPr>
              <a:t>и</a:t>
            </a:r>
            <a:r>
              <a:rPr sz="2400" b="1" spc="15" dirty="0">
                <a:solidFill>
                  <a:srgbClr val="C00000"/>
                </a:solidFill>
              </a:rPr>
              <a:t> </a:t>
            </a:r>
            <a:r>
              <a:rPr sz="2400" b="1" spc="-5" dirty="0">
                <a:solidFill>
                  <a:srgbClr val="C00000"/>
                </a:solidFill>
              </a:rPr>
              <a:t>ООО</a:t>
            </a:r>
            <a:r>
              <a:rPr sz="2400" b="1" spc="-20" dirty="0">
                <a:solidFill>
                  <a:srgbClr val="C00000"/>
                </a:solidFill>
              </a:rPr>
              <a:t> </a:t>
            </a:r>
            <a:r>
              <a:rPr sz="2400" b="1" spc="-5" dirty="0">
                <a:solidFill>
                  <a:srgbClr val="C00000"/>
                </a:solidFill>
              </a:rPr>
              <a:t>по</a:t>
            </a:r>
            <a:r>
              <a:rPr sz="2400" b="1" dirty="0">
                <a:solidFill>
                  <a:srgbClr val="C00000"/>
                </a:solidFill>
              </a:rPr>
              <a:t> ФГОС </a:t>
            </a:r>
            <a:r>
              <a:rPr sz="2400" b="1" spc="-5" dirty="0">
                <a:solidFill>
                  <a:srgbClr val="C00000"/>
                </a:solidFill>
              </a:rPr>
              <a:t>2021г.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33009"/>
            <a:ext cx="4914900" cy="460477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62915" y="3066057"/>
            <a:ext cx="4430395" cy="201401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45465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A1055B"/>
                </a:solidFill>
                <a:latin typeface="Calibri"/>
                <a:cs typeface="Calibri"/>
              </a:rPr>
              <a:t>Примерные ООП </a:t>
            </a:r>
            <a:r>
              <a:rPr sz="2000" b="1" spc="-10" dirty="0">
                <a:solidFill>
                  <a:srgbClr val="A1055B"/>
                </a:solidFill>
                <a:latin typeface="Calibri"/>
                <a:cs typeface="Calibri"/>
              </a:rPr>
              <a:t>(2022г.) </a:t>
            </a:r>
            <a:r>
              <a:rPr sz="2000" b="1" spc="-5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Содержательный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раздел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 включает </a:t>
            </a:r>
            <a:r>
              <a:rPr sz="2000" b="1" spc="-434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в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т.ч.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рабочие</a:t>
            </a:r>
            <a:r>
              <a:rPr sz="2000" b="1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программы</a:t>
            </a:r>
            <a:r>
              <a:rPr sz="20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учебных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предметов</a:t>
            </a:r>
            <a:endParaRPr sz="2000" dirty="0">
              <a:latin typeface="Calibri"/>
              <a:cs typeface="Calibri"/>
            </a:endParaRPr>
          </a:p>
          <a:p>
            <a:pPr marL="12700" marR="171450">
              <a:lnSpc>
                <a:spcPct val="100000"/>
              </a:lnSpc>
              <a:spcBef>
                <a:spcPts val="30"/>
              </a:spcBef>
            </a:pPr>
            <a:r>
              <a:rPr sz="1500" b="1" i="1" spc="-5" dirty="0">
                <a:solidFill>
                  <a:srgbClr val="767070"/>
                </a:solidFill>
                <a:latin typeface="Calibri"/>
                <a:cs typeface="Calibri"/>
              </a:rPr>
              <a:t>по </a:t>
            </a:r>
            <a:r>
              <a:rPr sz="1500" b="1" i="1" spc="-10" dirty="0">
                <a:solidFill>
                  <a:srgbClr val="767070"/>
                </a:solidFill>
                <a:latin typeface="Calibri"/>
                <a:cs typeface="Calibri"/>
              </a:rPr>
              <a:t>ФГОС: </a:t>
            </a:r>
            <a:r>
              <a:rPr sz="1500" b="1" i="1" spc="-5" dirty="0">
                <a:solidFill>
                  <a:srgbClr val="767070"/>
                </a:solidFill>
                <a:latin typeface="Calibri"/>
                <a:cs typeface="Calibri"/>
              </a:rPr>
              <a:t>учебных курсов </a:t>
            </a:r>
            <a:r>
              <a:rPr sz="1500" b="1" i="1" dirty="0">
                <a:solidFill>
                  <a:srgbClr val="767070"/>
                </a:solidFill>
                <a:latin typeface="Calibri"/>
                <a:cs typeface="Calibri"/>
              </a:rPr>
              <a:t>(в том </a:t>
            </a:r>
            <a:r>
              <a:rPr sz="1500" b="1" i="1" spc="-5" dirty="0">
                <a:solidFill>
                  <a:srgbClr val="767070"/>
                </a:solidFill>
                <a:latin typeface="Calibri"/>
                <a:cs typeface="Calibri"/>
              </a:rPr>
              <a:t>числе внеурочной </a:t>
            </a:r>
            <a:r>
              <a:rPr sz="1500" b="1" i="1" spc="-325" dirty="0">
                <a:solidFill>
                  <a:srgbClr val="767070"/>
                </a:solidFill>
                <a:latin typeface="Calibri"/>
                <a:cs typeface="Calibri"/>
              </a:rPr>
              <a:t> </a:t>
            </a:r>
            <a:r>
              <a:rPr sz="1500" b="1" i="1" spc="-5" dirty="0">
                <a:solidFill>
                  <a:srgbClr val="767070"/>
                </a:solidFill>
                <a:latin typeface="Calibri"/>
                <a:cs typeface="Calibri"/>
              </a:rPr>
              <a:t>деятельности),</a:t>
            </a:r>
            <a:r>
              <a:rPr sz="1500" b="1" i="1" spc="-25" dirty="0">
                <a:solidFill>
                  <a:srgbClr val="767070"/>
                </a:solidFill>
                <a:latin typeface="Calibri"/>
                <a:cs typeface="Calibri"/>
              </a:rPr>
              <a:t> </a:t>
            </a:r>
            <a:r>
              <a:rPr sz="1500" b="1" i="1" spc="-5" dirty="0">
                <a:solidFill>
                  <a:srgbClr val="767070"/>
                </a:solidFill>
                <a:latin typeface="Calibri"/>
                <a:cs typeface="Calibri"/>
              </a:rPr>
              <a:t>учебных</a:t>
            </a:r>
            <a:r>
              <a:rPr sz="1500" b="1" i="1" dirty="0">
                <a:solidFill>
                  <a:srgbClr val="767070"/>
                </a:solidFill>
                <a:latin typeface="Calibri"/>
                <a:cs typeface="Calibri"/>
              </a:rPr>
              <a:t> </a:t>
            </a:r>
            <a:r>
              <a:rPr sz="1500" b="1" i="1" spc="-5" dirty="0" err="1">
                <a:solidFill>
                  <a:srgbClr val="767070"/>
                </a:solidFill>
                <a:latin typeface="Calibri"/>
                <a:cs typeface="Calibri"/>
              </a:rPr>
              <a:t>модулей</a:t>
            </a:r>
            <a:r>
              <a:rPr sz="1500" b="1" i="1" spc="-5" dirty="0" smtClean="0">
                <a:solidFill>
                  <a:srgbClr val="767070"/>
                </a:solidFill>
                <a:latin typeface="Calibri"/>
                <a:cs typeface="Calibri"/>
              </a:rPr>
              <a:t>;</a:t>
            </a:r>
            <a:endParaRPr sz="15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874775"/>
            <a:ext cx="3450336" cy="94640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74395" y="898905"/>
            <a:ext cx="2755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A1055B"/>
                </a:solidFill>
                <a:latin typeface="Calibri"/>
                <a:cs typeface="Calibri"/>
              </a:rPr>
              <a:t>ФГОС</a:t>
            </a:r>
            <a:r>
              <a:rPr sz="2400" b="1" spc="-4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lang="ru-RU" sz="2400" b="1" spc="-5" dirty="0">
                <a:solidFill>
                  <a:srgbClr val="A1055B"/>
                </a:solidFill>
                <a:latin typeface="Calibri"/>
                <a:cs typeface="Calibri"/>
              </a:rPr>
              <a:t>Н</a:t>
            </a:r>
            <a:r>
              <a:rPr sz="2400" b="1" spc="-5" dirty="0" smtClean="0">
                <a:solidFill>
                  <a:srgbClr val="A1055B"/>
                </a:solidFill>
                <a:latin typeface="Calibri"/>
                <a:cs typeface="Calibri"/>
              </a:rPr>
              <a:t>ОО-2021</a:t>
            </a:r>
            <a:r>
              <a:rPr sz="2400" b="1" spc="-25" dirty="0" smtClean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400" b="1" spc="-5" dirty="0" smtClean="0">
                <a:solidFill>
                  <a:srgbClr val="A1055B"/>
                </a:solidFill>
                <a:latin typeface="Calibri"/>
                <a:cs typeface="Calibri"/>
              </a:rPr>
              <a:t>п.3</a:t>
            </a:r>
            <a:r>
              <a:rPr lang="ru-RU" sz="2400" b="1" spc="-5" dirty="0" smtClean="0">
                <a:solidFill>
                  <a:srgbClr val="A1055B"/>
                </a:solidFill>
                <a:latin typeface="Calibri"/>
                <a:cs typeface="Calibri"/>
              </a:rPr>
              <a:t>1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88229" y="2033009"/>
            <a:ext cx="4797642" cy="442420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5694679" y="2059051"/>
            <a:ext cx="403161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A1055B"/>
                </a:solidFill>
                <a:latin typeface="Calibri"/>
                <a:cs typeface="Calibri"/>
              </a:rPr>
              <a:t>Примерные</a:t>
            </a:r>
            <a:r>
              <a:rPr sz="2000" b="1" spc="-3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A1055B"/>
                </a:solidFill>
                <a:latin typeface="Calibri"/>
                <a:cs typeface="Calibri"/>
              </a:rPr>
              <a:t>рабочие</a:t>
            </a:r>
            <a:r>
              <a:rPr sz="2000" b="1" spc="-3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A1055B"/>
                </a:solidFill>
                <a:latin typeface="Calibri"/>
                <a:cs typeface="Calibri"/>
              </a:rPr>
              <a:t>программы</a:t>
            </a:r>
            <a:r>
              <a:rPr sz="2000" b="1" spc="-35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A1055B"/>
                </a:solidFill>
                <a:latin typeface="Calibri"/>
                <a:cs typeface="Calibri"/>
              </a:rPr>
              <a:t>по </a:t>
            </a:r>
            <a:r>
              <a:rPr sz="2000" b="1" spc="-44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A1055B"/>
                </a:solidFill>
                <a:latin typeface="Calibri"/>
                <a:cs typeface="Calibri"/>
              </a:rPr>
              <a:t>учебным </a:t>
            </a:r>
            <a:r>
              <a:rPr sz="2000" b="1" spc="-10" dirty="0">
                <a:solidFill>
                  <a:srgbClr val="A1055B"/>
                </a:solidFill>
                <a:latin typeface="Calibri"/>
                <a:cs typeface="Calibri"/>
              </a:rPr>
              <a:t>предметам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,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принятые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ФУМО </a:t>
            </a: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27-28.09.2021г.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,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spc="-20" dirty="0">
                <a:solidFill>
                  <a:srgbClr val="0462C1"/>
                </a:solidFill>
                <a:latin typeface="Calibri"/>
                <a:cs typeface="Calibri"/>
                <a:hlinkClick r:id="rId5"/>
              </a:rPr>
              <a:t>http://www.fgosreestr.ru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94679" y="3827145"/>
            <a:ext cx="294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5" dirty="0">
                <a:solidFill>
                  <a:srgbClr val="767070"/>
                </a:solidFill>
                <a:latin typeface="Calibri"/>
                <a:cs typeface="Calibri"/>
              </a:rPr>
              <a:t>пояснительная</a:t>
            </a:r>
            <a:r>
              <a:rPr sz="2000" b="1" spc="-80" dirty="0">
                <a:solidFill>
                  <a:srgbClr val="76707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767070"/>
                </a:solidFill>
                <a:latin typeface="Calibri"/>
                <a:cs typeface="Calibri"/>
              </a:rPr>
              <a:t>записка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94679" y="4527880"/>
            <a:ext cx="4302125" cy="1550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содержание</a:t>
            </a:r>
            <a:r>
              <a:rPr sz="2000" b="1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учебного</a:t>
            </a:r>
            <a:r>
              <a:rPr sz="2000" b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предмета</a:t>
            </a:r>
            <a:endParaRPr sz="20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планируемые</a:t>
            </a:r>
            <a:r>
              <a:rPr sz="2000" b="1" spc="-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результаты</a:t>
            </a:r>
            <a:r>
              <a:rPr sz="2000" b="1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освоения </a:t>
            </a:r>
            <a:r>
              <a:rPr sz="2000" b="1" spc="-4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учебного</a:t>
            </a:r>
            <a:r>
              <a:rPr sz="2000" b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предмета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…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на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уровне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ООО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sz="2000" b="1" spc="-10" dirty="0">
                <a:solidFill>
                  <a:srgbClr val="767070"/>
                </a:solidFill>
                <a:latin typeface="Calibri"/>
                <a:cs typeface="Calibri"/>
              </a:rPr>
              <a:t>тематическое</a:t>
            </a:r>
            <a:r>
              <a:rPr sz="2000" b="1" spc="-25" dirty="0">
                <a:solidFill>
                  <a:srgbClr val="76707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767070"/>
                </a:solidFill>
                <a:latin typeface="Calibri"/>
                <a:cs typeface="Calibri"/>
              </a:rPr>
              <a:t>планирование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04972" y="864108"/>
            <a:ext cx="8708136" cy="1062227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3677792" y="903478"/>
            <a:ext cx="80143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001F5F"/>
                </a:solidFill>
                <a:latin typeface="Calibri"/>
                <a:cs typeface="Calibri"/>
              </a:rPr>
              <a:t>Содержательный</a:t>
            </a:r>
            <a:r>
              <a:rPr sz="1800" b="1" spc="-10" dirty="0">
                <a:solidFill>
                  <a:srgbClr val="001F5F"/>
                </a:solidFill>
                <a:latin typeface="Calibri"/>
                <a:cs typeface="Calibri"/>
              </a:rPr>
              <a:t> раздел</a:t>
            </a: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 включает программы:</a:t>
            </a:r>
            <a:r>
              <a:rPr sz="1800" b="1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1F5F"/>
                </a:solidFill>
                <a:latin typeface="Calibri"/>
                <a:cs typeface="Calibri"/>
              </a:rPr>
              <a:t>развития</a:t>
            </a:r>
            <a:r>
              <a:rPr sz="18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001F5F"/>
                </a:solidFill>
                <a:latin typeface="Calibri"/>
                <a:cs typeface="Calibri"/>
              </a:rPr>
              <a:t>УУД,</a:t>
            </a:r>
            <a:r>
              <a:rPr sz="1800" b="1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spc="-5" dirty="0" err="1" smtClean="0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r>
              <a:rPr sz="1800" b="1" spc="-5" dirty="0" smtClean="0">
                <a:solidFill>
                  <a:srgbClr val="001F5F"/>
                </a:solidFill>
                <a:latin typeface="Calibri"/>
                <a:cs typeface="Calibri"/>
              </a:rPr>
              <a:t>,</a:t>
            </a:r>
            <a:r>
              <a:rPr sz="1800" b="1" spc="425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i="1" spc="-5" dirty="0">
                <a:solidFill>
                  <a:srgbClr val="A1055B"/>
                </a:solidFill>
                <a:latin typeface="Calibri"/>
                <a:cs typeface="Calibri"/>
              </a:rPr>
              <a:t>учебных</a:t>
            </a:r>
            <a:r>
              <a:rPr sz="1800" b="1" i="1" spc="1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800" b="1" i="1" spc="-5" dirty="0">
                <a:solidFill>
                  <a:srgbClr val="A1055B"/>
                </a:solidFill>
                <a:latin typeface="Calibri"/>
                <a:cs typeface="Calibri"/>
              </a:rPr>
              <a:t>предметов, </a:t>
            </a:r>
            <a:r>
              <a:rPr sz="1800" b="1" i="1" dirty="0">
                <a:solidFill>
                  <a:srgbClr val="A1055B"/>
                </a:solidFill>
                <a:latin typeface="Calibri"/>
                <a:cs typeface="Calibri"/>
              </a:rPr>
              <a:t>курсов</a:t>
            </a:r>
            <a:r>
              <a:rPr sz="1800" b="1" i="1" dirty="0">
                <a:solidFill>
                  <a:srgbClr val="001F5F"/>
                </a:solidFill>
                <a:latin typeface="Calibri"/>
                <a:cs typeface="Calibri"/>
              </a:rPr>
              <a:t>,</a:t>
            </a:r>
            <a:r>
              <a:rPr sz="1800" b="1" i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Calibri"/>
                <a:cs typeface="Calibri"/>
              </a:rPr>
              <a:t>в</a:t>
            </a:r>
            <a:r>
              <a:rPr sz="1800" b="1" i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Calibri"/>
                <a:cs typeface="Calibri"/>
              </a:rPr>
              <a:t>т.ч.</a:t>
            </a:r>
            <a:r>
              <a:rPr sz="1800" b="1" i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Calibri"/>
                <a:cs typeface="Calibri"/>
              </a:rPr>
              <a:t>интегрированных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700015" y="4722875"/>
            <a:ext cx="7336790" cy="2135505"/>
            <a:chOff x="4700015" y="4722875"/>
            <a:chExt cx="7336790" cy="2135505"/>
          </a:xfrm>
        </p:grpSpPr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700015" y="4797552"/>
              <a:ext cx="833627" cy="85344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0101833" y="4914138"/>
              <a:ext cx="269875" cy="1637030"/>
            </a:xfrm>
            <a:custGeom>
              <a:avLst/>
              <a:gdLst/>
              <a:ahLst/>
              <a:cxnLst/>
              <a:rect l="l" t="t" r="r" b="b"/>
              <a:pathLst>
                <a:path w="269875" h="1637029">
                  <a:moveTo>
                    <a:pt x="0" y="0"/>
                  </a:moveTo>
                  <a:lnTo>
                    <a:pt x="52524" y="1762"/>
                  </a:lnTo>
                  <a:lnTo>
                    <a:pt x="95392" y="6572"/>
                  </a:lnTo>
                  <a:lnTo>
                    <a:pt x="124283" y="13715"/>
                  </a:lnTo>
                  <a:lnTo>
                    <a:pt x="134874" y="22479"/>
                  </a:lnTo>
                  <a:lnTo>
                    <a:pt x="134874" y="795909"/>
                  </a:lnTo>
                  <a:lnTo>
                    <a:pt x="145464" y="804661"/>
                  </a:lnTo>
                  <a:lnTo>
                    <a:pt x="174355" y="811806"/>
                  </a:lnTo>
                  <a:lnTo>
                    <a:pt x="217223" y="816622"/>
                  </a:lnTo>
                  <a:lnTo>
                    <a:pt x="269748" y="818388"/>
                  </a:lnTo>
                  <a:lnTo>
                    <a:pt x="217223" y="820153"/>
                  </a:lnTo>
                  <a:lnTo>
                    <a:pt x="174355" y="824969"/>
                  </a:lnTo>
                  <a:lnTo>
                    <a:pt x="145464" y="832114"/>
                  </a:lnTo>
                  <a:lnTo>
                    <a:pt x="134874" y="840867"/>
                  </a:lnTo>
                  <a:lnTo>
                    <a:pt x="134874" y="1614297"/>
                  </a:lnTo>
                  <a:lnTo>
                    <a:pt x="124283" y="1623049"/>
                  </a:lnTo>
                  <a:lnTo>
                    <a:pt x="95392" y="1630194"/>
                  </a:lnTo>
                  <a:lnTo>
                    <a:pt x="52524" y="1635010"/>
                  </a:lnTo>
                  <a:lnTo>
                    <a:pt x="0" y="1636776"/>
                  </a:lnTo>
                </a:path>
              </a:pathLst>
            </a:custGeom>
            <a:ln w="3809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165079" y="4722875"/>
              <a:ext cx="1871472" cy="2135123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10623931" y="4755896"/>
            <a:ext cx="1162685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Обяз</a:t>
            </a:r>
            <a:r>
              <a:rPr sz="1600" b="1" dirty="0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sz="1600" b="1" spc="-20" dirty="0">
                <a:solidFill>
                  <a:srgbClr val="001F5F"/>
                </a:solidFill>
                <a:latin typeface="Calibri"/>
                <a:cs typeface="Calibri"/>
              </a:rPr>
              <a:t>т</a:t>
            </a:r>
            <a:r>
              <a:rPr sz="1600" b="1" spc="-30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sz="1600" b="1" spc="-5" dirty="0">
                <a:solidFill>
                  <a:srgbClr val="001F5F"/>
                </a:solidFill>
                <a:latin typeface="Calibri"/>
                <a:cs typeface="Calibri"/>
              </a:rPr>
              <a:t>ль</a:t>
            </a:r>
            <a:r>
              <a:rPr sz="1600" b="1" dirty="0">
                <a:solidFill>
                  <a:srgbClr val="001F5F"/>
                </a:solidFill>
                <a:latin typeface="Calibri"/>
                <a:cs typeface="Calibri"/>
              </a:rPr>
              <a:t>н</a:t>
            </a:r>
            <a:r>
              <a:rPr sz="1600" b="1" spc="-5" dirty="0">
                <a:solidFill>
                  <a:srgbClr val="001F5F"/>
                </a:solidFill>
                <a:latin typeface="Calibri"/>
                <a:cs typeface="Calibri"/>
              </a:rPr>
              <a:t>о  для рабочих </a:t>
            </a:r>
            <a:r>
              <a:rPr sz="1600" b="1" spc="-3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1F5F"/>
                </a:solidFill>
                <a:latin typeface="Calibri"/>
                <a:cs typeface="Calibri"/>
              </a:rPr>
              <a:t>программ</a:t>
            </a:r>
            <a:endParaRPr sz="1600">
              <a:latin typeface="Calibri"/>
              <a:cs typeface="Calibri"/>
            </a:endParaRPr>
          </a:p>
          <a:p>
            <a:pPr marL="12700" marR="121920">
              <a:lnSpc>
                <a:spcPct val="100000"/>
              </a:lnSpc>
            </a:pPr>
            <a:r>
              <a:rPr sz="1600" b="1" spc="-5" dirty="0">
                <a:solidFill>
                  <a:srgbClr val="001F5F"/>
                </a:solidFill>
                <a:latin typeface="Calibri"/>
                <a:cs typeface="Calibri"/>
              </a:rPr>
              <a:t>учебных </a:t>
            </a:r>
            <a:r>
              <a:rPr sz="16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п</a:t>
            </a:r>
            <a:r>
              <a:rPr sz="1600" b="1" spc="-15" dirty="0">
                <a:solidFill>
                  <a:srgbClr val="001F5F"/>
                </a:solidFill>
                <a:latin typeface="Calibri"/>
                <a:cs typeface="Calibri"/>
              </a:rPr>
              <a:t>р</a:t>
            </a:r>
            <a:r>
              <a:rPr sz="1600" b="1" spc="-30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дме</a:t>
            </a:r>
            <a:r>
              <a:rPr sz="1600" b="1" spc="-15" dirty="0">
                <a:solidFill>
                  <a:srgbClr val="001F5F"/>
                </a:solidFill>
                <a:latin typeface="Calibri"/>
                <a:cs typeface="Calibri"/>
              </a:rPr>
              <a:t>т</a:t>
            </a:r>
            <a:r>
              <a:rPr sz="1600" b="1" spc="-5" dirty="0">
                <a:solidFill>
                  <a:srgbClr val="001F5F"/>
                </a:solidFill>
                <a:latin typeface="Calibri"/>
                <a:cs typeface="Calibri"/>
              </a:rPr>
              <a:t>ов,  курсов, </a:t>
            </a:r>
            <a:r>
              <a:rPr sz="16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spc="-25" dirty="0">
                <a:solidFill>
                  <a:srgbClr val="001F5F"/>
                </a:solidFill>
                <a:latin typeface="Calibri"/>
                <a:cs typeface="Calibri"/>
              </a:rPr>
              <a:t>модулей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9" name="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061447" y="2062353"/>
            <a:ext cx="2014727" cy="1374648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10531348" y="2209800"/>
            <a:ext cx="138176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200" b="1" spc="-5" dirty="0">
                <a:solidFill>
                  <a:srgbClr val="A1055B"/>
                </a:solidFill>
                <a:latin typeface="Calibri"/>
                <a:cs typeface="Calibri"/>
              </a:rPr>
              <a:t>Ф</a:t>
            </a:r>
            <a:r>
              <a:rPr sz="1200" b="1" spc="-5" dirty="0" err="1" smtClean="0">
                <a:solidFill>
                  <a:srgbClr val="A1055B"/>
                </a:solidFill>
                <a:latin typeface="Calibri"/>
                <a:cs typeface="Calibri"/>
              </a:rPr>
              <a:t>ормир</a:t>
            </a:r>
            <a:r>
              <a:rPr lang="ru-RU" sz="1200" b="1" spc="-5" dirty="0" smtClean="0">
                <a:solidFill>
                  <a:srgbClr val="A1055B"/>
                </a:solidFill>
                <a:latin typeface="Calibri"/>
                <a:cs typeface="Calibri"/>
              </a:rPr>
              <a:t>уем</a:t>
            </a:r>
            <a:r>
              <a:rPr sz="1200" b="1" spc="-5" dirty="0" smtClean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200" b="1" dirty="0" smtClean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200" b="1" spc="-5" dirty="0" err="1" smtClean="0">
                <a:solidFill>
                  <a:srgbClr val="A1055B"/>
                </a:solidFill>
                <a:latin typeface="Calibri"/>
                <a:cs typeface="Calibri"/>
              </a:rPr>
              <a:t>рабочи</a:t>
            </a:r>
            <a:r>
              <a:rPr lang="ru-RU" sz="1200" b="1" spc="-5" dirty="0" smtClean="0">
                <a:solidFill>
                  <a:srgbClr val="A1055B"/>
                </a:solidFill>
                <a:latin typeface="Calibri"/>
                <a:cs typeface="Calibri"/>
              </a:rPr>
              <a:t>е</a:t>
            </a:r>
            <a:r>
              <a:rPr sz="1200" b="1" spc="-30" dirty="0" smtClean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200" b="1" spc="-5" dirty="0" err="1" smtClean="0">
                <a:solidFill>
                  <a:srgbClr val="A1055B"/>
                </a:solidFill>
                <a:latin typeface="Calibri"/>
                <a:cs typeface="Calibri"/>
              </a:rPr>
              <a:t>программ</a:t>
            </a:r>
            <a:r>
              <a:rPr lang="ru-RU" sz="1200" b="1" spc="-5" dirty="0" smtClean="0">
                <a:solidFill>
                  <a:srgbClr val="A1055B"/>
                </a:solidFill>
                <a:latin typeface="Calibri"/>
                <a:cs typeface="Calibri"/>
              </a:rPr>
              <a:t>ы</a:t>
            </a:r>
            <a:endParaRPr sz="1200" dirty="0">
              <a:latin typeface="Calibri"/>
              <a:cs typeface="Calibri"/>
            </a:endParaRPr>
          </a:p>
          <a:p>
            <a:pPr marL="143510" marR="133985" indent="165735">
              <a:lnSpc>
                <a:spcPct val="100000"/>
              </a:lnSpc>
            </a:pPr>
            <a:r>
              <a:rPr sz="1200" b="1" dirty="0">
                <a:solidFill>
                  <a:srgbClr val="A1055B"/>
                </a:solidFill>
                <a:latin typeface="Calibri"/>
                <a:cs typeface="Calibri"/>
              </a:rPr>
              <a:t>с </a:t>
            </a:r>
            <a:r>
              <a:rPr sz="1200" b="1" spc="-5" dirty="0">
                <a:solidFill>
                  <a:srgbClr val="A1055B"/>
                </a:solidFill>
                <a:latin typeface="Calibri"/>
                <a:cs typeface="Calibri"/>
              </a:rPr>
              <a:t>помощью </a:t>
            </a:r>
            <a:r>
              <a:rPr sz="1200" b="1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A1055B"/>
                </a:solidFill>
                <a:latin typeface="Calibri"/>
                <a:cs typeface="Calibri"/>
              </a:rPr>
              <a:t>конструктора</a:t>
            </a:r>
            <a:r>
              <a:rPr sz="1200" b="1" spc="-60" dirty="0">
                <a:solidFill>
                  <a:srgbClr val="A1055B"/>
                </a:solidFill>
                <a:latin typeface="Calibri"/>
                <a:cs typeface="Calibri"/>
              </a:rPr>
              <a:t> </a:t>
            </a:r>
            <a:r>
              <a:rPr sz="1200" b="1" spc="-5" dirty="0">
                <a:solidFill>
                  <a:srgbClr val="A1055B"/>
                </a:solidFill>
                <a:latin typeface="Calibri"/>
                <a:cs typeface="Calibri"/>
              </a:rPr>
              <a:t>РП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21" name="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982711" y="6417563"/>
            <a:ext cx="2078736" cy="440435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8447913" y="6451193"/>
            <a:ext cx="1493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A1055B"/>
                </a:solidFill>
                <a:latin typeface="Calibri"/>
                <a:cs typeface="Calibri"/>
              </a:rPr>
              <a:t>Отсутствуют </a:t>
            </a:r>
            <a:r>
              <a:rPr sz="1600" b="1" spc="-5" dirty="0">
                <a:solidFill>
                  <a:srgbClr val="A1055B"/>
                </a:solidFill>
                <a:latin typeface="Calibri"/>
                <a:cs typeface="Calibri"/>
              </a:rPr>
              <a:t>ЭОР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44"/>
            <a:ext cx="12192000" cy="6837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338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022834"/>
              </p:ext>
            </p:extLst>
          </p:nvPr>
        </p:nvGraphicFramePr>
        <p:xfrm>
          <a:off x="1335307" y="1077691"/>
          <a:ext cx="8766631" cy="52858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156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509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303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Предметная</a:t>
                      </a:r>
                      <a:r>
                        <a:rPr lang="ru-RU" sz="1800" b="1" baseline="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Предмет</a:t>
                      </a:r>
                    </a:p>
                  </a:txBody>
                  <a:tcPr marL="121920" marR="12192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510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Русский язык</a:t>
                      </a:r>
                      <a:b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и литературное чтение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Русский язык 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Литературное чтение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Родной язык </a:t>
                      </a:r>
                      <a:b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 литературное чтение </a:t>
                      </a:r>
                      <a:b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на родном</a:t>
                      </a:r>
                      <a:r>
                        <a:rPr lang="ru-RU" sz="1400" b="1" baseline="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языке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Родной язык</a:t>
                      </a:r>
                    </a:p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Литературное чтение на родном языке</a:t>
                      </a: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Иностранный язык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Иностранный язык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Математика и информатика</a:t>
                      </a: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Математика</a:t>
                      </a: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Обществознание</a:t>
                      </a:r>
                      <a:r>
                        <a:rPr lang="ru-RU" sz="1400" b="1" baseline="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br>
                        <a:rPr lang="ru-RU" sz="1400" b="1" baseline="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="1" baseline="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 естествознание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Окружающий мир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Основы религиозных культур и светской этики</a:t>
                      </a: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Основы православной культуры,</a:t>
                      </a:r>
                    </a:p>
                    <a:p>
                      <a:r>
                        <a:rPr lang="ru-RU" sz="140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или Основы иудейско</a:t>
                      </a:r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й культуры,</a:t>
                      </a:r>
                      <a:b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или Основы буддийской культуры,</a:t>
                      </a:r>
                      <a:b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или Основы исламской культуры,</a:t>
                      </a:r>
                      <a:b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или Основы мировых религиозных культур,</a:t>
                      </a:r>
                      <a:b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или Основы светской этики</a:t>
                      </a:r>
                      <a:endParaRPr lang="ru-RU" sz="1400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91069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Искусство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Изобразительное искусство</a:t>
                      </a:r>
                      <a:b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Музыка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Технология</a:t>
                      </a: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Технология</a:t>
                      </a:r>
                    </a:p>
                  </a:txBody>
                  <a:tcPr marL="121920" marR="121920">
                    <a:solidFill>
                      <a:srgbClr val="E2F5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453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Физическая культура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Физическая культура</a:t>
                      </a:r>
                    </a:p>
                  </a:txBody>
                  <a:tcPr marL="121920" marR="121920">
                    <a:solidFill>
                      <a:srgbClr val="A4ED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78971" y="-10885"/>
            <a:ext cx="11074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Обязательные предметные области </a:t>
            </a:r>
            <a:b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учебные предметы</a:t>
            </a:r>
          </a:p>
        </p:txBody>
      </p:sp>
    </p:spTree>
    <p:extLst>
      <p:ext uri="{BB962C8B-B14F-4D97-AF65-F5344CB8AC3E}">
        <p14:creationId xmlns:p14="http://schemas.microsoft.com/office/powerpoint/2010/main" val="169567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3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12192000" cy="683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23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682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60"/>
            <a:ext cx="12192000" cy="6847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25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269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20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320"/>
            <a:ext cx="12344400" cy="699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43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Программа внеурочной деятельности</a:t>
            </a: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840" y="1775618"/>
            <a:ext cx="3657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1905000"/>
            <a:ext cx="38862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3633788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84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5164505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7945"/>
            <a:ext cx="6391275" cy="661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05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top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4000" contrast="78000"/>
          </a:blip>
          <a:stretch>
            <a:fillRect/>
          </a:stretch>
        </p:blipFill>
        <p:spPr>
          <a:xfrm rot="3604411">
            <a:off x="914288" y="-783698"/>
            <a:ext cx="2488057" cy="4437809"/>
          </a:xfrm>
          <a:prstGeom prst="rect">
            <a:avLst/>
          </a:prstGeom>
        </p:spPr>
      </p:pic>
      <p:pic>
        <p:nvPicPr>
          <p:cNvPr id="15" name="Рисунок 14" descr="22Q58PICm7ry58PICSf37vcdc_PIC2018.png"/>
          <p:cNvPicPr>
            <a:picLocks noChangeAspect="1"/>
          </p:cNvPicPr>
          <p:nvPr/>
        </p:nvPicPr>
        <p:blipFill>
          <a:blip r:embed="rId3" cstate="print"/>
          <a:srcRect t="34192" b="36837"/>
          <a:stretch>
            <a:fillRect/>
          </a:stretch>
        </p:blipFill>
        <p:spPr>
          <a:xfrm>
            <a:off x="4059108" y="2855249"/>
            <a:ext cx="6885000" cy="2000051"/>
          </a:xfrm>
          <a:prstGeom prst="rect">
            <a:avLst/>
          </a:prstGeom>
        </p:spPr>
      </p:pic>
      <p:pic>
        <p:nvPicPr>
          <p:cNvPr id="5" name="Рисунок 4" descr="eedb338d7d94fcd1cbf1a125f0ecd91c.png"/>
          <p:cNvPicPr>
            <a:picLocks noChangeAspect="1"/>
          </p:cNvPicPr>
          <p:nvPr/>
        </p:nvPicPr>
        <p:blipFill>
          <a:blip r:embed="rId4" cstate="print"/>
          <a:srcRect l="23651" r="17460"/>
          <a:stretch>
            <a:fillRect/>
          </a:stretch>
        </p:blipFill>
        <p:spPr>
          <a:xfrm>
            <a:off x="690239" y="1959434"/>
            <a:ext cx="3606960" cy="4593770"/>
          </a:xfrm>
          <a:prstGeom prst="rect">
            <a:avLst/>
          </a:prstGeom>
        </p:spPr>
      </p:pic>
      <p:pic>
        <p:nvPicPr>
          <p:cNvPr id="9" name="Рисунок 8" descr="22Q58PICm7ry58PICSf37vcdc_PIC2018.png"/>
          <p:cNvPicPr>
            <a:picLocks noChangeAspect="1"/>
          </p:cNvPicPr>
          <p:nvPr/>
        </p:nvPicPr>
        <p:blipFill>
          <a:blip r:embed="rId3" cstate="print"/>
          <a:srcRect b="68489"/>
          <a:stretch>
            <a:fillRect/>
          </a:stretch>
        </p:blipFill>
        <p:spPr>
          <a:xfrm>
            <a:off x="3942996" y="843173"/>
            <a:ext cx="6885000" cy="21753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679509" y="-27384"/>
            <a:ext cx="10512491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Предметы, для которых 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прописали требования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к образовательным результатам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по годам обучения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22Q58PICm7ry58PICSf37vcdc_PIC2018.png"/>
          <p:cNvPicPr>
            <a:picLocks noChangeAspect="1"/>
          </p:cNvPicPr>
          <p:nvPr/>
        </p:nvPicPr>
        <p:blipFill>
          <a:blip r:embed="rId3" cstate="print"/>
          <a:srcRect t="66836" r="49546"/>
          <a:stretch>
            <a:fillRect/>
          </a:stretch>
        </p:blipFill>
        <p:spPr>
          <a:xfrm>
            <a:off x="4117174" y="4720954"/>
            <a:ext cx="3473789" cy="228945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789703" y="3490028"/>
            <a:ext cx="20174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Русский язык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619983" y="3588003"/>
            <a:ext cx="31931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Литературное чтение</a:t>
            </a:r>
            <a:endParaRPr lang="ru-RU" sz="2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310734" y="5242627"/>
            <a:ext cx="309154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Иностранный язык</a:t>
            </a:r>
            <a:endParaRPr lang="ru-RU" sz="2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586504" y="1998686"/>
            <a:ext cx="253999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Математика</a:t>
            </a:r>
            <a:endParaRPr lang="ru-RU" sz="22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721589" y="1966032"/>
            <a:ext cx="28157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Окружающий мир</a:t>
            </a:r>
            <a:endParaRPr lang="ru-RU" sz="2200" dirty="0"/>
          </a:p>
        </p:txBody>
      </p:sp>
      <p:pic>
        <p:nvPicPr>
          <p:cNvPr id="20" name="Рисунок 19" descr="IM2709_08_136730847707_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2229" y="4664924"/>
            <a:ext cx="3614057" cy="219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68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06G58PIC1Feckyv70s8f6_PIC2018.png"/>
          <p:cNvPicPr>
            <a:picLocks noChangeAspect="1"/>
          </p:cNvPicPr>
          <p:nvPr/>
        </p:nvPicPr>
        <p:blipFill>
          <a:blip r:embed="rId2" cstate="print"/>
          <a:srcRect l="13492" t="15079" r="17302" b="52222"/>
          <a:stretch>
            <a:fillRect/>
          </a:stretch>
        </p:blipFill>
        <p:spPr>
          <a:xfrm>
            <a:off x="2728682" y="3010750"/>
            <a:ext cx="8215085" cy="2911078"/>
          </a:xfrm>
          <a:prstGeom prst="rect">
            <a:avLst/>
          </a:prstGeom>
        </p:spPr>
      </p:pic>
      <p:pic>
        <p:nvPicPr>
          <p:cNvPr id="7" name="Рисунок 6" descr="558PICe58PIC58PIC33K58PICHrdQhdU6_PIC2018.png"/>
          <p:cNvPicPr>
            <a:picLocks noChangeAspect="1"/>
          </p:cNvPicPr>
          <p:nvPr/>
        </p:nvPicPr>
        <p:blipFill>
          <a:blip r:embed="rId3" cstate="print"/>
          <a:srcRect t="20714" b="16250"/>
          <a:stretch>
            <a:fillRect/>
          </a:stretch>
        </p:blipFill>
        <p:spPr>
          <a:xfrm>
            <a:off x="2394848" y="1"/>
            <a:ext cx="9202065" cy="3352801"/>
          </a:xfrm>
          <a:prstGeom prst="rect">
            <a:avLst/>
          </a:prstGeom>
        </p:spPr>
      </p:pic>
      <p:pic>
        <p:nvPicPr>
          <p:cNvPr id="6" name="Рисунок 5" descr="0_17a7ae_b8900031_ori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70" y="1869369"/>
            <a:ext cx="3399189" cy="4553203"/>
          </a:xfrm>
          <a:prstGeom prst="rect">
            <a:avLst/>
          </a:prstGeom>
        </p:spPr>
      </p:pic>
      <p:pic>
        <p:nvPicPr>
          <p:cNvPr id="10" name="Рисунок 9" descr="0_dba78_94da0ccb_orig.png"/>
          <p:cNvPicPr>
            <a:picLocks noChangeAspect="1"/>
          </p:cNvPicPr>
          <p:nvPr/>
        </p:nvPicPr>
        <p:blipFill>
          <a:blip r:embed="rId5" cstate="print"/>
          <a:srcRect l="9188"/>
          <a:stretch>
            <a:fillRect/>
          </a:stretch>
        </p:blipFill>
        <p:spPr>
          <a:xfrm rot="1766783">
            <a:off x="10453781" y="1715186"/>
            <a:ext cx="1223985" cy="1181344"/>
          </a:xfrm>
          <a:prstGeom prst="rect">
            <a:avLst/>
          </a:prstGeom>
        </p:spPr>
      </p:pic>
      <p:pic>
        <p:nvPicPr>
          <p:cNvPr id="12" name="Рисунок 11" descr="1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02870" y="4259385"/>
            <a:ext cx="2514961" cy="193458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175787" y="476672"/>
            <a:ext cx="635726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На данный момент </a:t>
            </a:r>
            <a:b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 обновленном ФГОС </a:t>
            </a: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нет </a:t>
            </a: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требований  к результатам по годам обучения для трех предметов в начальной школе: </a:t>
            </a: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родной язык, литературное чтение на родном языке и ОРКСЭ</a:t>
            </a:r>
            <a:endParaRPr lang="ru-RU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19669" y="3207774"/>
            <a:ext cx="7403691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Школьники изучают </a:t>
            </a:r>
            <a:b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эти три предмета и проходят </a:t>
            </a:r>
            <a:b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аттестацию по ним,  так как они входят</a:t>
            </a:r>
            <a:b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в перечень обязательных предметов </a:t>
            </a:r>
            <a:b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(п. 24.3.2 обновленного </a:t>
            </a:r>
            <a:b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ФГОС начального общего </a:t>
            </a:r>
            <a:b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образования) 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83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f8c5b3b13ec61509abf9754df29f7f2b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7478"/>
          <a:stretch>
            <a:fillRect/>
          </a:stretch>
        </p:blipFill>
        <p:spPr>
          <a:xfrm>
            <a:off x="7290852" y="1660736"/>
            <a:ext cx="5347197" cy="4859791"/>
          </a:xfrm>
        </p:spPr>
      </p:pic>
      <p:pic>
        <p:nvPicPr>
          <p:cNvPr id="9" name="Рисунок 8" descr="33658PICU6rpKd7E58PIC3469_PIC2018.png"/>
          <p:cNvPicPr>
            <a:picLocks noChangeAspect="1"/>
          </p:cNvPicPr>
          <p:nvPr/>
        </p:nvPicPr>
        <p:blipFill>
          <a:blip r:embed="rId3" cstate="print"/>
          <a:srcRect t="40608"/>
          <a:stretch>
            <a:fillRect/>
          </a:stretch>
        </p:blipFill>
        <p:spPr>
          <a:xfrm>
            <a:off x="1754460" y="1688550"/>
            <a:ext cx="8266769" cy="4721279"/>
          </a:xfrm>
          <a:prstGeom prst="rect">
            <a:avLst/>
          </a:prstGeom>
        </p:spPr>
      </p:pic>
      <p:pic>
        <p:nvPicPr>
          <p:cNvPr id="11" name="Рисунок 10" descr="vertical-banner-png.png"/>
          <p:cNvPicPr>
            <a:picLocks noChangeAspect="1"/>
          </p:cNvPicPr>
          <p:nvPr/>
        </p:nvPicPr>
        <p:blipFill>
          <a:blip r:embed="rId4" cstate="print"/>
          <a:srcRect t="12540"/>
          <a:stretch>
            <a:fillRect/>
          </a:stretch>
        </p:blipFill>
        <p:spPr>
          <a:xfrm rot="16200000">
            <a:off x="4862309" y="-4786107"/>
            <a:ext cx="1873404" cy="1159802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017518" y="267666"/>
            <a:ext cx="81570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A4EDFE"/>
                </a:solidFill>
                <a:latin typeface="Arial" pitchFamily="34" charset="0"/>
                <a:cs typeface="Arial" pitchFamily="34" charset="0"/>
              </a:rPr>
              <a:t>Требования к результатам </a:t>
            </a:r>
            <a:br>
              <a:rPr lang="ru-RU" sz="2400" b="1" dirty="0">
                <a:solidFill>
                  <a:srgbClr val="A4EDFE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A4EDFE"/>
                </a:solidFill>
                <a:latin typeface="Arial" pitchFamily="34" charset="0"/>
                <a:cs typeface="Arial" pitchFamily="34" charset="0"/>
              </a:rPr>
              <a:t>4 предметов разбили не по годам, </a:t>
            </a:r>
            <a:br>
              <a:rPr lang="ru-RU" sz="2400" b="1" dirty="0">
                <a:solidFill>
                  <a:srgbClr val="A4EDFE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A4EDFE"/>
                </a:solidFill>
                <a:latin typeface="Arial" pitchFamily="34" charset="0"/>
                <a:cs typeface="Arial" pitchFamily="34" charset="0"/>
              </a:rPr>
              <a:t>а разделили на тематические модули</a:t>
            </a:r>
            <a:endParaRPr lang="ru-RU" sz="2400" dirty="0">
              <a:solidFill>
                <a:srgbClr val="A4EDF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04153" y="2285330"/>
            <a:ext cx="25089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Изобразительное </a:t>
            </a:r>
            <a:b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искусство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619256" y="4716966"/>
            <a:ext cx="2369624" cy="460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Музыка</a:t>
            </a:r>
            <a:endParaRPr lang="ru-RU" sz="2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605199" y="4705145"/>
            <a:ext cx="193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Технология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71784" y="2271711"/>
            <a:ext cx="2691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Физическая 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культура</a:t>
            </a:r>
          </a:p>
        </p:txBody>
      </p:sp>
      <p:pic>
        <p:nvPicPr>
          <p:cNvPr id="16" name="Рисунок 15" descr="pushpin-png-pushpin-png-photos-10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03088" y="1338944"/>
            <a:ext cx="1843313" cy="1382485"/>
          </a:xfrm>
          <a:prstGeom prst="rect">
            <a:avLst/>
          </a:prstGeom>
        </p:spPr>
      </p:pic>
      <p:pic>
        <p:nvPicPr>
          <p:cNvPr id="17" name="Рисунок 16" descr="pushpin-png-pushpin-png-photos-10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20801" y="3396343"/>
            <a:ext cx="1843313" cy="1382485"/>
          </a:xfrm>
          <a:prstGeom prst="rect">
            <a:avLst/>
          </a:prstGeom>
        </p:spPr>
      </p:pic>
      <p:pic>
        <p:nvPicPr>
          <p:cNvPr id="18" name="Рисунок 17" descr="pushpin-png-pushpin-png-photos-10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55773" y="3439888"/>
            <a:ext cx="1843313" cy="1382485"/>
          </a:xfrm>
          <a:prstGeom prst="rect">
            <a:avLst/>
          </a:prstGeom>
        </p:spPr>
      </p:pic>
      <p:pic>
        <p:nvPicPr>
          <p:cNvPr id="19" name="Рисунок 18" descr="pushpin-png-pushpin-png-photos-10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26745" y="1349829"/>
            <a:ext cx="1843313" cy="1382485"/>
          </a:xfrm>
          <a:prstGeom prst="rect">
            <a:avLst/>
          </a:prstGeom>
        </p:spPr>
      </p:pic>
      <p:pic>
        <p:nvPicPr>
          <p:cNvPr id="21" name="Рисунок 20" descr="9e0fcb8a5bb6cce0f01f796b9e715b0f.png"/>
          <p:cNvPicPr>
            <a:picLocks noChangeAspect="1"/>
          </p:cNvPicPr>
          <p:nvPr/>
        </p:nvPicPr>
        <p:blipFill>
          <a:blip r:embed="rId6" cstate="print"/>
          <a:srcRect l="67013" r="9199" b="23193"/>
          <a:stretch>
            <a:fillRect/>
          </a:stretch>
        </p:blipFill>
        <p:spPr>
          <a:xfrm rot="16200000">
            <a:off x="4413422" y="3364219"/>
            <a:ext cx="1578233" cy="5409329"/>
          </a:xfrm>
          <a:prstGeom prst="rect">
            <a:avLst/>
          </a:prstGeom>
        </p:spPr>
      </p:pic>
      <p:pic>
        <p:nvPicPr>
          <p:cNvPr id="22" name="Рисунок 21" descr="9e0fcb8a5bb6cce0f01f796b9e715b0f.png"/>
          <p:cNvPicPr>
            <a:picLocks noChangeAspect="1"/>
          </p:cNvPicPr>
          <p:nvPr/>
        </p:nvPicPr>
        <p:blipFill>
          <a:blip r:embed="rId6" cstate="print"/>
          <a:srcRect l="67013" t="22632" r="9199" b="23193"/>
          <a:stretch>
            <a:fillRect/>
          </a:stretch>
        </p:blipFill>
        <p:spPr>
          <a:xfrm>
            <a:off x="0" y="3"/>
            <a:ext cx="1517621" cy="161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21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9026" y="1447800"/>
            <a:ext cx="11650617" cy="457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47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19070" y="3809"/>
            <a:ext cx="61258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150DB3"/>
                </a:solidFill>
              </a:rPr>
              <a:t>41.1.</a:t>
            </a:r>
            <a:r>
              <a:rPr sz="3600" spc="-25" dirty="0">
                <a:solidFill>
                  <a:srgbClr val="150DB3"/>
                </a:solidFill>
              </a:rPr>
              <a:t> </a:t>
            </a:r>
            <a:r>
              <a:rPr sz="3600" spc="-5" dirty="0">
                <a:solidFill>
                  <a:srgbClr val="150DB3"/>
                </a:solidFill>
              </a:rPr>
              <a:t>Личностные</a:t>
            </a:r>
            <a:r>
              <a:rPr sz="3600" spc="-25" dirty="0">
                <a:solidFill>
                  <a:srgbClr val="150DB3"/>
                </a:solidFill>
              </a:rPr>
              <a:t> </a:t>
            </a:r>
            <a:r>
              <a:rPr sz="3600" spc="-45" dirty="0">
                <a:solidFill>
                  <a:srgbClr val="150DB3"/>
                </a:solidFill>
              </a:rPr>
              <a:t>результаты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803071" y="935989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5" h="1384935">
                <a:moveTo>
                  <a:pt x="110769" y="0"/>
                </a:moveTo>
                <a:lnTo>
                  <a:pt x="1743913" y="0"/>
                </a:lnTo>
                <a:lnTo>
                  <a:pt x="1787041" y="8715"/>
                </a:lnTo>
                <a:lnTo>
                  <a:pt x="1822240" y="32480"/>
                </a:lnTo>
                <a:lnTo>
                  <a:pt x="1845961" y="67722"/>
                </a:lnTo>
                <a:lnTo>
                  <a:pt x="1854657" y="110871"/>
                </a:lnTo>
                <a:lnTo>
                  <a:pt x="1854657" y="1384554"/>
                </a:lnTo>
                <a:lnTo>
                  <a:pt x="0" y="1384554"/>
                </a:lnTo>
                <a:lnTo>
                  <a:pt x="0" y="110871"/>
                </a:lnTo>
                <a:lnTo>
                  <a:pt x="8704" y="67722"/>
                </a:lnTo>
                <a:lnTo>
                  <a:pt x="32443" y="32480"/>
                </a:lnTo>
                <a:lnTo>
                  <a:pt x="67653" y="8715"/>
                </a:lnTo>
                <a:lnTo>
                  <a:pt x="110769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976629"/>
            <a:ext cx="1414780" cy="60706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0" marR="5080" indent="-114300">
              <a:lnSpc>
                <a:spcPct val="86300"/>
              </a:lnSpc>
              <a:spcBef>
                <a:spcPts val="330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4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Гражданско- 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 п</a:t>
            </a:r>
            <a:r>
              <a:rPr sz="1400" b="1" spc="-45" dirty="0">
                <a:solidFill>
                  <a:srgbClr val="2E5496"/>
                </a:solidFill>
                <a:latin typeface="Times New Roman"/>
                <a:cs typeface="Times New Roman"/>
              </a:rPr>
              <a:t>а</a:t>
            </a:r>
            <a:r>
              <a:rPr sz="1400" b="1" spc="10" dirty="0">
                <a:solidFill>
                  <a:srgbClr val="2E5496"/>
                </a:solidFill>
                <a:latin typeface="Times New Roman"/>
                <a:cs typeface="Times New Roman"/>
              </a:rPr>
              <a:t>т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ри</a:t>
            </a:r>
            <a:r>
              <a:rPr sz="1400" b="1" spc="-20" dirty="0">
                <a:solidFill>
                  <a:srgbClr val="2E5496"/>
                </a:solidFill>
                <a:latin typeface="Times New Roman"/>
                <a:cs typeface="Times New Roman"/>
              </a:rPr>
              <a:t>о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тич</a:t>
            </a:r>
            <a:r>
              <a:rPr sz="1400" b="1" spc="15" dirty="0">
                <a:solidFill>
                  <a:srgbClr val="2E5496"/>
                </a:solidFill>
                <a:latin typeface="Times New Roman"/>
                <a:cs typeface="Times New Roman"/>
              </a:rPr>
              <a:t>е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с</a:t>
            </a:r>
            <a:r>
              <a:rPr sz="1400" b="1" spc="-30" dirty="0">
                <a:solidFill>
                  <a:srgbClr val="2E5496"/>
                </a:solidFill>
                <a:latin typeface="Times New Roman"/>
                <a:cs typeface="Times New Roman"/>
              </a:rPr>
              <a:t>к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ое  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воспитание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96721" y="2314117"/>
            <a:ext cx="1867535" cy="608330"/>
            <a:chOff x="796721" y="2314117"/>
            <a:chExt cx="1867535" cy="608330"/>
          </a:xfrm>
        </p:grpSpPr>
        <p:sp>
          <p:nvSpPr>
            <p:cNvPr id="6" name="object 6"/>
            <p:cNvSpPr/>
            <p:nvPr/>
          </p:nvSpPr>
          <p:spPr>
            <a:xfrm>
              <a:off x="803071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5" h="595630">
                  <a:moveTo>
                    <a:pt x="1854708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8" y="595325"/>
                  </a:lnTo>
                  <a:lnTo>
                    <a:pt x="1854708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03071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5" h="595630">
                  <a:moveTo>
                    <a:pt x="0" y="595325"/>
                  </a:moveTo>
                  <a:lnTo>
                    <a:pt x="1854708" y="595325"/>
                  </a:lnTo>
                  <a:lnTo>
                    <a:pt x="1854708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054735" y="2392934"/>
            <a:ext cx="86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41.1.1.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155317" y="2408682"/>
            <a:ext cx="662305" cy="662305"/>
            <a:chOff x="2155317" y="2408682"/>
            <a:chExt cx="662305" cy="662305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61667" y="2415032"/>
              <a:ext cx="649096" cy="64922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161667" y="2415032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5" h="649605">
                  <a:moveTo>
                    <a:pt x="0" y="324612"/>
                  </a:moveTo>
                  <a:lnTo>
                    <a:pt x="3518" y="276661"/>
                  </a:lnTo>
                  <a:lnTo>
                    <a:pt x="13740" y="230889"/>
                  </a:lnTo>
                  <a:lnTo>
                    <a:pt x="30162" y="187798"/>
                  </a:lnTo>
                  <a:lnTo>
                    <a:pt x="52285" y="147893"/>
                  </a:lnTo>
                  <a:lnTo>
                    <a:pt x="79606" y="111675"/>
                  </a:lnTo>
                  <a:lnTo>
                    <a:pt x="111624" y="79649"/>
                  </a:lnTo>
                  <a:lnTo>
                    <a:pt x="147837" y="52317"/>
                  </a:lnTo>
                  <a:lnTo>
                    <a:pt x="187743" y="30183"/>
                  </a:lnTo>
                  <a:lnTo>
                    <a:pt x="230843" y="13750"/>
                  </a:lnTo>
                  <a:lnTo>
                    <a:pt x="276632" y="3521"/>
                  </a:lnTo>
                  <a:lnTo>
                    <a:pt x="324612" y="0"/>
                  </a:lnTo>
                  <a:lnTo>
                    <a:pt x="372559" y="3521"/>
                  </a:lnTo>
                  <a:lnTo>
                    <a:pt x="418323" y="13750"/>
                  </a:lnTo>
                  <a:lnTo>
                    <a:pt x="461401" y="30183"/>
                  </a:lnTo>
                  <a:lnTo>
                    <a:pt x="501292" y="52317"/>
                  </a:lnTo>
                  <a:lnTo>
                    <a:pt x="537493" y="79649"/>
                  </a:lnTo>
                  <a:lnTo>
                    <a:pt x="569502" y="111675"/>
                  </a:lnTo>
                  <a:lnTo>
                    <a:pt x="596817" y="147893"/>
                  </a:lnTo>
                  <a:lnTo>
                    <a:pt x="618936" y="187798"/>
                  </a:lnTo>
                  <a:lnTo>
                    <a:pt x="635357" y="230889"/>
                  </a:lnTo>
                  <a:lnTo>
                    <a:pt x="645578" y="276661"/>
                  </a:lnTo>
                  <a:lnTo>
                    <a:pt x="649096" y="324612"/>
                  </a:lnTo>
                  <a:lnTo>
                    <a:pt x="645578" y="372591"/>
                  </a:lnTo>
                  <a:lnTo>
                    <a:pt x="635357" y="418380"/>
                  </a:lnTo>
                  <a:lnTo>
                    <a:pt x="618936" y="461480"/>
                  </a:lnTo>
                  <a:lnTo>
                    <a:pt x="596817" y="501386"/>
                  </a:lnTo>
                  <a:lnTo>
                    <a:pt x="569502" y="537599"/>
                  </a:lnTo>
                  <a:lnTo>
                    <a:pt x="537493" y="569617"/>
                  </a:lnTo>
                  <a:lnTo>
                    <a:pt x="501292" y="596938"/>
                  </a:lnTo>
                  <a:lnTo>
                    <a:pt x="461401" y="619061"/>
                  </a:lnTo>
                  <a:lnTo>
                    <a:pt x="418323" y="635483"/>
                  </a:lnTo>
                  <a:lnTo>
                    <a:pt x="372559" y="645705"/>
                  </a:lnTo>
                  <a:lnTo>
                    <a:pt x="324612" y="649223"/>
                  </a:lnTo>
                  <a:lnTo>
                    <a:pt x="276632" y="645705"/>
                  </a:lnTo>
                  <a:lnTo>
                    <a:pt x="230843" y="635483"/>
                  </a:lnTo>
                  <a:lnTo>
                    <a:pt x="187743" y="619061"/>
                  </a:lnTo>
                  <a:lnTo>
                    <a:pt x="147837" y="596938"/>
                  </a:lnTo>
                  <a:lnTo>
                    <a:pt x="111624" y="569617"/>
                  </a:lnTo>
                  <a:lnTo>
                    <a:pt x="79606" y="537599"/>
                  </a:lnTo>
                  <a:lnTo>
                    <a:pt x="52285" y="501386"/>
                  </a:lnTo>
                  <a:lnTo>
                    <a:pt x="30162" y="461480"/>
                  </a:lnTo>
                  <a:lnTo>
                    <a:pt x="13740" y="418380"/>
                  </a:lnTo>
                  <a:lnTo>
                    <a:pt x="3518" y="372591"/>
                  </a:lnTo>
                  <a:lnTo>
                    <a:pt x="0" y="324612"/>
                  </a:lnTo>
                  <a:close/>
                </a:path>
              </a:pathLst>
            </a:custGeom>
            <a:ln w="12700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2971673" y="935989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5" h="1384935">
                <a:moveTo>
                  <a:pt x="110743" y="0"/>
                </a:moveTo>
                <a:lnTo>
                  <a:pt x="1743837" y="0"/>
                </a:lnTo>
                <a:lnTo>
                  <a:pt x="1786965" y="8715"/>
                </a:lnTo>
                <a:lnTo>
                  <a:pt x="1822164" y="32480"/>
                </a:lnTo>
                <a:lnTo>
                  <a:pt x="1845885" y="67722"/>
                </a:lnTo>
                <a:lnTo>
                  <a:pt x="1854580" y="110871"/>
                </a:lnTo>
                <a:lnTo>
                  <a:pt x="1854580" y="1384554"/>
                </a:lnTo>
                <a:lnTo>
                  <a:pt x="0" y="1384554"/>
                </a:lnTo>
                <a:lnTo>
                  <a:pt x="0" y="110871"/>
                </a:lnTo>
                <a:lnTo>
                  <a:pt x="8695" y="67722"/>
                </a:lnTo>
                <a:lnTo>
                  <a:pt x="32416" y="32480"/>
                </a:lnTo>
                <a:lnTo>
                  <a:pt x="67615" y="8715"/>
                </a:lnTo>
                <a:lnTo>
                  <a:pt x="110743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09900" y="976629"/>
            <a:ext cx="1240155" cy="60706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0" marR="5080" indent="-114300">
              <a:lnSpc>
                <a:spcPct val="86300"/>
              </a:lnSpc>
              <a:spcBef>
                <a:spcPts val="330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4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Духовно- 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 н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ра</a:t>
            </a:r>
            <a:r>
              <a:rPr sz="1400" b="1" spc="20" dirty="0">
                <a:solidFill>
                  <a:srgbClr val="2E5496"/>
                </a:solidFill>
                <a:latin typeface="Times New Roman"/>
                <a:cs typeface="Times New Roman"/>
              </a:rPr>
              <a:t>в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с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т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вен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н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ое  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воспитание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965323" y="2314117"/>
            <a:ext cx="1867535" cy="608330"/>
            <a:chOff x="2965323" y="2314117"/>
            <a:chExt cx="1867535" cy="608330"/>
          </a:xfrm>
        </p:grpSpPr>
        <p:sp>
          <p:nvSpPr>
            <p:cNvPr id="15" name="object 15"/>
            <p:cNvSpPr/>
            <p:nvPr/>
          </p:nvSpPr>
          <p:spPr>
            <a:xfrm>
              <a:off x="2971673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5" h="595630">
                  <a:moveTo>
                    <a:pt x="1854707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7" y="595325"/>
                  </a:lnTo>
                  <a:lnTo>
                    <a:pt x="1854707" y="0"/>
                  </a:lnTo>
                  <a:close/>
                </a:path>
              </a:pathLst>
            </a:custGeom>
            <a:solidFill>
              <a:srgbClr val="C8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971673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5" h="595630">
                  <a:moveTo>
                    <a:pt x="0" y="595325"/>
                  </a:moveTo>
                  <a:lnTo>
                    <a:pt x="1854707" y="595325"/>
                  </a:lnTo>
                  <a:lnTo>
                    <a:pt x="1854707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223641" y="2392934"/>
            <a:ext cx="86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41.1.2.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323841" y="2408682"/>
            <a:ext cx="662305" cy="662305"/>
            <a:chOff x="4323841" y="2408682"/>
            <a:chExt cx="662305" cy="662305"/>
          </a:xfrm>
        </p:grpSpPr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30191" y="2415032"/>
              <a:ext cx="649097" cy="64922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330191" y="2415032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4" h="649605">
                  <a:moveTo>
                    <a:pt x="0" y="324612"/>
                  </a:moveTo>
                  <a:lnTo>
                    <a:pt x="3518" y="276661"/>
                  </a:lnTo>
                  <a:lnTo>
                    <a:pt x="13740" y="230889"/>
                  </a:lnTo>
                  <a:lnTo>
                    <a:pt x="30162" y="187798"/>
                  </a:lnTo>
                  <a:lnTo>
                    <a:pt x="52285" y="147893"/>
                  </a:lnTo>
                  <a:lnTo>
                    <a:pt x="79606" y="111675"/>
                  </a:lnTo>
                  <a:lnTo>
                    <a:pt x="111624" y="79649"/>
                  </a:lnTo>
                  <a:lnTo>
                    <a:pt x="147837" y="52317"/>
                  </a:lnTo>
                  <a:lnTo>
                    <a:pt x="187743" y="30183"/>
                  </a:lnTo>
                  <a:lnTo>
                    <a:pt x="230843" y="13750"/>
                  </a:lnTo>
                  <a:lnTo>
                    <a:pt x="276632" y="3521"/>
                  </a:lnTo>
                  <a:lnTo>
                    <a:pt x="324612" y="0"/>
                  </a:lnTo>
                  <a:lnTo>
                    <a:pt x="372559" y="3521"/>
                  </a:lnTo>
                  <a:lnTo>
                    <a:pt x="418323" y="13750"/>
                  </a:lnTo>
                  <a:lnTo>
                    <a:pt x="461401" y="30183"/>
                  </a:lnTo>
                  <a:lnTo>
                    <a:pt x="501292" y="52317"/>
                  </a:lnTo>
                  <a:lnTo>
                    <a:pt x="537493" y="79649"/>
                  </a:lnTo>
                  <a:lnTo>
                    <a:pt x="569502" y="111675"/>
                  </a:lnTo>
                  <a:lnTo>
                    <a:pt x="596817" y="147893"/>
                  </a:lnTo>
                  <a:lnTo>
                    <a:pt x="618936" y="187798"/>
                  </a:lnTo>
                  <a:lnTo>
                    <a:pt x="635357" y="230889"/>
                  </a:lnTo>
                  <a:lnTo>
                    <a:pt x="645578" y="276661"/>
                  </a:lnTo>
                  <a:lnTo>
                    <a:pt x="649097" y="324612"/>
                  </a:lnTo>
                  <a:lnTo>
                    <a:pt x="645578" y="372591"/>
                  </a:lnTo>
                  <a:lnTo>
                    <a:pt x="635357" y="418380"/>
                  </a:lnTo>
                  <a:lnTo>
                    <a:pt x="618936" y="461480"/>
                  </a:lnTo>
                  <a:lnTo>
                    <a:pt x="596817" y="501386"/>
                  </a:lnTo>
                  <a:lnTo>
                    <a:pt x="569502" y="537599"/>
                  </a:lnTo>
                  <a:lnTo>
                    <a:pt x="537493" y="569617"/>
                  </a:lnTo>
                  <a:lnTo>
                    <a:pt x="501292" y="596938"/>
                  </a:lnTo>
                  <a:lnTo>
                    <a:pt x="461401" y="619061"/>
                  </a:lnTo>
                  <a:lnTo>
                    <a:pt x="418323" y="635483"/>
                  </a:lnTo>
                  <a:lnTo>
                    <a:pt x="372559" y="645705"/>
                  </a:lnTo>
                  <a:lnTo>
                    <a:pt x="324612" y="649223"/>
                  </a:lnTo>
                  <a:lnTo>
                    <a:pt x="276632" y="645705"/>
                  </a:lnTo>
                  <a:lnTo>
                    <a:pt x="230843" y="635483"/>
                  </a:lnTo>
                  <a:lnTo>
                    <a:pt x="187743" y="619061"/>
                  </a:lnTo>
                  <a:lnTo>
                    <a:pt x="147837" y="596938"/>
                  </a:lnTo>
                  <a:lnTo>
                    <a:pt x="111624" y="569617"/>
                  </a:lnTo>
                  <a:lnTo>
                    <a:pt x="79606" y="537599"/>
                  </a:lnTo>
                  <a:lnTo>
                    <a:pt x="52285" y="501386"/>
                  </a:lnTo>
                  <a:lnTo>
                    <a:pt x="30162" y="461480"/>
                  </a:lnTo>
                  <a:lnTo>
                    <a:pt x="13740" y="418380"/>
                  </a:lnTo>
                  <a:lnTo>
                    <a:pt x="3518" y="372591"/>
                  </a:lnTo>
                  <a:lnTo>
                    <a:pt x="0" y="324612"/>
                  </a:lnTo>
                  <a:close/>
                </a:path>
              </a:pathLst>
            </a:custGeom>
            <a:ln w="12700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/>
          <p:nvPr/>
        </p:nvSpPr>
        <p:spPr>
          <a:xfrm>
            <a:off x="5140197" y="935989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4" h="1384935">
                <a:moveTo>
                  <a:pt x="110743" y="0"/>
                </a:moveTo>
                <a:lnTo>
                  <a:pt x="1743836" y="0"/>
                </a:lnTo>
                <a:lnTo>
                  <a:pt x="1786965" y="8715"/>
                </a:lnTo>
                <a:lnTo>
                  <a:pt x="1822164" y="32480"/>
                </a:lnTo>
                <a:lnTo>
                  <a:pt x="1845885" y="67722"/>
                </a:lnTo>
                <a:lnTo>
                  <a:pt x="1854580" y="110871"/>
                </a:lnTo>
                <a:lnTo>
                  <a:pt x="1854580" y="1384554"/>
                </a:lnTo>
                <a:lnTo>
                  <a:pt x="0" y="1384554"/>
                </a:lnTo>
                <a:lnTo>
                  <a:pt x="0" y="110871"/>
                </a:lnTo>
                <a:lnTo>
                  <a:pt x="8695" y="67722"/>
                </a:lnTo>
                <a:lnTo>
                  <a:pt x="32416" y="32480"/>
                </a:lnTo>
                <a:lnTo>
                  <a:pt x="67615" y="8715"/>
                </a:lnTo>
                <a:lnTo>
                  <a:pt x="110743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178678" y="976629"/>
            <a:ext cx="1217295" cy="42672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0" marR="5080" indent="-114300">
              <a:lnSpc>
                <a:spcPts val="1480"/>
              </a:lnSpc>
              <a:spcBef>
                <a:spcPts val="315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4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Э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с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т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е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тич</a:t>
            </a:r>
            <a:r>
              <a:rPr sz="1400" b="1" spc="15" dirty="0">
                <a:solidFill>
                  <a:srgbClr val="2E5496"/>
                </a:solidFill>
                <a:latin typeface="Times New Roman"/>
                <a:cs typeface="Times New Roman"/>
              </a:rPr>
              <a:t>е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с</a:t>
            </a:r>
            <a:r>
              <a:rPr sz="1400" b="1" spc="-30" dirty="0">
                <a:solidFill>
                  <a:srgbClr val="2E5496"/>
                </a:solidFill>
                <a:latin typeface="Times New Roman"/>
                <a:cs typeface="Times New Roman"/>
              </a:rPr>
              <a:t>к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ое  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воспитание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133847" y="2314117"/>
            <a:ext cx="1867535" cy="608330"/>
            <a:chOff x="5133847" y="2314117"/>
            <a:chExt cx="1867535" cy="608330"/>
          </a:xfrm>
        </p:grpSpPr>
        <p:sp>
          <p:nvSpPr>
            <p:cNvPr id="24" name="object 24"/>
            <p:cNvSpPr/>
            <p:nvPr/>
          </p:nvSpPr>
          <p:spPr>
            <a:xfrm>
              <a:off x="5140197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30">
                  <a:moveTo>
                    <a:pt x="1854707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7" y="595325"/>
                  </a:lnTo>
                  <a:lnTo>
                    <a:pt x="1854707" y="0"/>
                  </a:lnTo>
                  <a:close/>
                </a:path>
              </a:pathLst>
            </a:custGeom>
            <a:solidFill>
              <a:srgbClr val="C5D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140197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30">
                  <a:moveTo>
                    <a:pt x="0" y="595325"/>
                  </a:moveTo>
                  <a:lnTo>
                    <a:pt x="1854707" y="595325"/>
                  </a:lnTo>
                  <a:lnTo>
                    <a:pt x="1854707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5392801" y="2392934"/>
            <a:ext cx="86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41.1.3.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6492366" y="2408682"/>
            <a:ext cx="662305" cy="662305"/>
            <a:chOff x="6492366" y="2408682"/>
            <a:chExt cx="662305" cy="662305"/>
          </a:xfrm>
        </p:grpSpPr>
        <p:pic>
          <p:nvPicPr>
            <p:cNvPr id="28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98716" y="2415032"/>
              <a:ext cx="649097" cy="64922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6498716" y="2415032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4" h="649605">
                  <a:moveTo>
                    <a:pt x="0" y="324612"/>
                  </a:moveTo>
                  <a:lnTo>
                    <a:pt x="3518" y="276661"/>
                  </a:lnTo>
                  <a:lnTo>
                    <a:pt x="13740" y="230889"/>
                  </a:lnTo>
                  <a:lnTo>
                    <a:pt x="30162" y="187798"/>
                  </a:lnTo>
                  <a:lnTo>
                    <a:pt x="52285" y="147893"/>
                  </a:lnTo>
                  <a:lnTo>
                    <a:pt x="79606" y="111675"/>
                  </a:lnTo>
                  <a:lnTo>
                    <a:pt x="111624" y="79649"/>
                  </a:lnTo>
                  <a:lnTo>
                    <a:pt x="147837" y="52317"/>
                  </a:lnTo>
                  <a:lnTo>
                    <a:pt x="187743" y="30183"/>
                  </a:lnTo>
                  <a:lnTo>
                    <a:pt x="230843" y="13750"/>
                  </a:lnTo>
                  <a:lnTo>
                    <a:pt x="276632" y="3521"/>
                  </a:lnTo>
                  <a:lnTo>
                    <a:pt x="324612" y="0"/>
                  </a:lnTo>
                  <a:lnTo>
                    <a:pt x="372559" y="3521"/>
                  </a:lnTo>
                  <a:lnTo>
                    <a:pt x="418323" y="13750"/>
                  </a:lnTo>
                  <a:lnTo>
                    <a:pt x="461401" y="30183"/>
                  </a:lnTo>
                  <a:lnTo>
                    <a:pt x="501292" y="52317"/>
                  </a:lnTo>
                  <a:lnTo>
                    <a:pt x="537493" y="79649"/>
                  </a:lnTo>
                  <a:lnTo>
                    <a:pt x="569502" y="111675"/>
                  </a:lnTo>
                  <a:lnTo>
                    <a:pt x="596817" y="147893"/>
                  </a:lnTo>
                  <a:lnTo>
                    <a:pt x="618936" y="187798"/>
                  </a:lnTo>
                  <a:lnTo>
                    <a:pt x="635357" y="230889"/>
                  </a:lnTo>
                  <a:lnTo>
                    <a:pt x="645578" y="276661"/>
                  </a:lnTo>
                  <a:lnTo>
                    <a:pt x="649097" y="324612"/>
                  </a:lnTo>
                  <a:lnTo>
                    <a:pt x="645578" y="372591"/>
                  </a:lnTo>
                  <a:lnTo>
                    <a:pt x="635357" y="418380"/>
                  </a:lnTo>
                  <a:lnTo>
                    <a:pt x="618936" y="461480"/>
                  </a:lnTo>
                  <a:lnTo>
                    <a:pt x="596817" y="501386"/>
                  </a:lnTo>
                  <a:lnTo>
                    <a:pt x="569502" y="537599"/>
                  </a:lnTo>
                  <a:lnTo>
                    <a:pt x="537493" y="569617"/>
                  </a:lnTo>
                  <a:lnTo>
                    <a:pt x="501292" y="596938"/>
                  </a:lnTo>
                  <a:lnTo>
                    <a:pt x="461401" y="619061"/>
                  </a:lnTo>
                  <a:lnTo>
                    <a:pt x="418323" y="635483"/>
                  </a:lnTo>
                  <a:lnTo>
                    <a:pt x="372559" y="645705"/>
                  </a:lnTo>
                  <a:lnTo>
                    <a:pt x="324612" y="649223"/>
                  </a:lnTo>
                  <a:lnTo>
                    <a:pt x="276632" y="645705"/>
                  </a:lnTo>
                  <a:lnTo>
                    <a:pt x="230843" y="635483"/>
                  </a:lnTo>
                  <a:lnTo>
                    <a:pt x="187743" y="619061"/>
                  </a:lnTo>
                  <a:lnTo>
                    <a:pt x="147837" y="596938"/>
                  </a:lnTo>
                  <a:lnTo>
                    <a:pt x="111624" y="569617"/>
                  </a:lnTo>
                  <a:lnTo>
                    <a:pt x="79606" y="537599"/>
                  </a:lnTo>
                  <a:lnTo>
                    <a:pt x="52285" y="501386"/>
                  </a:lnTo>
                  <a:lnTo>
                    <a:pt x="30162" y="461480"/>
                  </a:lnTo>
                  <a:lnTo>
                    <a:pt x="13740" y="418380"/>
                  </a:lnTo>
                  <a:lnTo>
                    <a:pt x="3518" y="372591"/>
                  </a:lnTo>
                  <a:lnTo>
                    <a:pt x="0" y="324612"/>
                  </a:lnTo>
                  <a:close/>
                </a:path>
              </a:pathLst>
            </a:custGeom>
            <a:ln w="12700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/>
          <p:nvPr/>
        </p:nvSpPr>
        <p:spPr>
          <a:xfrm>
            <a:off x="7308722" y="935989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4" h="1384935">
                <a:moveTo>
                  <a:pt x="110744" y="0"/>
                </a:moveTo>
                <a:lnTo>
                  <a:pt x="1743836" y="0"/>
                </a:lnTo>
                <a:lnTo>
                  <a:pt x="1786965" y="8715"/>
                </a:lnTo>
                <a:lnTo>
                  <a:pt x="1822164" y="32480"/>
                </a:lnTo>
                <a:lnTo>
                  <a:pt x="1845885" y="67722"/>
                </a:lnTo>
                <a:lnTo>
                  <a:pt x="1854580" y="110871"/>
                </a:lnTo>
                <a:lnTo>
                  <a:pt x="1854580" y="1384554"/>
                </a:lnTo>
                <a:lnTo>
                  <a:pt x="0" y="1384554"/>
                </a:lnTo>
                <a:lnTo>
                  <a:pt x="0" y="110871"/>
                </a:lnTo>
                <a:lnTo>
                  <a:pt x="8695" y="67722"/>
                </a:lnTo>
                <a:lnTo>
                  <a:pt x="32416" y="32480"/>
                </a:lnTo>
                <a:lnTo>
                  <a:pt x="67615" y="8715"/>
                </a:lnTo>
                <a:lnTo>
                  <a:pt x="110744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7347584" y="976629"/>
            <a:ext cx="1683385" cy="116141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0" marR="5080" indent="-114300">
              <a:lnSpc>
                <a:spcPct val="86500"/>
              </a:lnSpc>
              <a:spcBef>
                <a:spcPts val="325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Физическое 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воспитание, 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формирование 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spc="-20" dirty="0">
                <a:solidFill>
                  <a:srgbClr val="2E5496"/>
                </a:solidFill>
                <a:latin typeface="Times New Roman"/>
                <a:cs typeface="Times New Roman"/>
              </a:rPr>
              <a:t>культуры </a:t>
            </a:r>
            <a:r>
              <a:rPr sz="14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здоровья </a:t>
            </a:r>
            <a:r>
              <a:rPr sz="1400" b="1" spc="-33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и 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эмоционального 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благополучия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7302372" y="2314117"/>
            <a:ext cx="1867535" cy="608330"/>
            <a:chOff x="7302372" y="2314117"/>
            <a:chExt cx="1867535" cy="608330"/>
          </a:xfrm>
        </p:grpSpPr>
        <p:sp>
          <p:nvSpPr>
            <p:cNvPr id="33" name="object 33"/>
            <p:cNvSpPr/>
            <p:nvPr/>
          </p:nvSpPr>
          <p:spPr>
            <a:xfrm>
              <a:off x="7308722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30">
                  <a:moveTo>
                    <a:pt x="1854707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7" y="595325"/>
                  </a:lnTo>
                  <a:lnTo>
                    <a:pt x="1854707" y="0"/>
                  </a:lnTo>
                  <a:close/>
                </a:path>
              </a:pathLst>
            </a:custGeom>
            <a:solidFill>
              <a:srgbClr val="F3FD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308722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30">
                  <a:moveTo>
                    <a:pt x="0" y="595325"/>
                  </a:moveTo>
                  <a:lnTo>
                    <a:pt x="1854707" y="595325"/>
                  </a:lnTo>
                  <a:lnTo>
                    <a:pt x="1854707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7561580" y="2392934"/>
            <a:ext cx="86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41.1.4.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8660892" y="2408682"/>
            <a:ext cx="662305" cy="662305"/>
            <a:chOff x="8660892" y="2408682"/>
            <a:chExt cx="662305" cy="662305"/>
          </a:xfrm>
        </p:grpSpPr>
        <p:pic>
          <p:nvPicPr>
            <p:cNvPr id="37" name="object 3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67242" y="2415032"/>
              <a:ext cx="649097" cy="64922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8667242" y="2415032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4" h="649605">
                  <a:moveTo>
                    <a:pt x="0" y="324612"/>
                  </a:moveTo>
                  <a:lnTo>
                    <a:pt x="3518" y="276661"/>
                  </a:lnTo>
                  <a:lnTo>
                    <a:pt x="13740" y="230889"/>
                  </a:lnTo>
                  <a:lnTo>
                    <a:pt x="30162" y="187798"/>
                  </a:lnTo>
                  <a:lnTo>
                    <a:pt x="52285" y="147893"/>
                  </a:lnTo>
                  <a:lnTo>
                    <a:pt x="79606" y="111675"/>
                  </a:lnTo>
                  <a:lnTo>
                    <a:pt x="111624" y="79649"/>
                  </a:lnTo>
                  <a:lnTo>
                    <a:pt x="147837" y="52317"/>
                  </a:lnTo>
                  <a:lnTo>
                    <a:pt x="187743" y="30183"/>
                  </a:lnTo>
                  <a:lnTo>
                    <a:pt x="230843" y="13750"/>
                  </a:lnTo>
                  <a:lnTo>
                    <a:pt x="276632" y="3521"/>
                  </a:lnTo>
                  <a:lnTo>
                    <a:pt x="324611" y="0"/>
                  </a:lnTo>
                  <a:lnTo>
                    <a:pt x="372559" y="3521"/>
                  </a:lnTo>
                  <a:lnTo>
                    <a:pt x="418323" y="13750"/>
                  </a:lnTo>
                  <a:lnTo>
                    <a:pt x="461401" y="30183"/>
                  </a:lnTo>
                  <a:lnTo>
                    <a:pt x="501292" y="52317"/>
                  </a:lnTo>
                  <a:lnTo>
                    <a:pt x="537493" y="79649"/>
                  </a:lnTo>
                  <a:lnTo>
                    <a:pt x="569502" y="111675"/>
                  </a:lnTo>
                  <a:lnTo>
                    <a:pt x="596817" y="147893"/>
                  </a:lnTo>
                  <a:lnTo>
                    <a:pt x="618936" y="187798"/>
                  </a:lnTo>
                  <a:lnTo>
                    <a:pt x="635357" y="230889"/>
                  </a:lnTo>
                  <a:lnTo>
                    <a:pt x="645578" y="276661"/>
                  </a:lnTo>
                  <a:lnTo>
                    <a:pt x="649097" y="324612"/>
                  </a:lnTo>
                  <a:lnTo>
                    <a:pt x="645578" y="372591"/>
                  </a:lnTo>
                  <a:lnTo>
                    <a:pt x="635357" y="418380"/>
                  </a:lnTo>
                  <a:lnTo>
                    <a:pt x="618936" y="461480"/>
                  </a:lnTo>
                  <a:lnTo>
                    <a:pt x="596817" y="501386"/>
                  </a:lnTo>
                  <a:lnTo>
                    <a:pt x="569502" y="537599"/>
                  </a:lnTo>
                  <a:lnTo>
                    <a:pt x="537493" y="569617"/>
                  </a:lnTo>
                  <a:lnTo>
                    <a:pt x="501292" y="596938"/>
                  </a:lnTo>
                  <a:lnTo>
                    <a:pt x="461401" y="619061"/>
                  </a:lnTo>
                  <a:lnTo>
                    <a:pt x="418323" y="635483"/>
                  </a:lnTo>
                  <a:lnTo>
                    <a:pt x="372559" y="645705"/>
                  </a:lnTo>
                  <a:lnTo>
                    <a:pt x="324611" y="649223"/>
                  </a:lnTo>
                  <a:lnTo>
                    <a:pt x="276632" y="645705"/>
                  </a:lnTo>
                  <a:lnTo>
                    <a:pt x="230843" y="635483"/>
                  </a:lnTo>
                  <a:lnTo>
                    <a:pt x="187743" y="619061"/>
                  </a:lnTo>
                  <a:lnTo>
                    <a:pt x="147837" y="596938"/>
                  </a:lnTo>
                  <a:lnTo>
                    <a:pt x="111624" y="569617"/>
                  </a:lnTo>
                  <a:lnTo>
                    <a:pt x="79606" y="537599"/>
                  </a:lnTo>
                  <a:lnTo>
                    <a:pt x="52285" y="501386"/>
                  </a:lnTo>
                  <a:lnTo>
                    <a:pt x="30162" y="461480"/>
                  </a:lnTo>
                  <a:lnTo>
                    <a:pt x="13740" y="418380"/>
                  </a:lnTo>
                  <a:lnTo>
                    <a:pt x="3518" y="372591"/>
                  </a:lnTo>
                  <a:lnTo>
                    <a:pt x="0" y="324612"/>
                  </a:lnTo>
                  <a:close/>
                </a:path>
              </a:pathLst>
            </a:custGeom>
            <a:ln w="12700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/>
          <p:nvPr/>
        </p:nvSpPr>
        <p:spPr>
          <a:xfrm>
            <a:off x="9477247" y="935989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4" h="1384935">
                <a:moveTo>
                  <a:pt x="110744" y="0"/>
                </a:moveTo>
                <a:lnTo>
                  <a:pt x="1743836" y="0"/>
                </a:lnTo>
                <a:lnTo>
                  <a:pt x="1786985" y="8715"/>
                </a:lnTo>
                <a:lnTo>
                  <a:pt x="1822227" y="32480"/>
                </a:lnTo>
                <a:lnTo>
                  <a:pt x="1845992" y="67722"/>
                </a:lnTo>
                <a:lnTo>
                  <a:pt x="1854707" y="110871"/>
                </a:lnTo>
                <a:lnTo>
                  <a:pt x="1854707" y="1384554"/>
                </a:lnTo>
                <a:lnTo>
                  <a:pt x="0" y="1384554"/>
                </a:lnTo>
                <a:lnTo>
                  <a:pt x="0" y="110871"/>
                </a:lnTo>
                <a:lnTo>
                  <a:pt x="8695" y="67722"/>
                </a:lnTo>
                <a:lnTo>
                  <a:pt x="32416" y="32480"/>
                </a:lnTo>
                <a:lnTo>
                  <a:pt x="67615" y="8715"/>
                </a:lnTo>
                <a:lnTo>
                  <a:pt x="110744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9516744" y="976629"/>
            <a:ext cx="1066800" cy="42672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0" marR="5080" indent="-114300">
              <a:lnSpc>
                <a:spcPts val="1480"/>
              </a:lnSpc>
              <a:spcBef>
                <a:spcPts val="315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400" b="1" spc="-30" dirty="0">
                <a:solidFill>
                  <a:srgbClr val="2E5496"/>
                </a:solidFill>
                <a:latin typeface="Times New Roman"/>
                <a:cs typeface="Times New Roman"/>
              </a:rPr>
              <a:t>Трудовое </a:t>
            </a:r>
            <a:r>
              <a:rPr sz="1400" b="1" spc="-2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восп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и</a:t>
            </a:r>
            <a:r>
              <a:rPr sz="1400" b="1" spc="10" dirty="0">
                <a:solidFill>
                  <a:srgbClr val="2E5496"/>
                </a:solidFill>
                <a:latin typeface="Times New Roman"/>
                <a:cs typeface="Times New Roman"/>
              </a:rPr>
              <a:t>т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а</a:t>
            </a:r>
            <a:r>
              <a:rPr sz="14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ни</a:t>
            </a:r>
            <a:r>
              <a:rPr sz="1400" b="1" dirty="0">
                <a:solidFill>
                  <a:srgbClr val="2E5496"/>
                </a:solidFill>
                <a:latin typeface="Times New Roman"/>
                <a:cs typeface="Times New Roman"/>
              </a:rPr>
              <a:t>е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9470897" y="2314117"/>
            <a:ext cx="1867535" cy="608330"/>
            <a:chOff x="9470897" y="2314117"/>
            <a:chExt cx="1867535" cy="608330"/>
          </a:xfrm>
        </p:grpSpPr>
        <p:sp>
          <p:nvSpPr>
            <p:cNvPr id="42" name="object 42"/>
            <p:cNvSpPr/>
            <p:nvPr/>
          </p:nvSpPr>
          <p:spPr>
            <a:xfrm>
              <a:off x="9477247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30">
                  <a:moveTo>
                    <a:pt x="1854707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7" y="595325"/>
                  </a:lnTo>
                  <a:lnTo>
                    <a:pt x="1854707" y="0"/>
                  </a:lnTo>
                  <a:close/>
                </a:path>
              </a:pathLst>
            </a:custGeom>
            <a:solidFill>
              <a:srgbClr val="FDAF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9477247" y="2320467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30">
                  <a:moveTo>
                    <a:pt x="0" y="595325"/>
                  </a:moveTo>
                  <a:lnTo>
                    <a:pt x="1854707" y="595325"/>
                  </a:lnTo>
                  <a:lnTo>
                    <a:pt x="1854707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9730740" y="2392934"/>
            <a:ext cx="86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2E5496"/>
                </a:solidFill>
                <a:latin typeface="Times New Roman"/>
                <a:cs typeface="Times New Roman"/>
              </a:rPr>
              <a:t>41.1.5.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10829417" y="2408682"/>
            <a:ext cx="662305" cy="662305"/>
            <a:chOff x="10829417" y="2408682"/>
            <a:chExt cx="662305" cy="662305"/>
          </a:xfrm>
        </p:grpSpPr>
        <p:pic>
          <p:nvPicPr>
            <p:cNvPr id="46" name="object 4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835767" y="2415032"/>
              <a:ext cx="649224" cy="649223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0835767" y="2415032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4" h="649605">
                  <a:moveTo>
                    <a:pt x="0" y="324612"/>
                  </a:moveTo>
                  <a:lnTo>
                    <a:pt x="3518" y="276661"/>
                  </a:lnTo>
                  <a:lnTo>
                    <a:pt x="13740" y="230889"/>
                  </a:lnTo>
                  <a:lnTo>
                    <a:pt x="30162" y="187798"/>
                  </a:lnTo>
                  <a:lnTo>
                    <a:pt x="52285" y="147893"/>
                  </a:lnTo>
                  <a:lnTo>
                    <a:pt x="79606" y="111675"/>
                  </a:lnTo>
                  <a:lnTo>
                    <a:pt x="111624" y="79649"/>
                  </a:lnTo>
                  <a:lnTo>
                    <a:pt x="147837" y="52317"/>
                  </a:lnTo>
                  <a:lnTo>
                    <a:pt x="187743" y="30183"/>
                  </a:lnTo>
                  <a:lnTo>
                    <a:pt x="230843" y="13750"/>
                  </a:lnTo>
                  <a:lnTo>
                    <a:pt x="276632" y="3521"/>
                  </a:lnTo>
                  <a:lnTo>
                    <a:pt x="324611" y="0"/>
                  </a:lnTo>
                  <a:lnTo>
                    <a:pt x="372562" y="3521"/>
                  </a:lnTo>
                  <a:lnTo>
                    <a:pt x="418334" y="13750"/>
                  </a:lnTo>
                  <a:lnTo>
                    <a:pt x="461425" y="30183"/>
                  </a:lnTo>
                  <a:lnTo>
                    <a:pt x="501330" y="52317"/>
                  </a:lnTo>
                  <a:lnTo>
                    <a:pt x="537548" y="79649"/>
                  </a:lnTo>
                  <a:lnTo>
                    <a:pt x="569574" y="111675"/>
                  </a:lnTo>
                  <a:lnTo>
                    <a:pt x="596906" y="147893"/>
                  </a:lnTo>
                  <a:lnTo>
                    <a:pt x="619040" y="187798"/>
                  </a:lnTo>
                  <a:lnTo>
                    <a:pt x="635473" y="230889"/>
                  </a:lnTo>
                  <a:lnTo>
                    <a:pt x="645702" y="276661"/>
                  </a:lnTo>
                  <a:lnTo>
                    <a:pt x="649224" y="324612"/>
                  </a:lnTo>
                  <a:lnTo>
                    <a:pt x="645702" y="372591"/>
                  </a:lnTo>
                  <a:lnTo>
                    <a:pt x="635473" y="418380"/>
                  </a:lnTo>
                  <a:lnTo>
                    <a:pt x="619040" y="461480"/>
                  </a:lnTo>
                  <a:lnTo>
                    <a:pt x="596906" y="501386"/>
                  </a:lnTo>
                  <a:lnTo>
                    <a:pt x="569574" y="537599"/>
                  </a:lnTo>
                  <a:lnTo>
                    <a:pt x="537548" y="569617"/>
                  </a:lnTo>
                  <a:lnTo>
                    <a:pt x="501330" y="596938"/>
                  </a:lnTo>
                  <a:lnTo>
                    <a:pt x="461425" y="619061"/>
                  </a:lnTo>
                  <a:lnTo>
                    <a:pt x="418334" y="635483"/>
                  </a:lnTo>
                  <a:lnTo>
                    <a:pt x="372562" y="645705"/>
                  </a:lnTo>
                  <a:lnTo>
                    <a:pt x="324611" y="649223"/>
                  </a:lnTo>
                  <a:lnTo>
                    <a:pt x="276632" y="645705"/>
                  </a:lnTo>
                  <a:lnTo>
                    <a:pt x="230843" y="635483"/>
                  </a:lnTo>
                  <a:lnTo>
                    <a:pt x="187743" y="619061"/>
                  </a:lnTo>
                  <a:lnTo>
                    <a:pt x="147837" y="596938"/>
                  </a:lnTo>
                  <a:lnTo>
                    <a:pt x="111624" y="569617"/>
                  </a:lnTo>
                  <a:lnTo>
                    <a:pt x="79606" y="537599"/>
                  </a:lnTo>
                  <a:lnTo>
                    <a:pt x="52285" y="501386"/>
                  </a:lnTo>
                  <a:lnTo>
                    <a:pt x="30162" y="461480"/>
                  </a:lnTo>
                  <a:lnTo>
                    <a:pt x="13740" y="418380"/>
                  </a:lnTo>
                  <a:lnTo>
                    <a:pt x="3518" y="372591"/>
                  </a:lnTo>
                  <a:lnTo>
                    <a:pt x="0" y="324612"/>
                  </a:lnTo>
                  <a:close/>
                </a:path>
              </a:pathLst>
            </a:custGeom>
            <a:ln w="12700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/>
          <p:nvPr/>
        </p:nvSpPr>
        <p:spPr>
          <a:xfrm>
            <a:off x="4055871" y="3385692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5" h="1384935">
                <a:moveTo>
                  <a:pt x="110743" y="0"/>
                </a:moveTo>
                <a:lnTo>
                  <a:pt x="1743964" y="0"/>
                </a:lnTo>
                <a:lnTo>
                  <a:pt x="1787038" y="8713"/>
                </a:lnTo>
                <a:lnTo>
                  <a:pt x="1822243" y="32464"/>
                </a:lnTo>
                <a:lnTo>
                  <a:pt x="1845994" y="67669"/>
                </a:lnTo>
                <a:lnTo>
                  <a:pt x="1854707" y="110744"/>
                </a:lnTo>
                <a:lnTo>
                  <a:pt x="1854707" y="1384554"/>
                </a:lnTo>
                <a:lnTo>
                  <a:pt x="0" y="1384554"/>
                </a:lnTo>
                <a:lnTo>
                  <a:pt x="0" y="110744"/>
                </a:lnTo>
                <a:lnTo>
                  <a:pt x="8713" y="67669"/>
                </a:lnTo>
                <a:lnTo>
                  <a:pt x="32464" y="32464"/>
                </a:lnTo>
                <a:lnTo>
                  <a:pt x="67669" y="8713"/>
                </a:lnTo>
                <a:lnTo>
                  <a:pt x="110743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4095496" y="3428365"/>
            <a:ext cx="1425575" cy="455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ts val="1689"/>
              </a:lnSpc>
              <a:spcBef>
                <a:spcPts val="100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500" b="1" spc="-15" dirty="0">
                <a:solidFill>
                  <a:srgbClr val="2E5496"/>
                </a:solidFill>
                <a:latin typeface="Times New Roman"/>
                <a:cs typeface="Times New Roman"/>
              </a:rPr>
              <a:t>Экологическое</a:t>
            </a:r>
            <a:endParaRPr sz="1500">
              <a:latin typeface="Times New Roman"/>
              <a:cs typeface="Times New Roman"/>
            </a:endParaRPr>
          </a:p>
          <a:p>
            <a:pPr marL="127000">
              <a:lnSpc>
                <a:spcPts val="1689"/>
              </a:lnSpc>
            </a:pPr>
            <a:r>
              <a:rPr sz="1500" b="1" spc="-10" dirty="0">
                <a:solidFill>
                  <a:srgbClr val="2E5496"/>
                </a:solidFill>
                <a:latin typeface="Times New Roman"/>
                <a:cs typeface="Times New Roman"/>
              </a:rPr>
              <a:t>воспитание</a:t>
            </a:r>
            <a:endParaRPr sz="1500">
              <a:latin typeface="Times New Roman"/>
              <a:cs typeface="Times New Roman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4049521" y="4763820"/>
            <a:ext cx="1867535" cy="608330"/>
            <a:chOff x="4049521" y="4763820"/>
            <a:chExt cx="1867535" cy="608330"/>
          </a:xfrm>
        </p:grpSpPr>
        <p:sp>
          <p:nvSpPr>
            <p:cNvPr id="51" name="object 51"/>
            <p:cNvSpPr/>
            <p:nvPr/>
          </p:nvSpPr>
          <p:spPr>
            <a:xfrm>
              <a:off x="4055871" y="4770170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5" h="595629">
                  <a:moveTo>
                    <a:pt x="1854707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7" y="595325"/>
                  </a:lnTo>
                  <a:lnTo>
                    <a:pt x="1854707" y="0"/>
                  </a:lnTo>
                  <a:close/>
                </a:path>
              </a:pathLst>
            </a:custGeom>
            <a:solidFill>
              <a:srgbClr val="7DF99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4055871" y="4770170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5" h="595629">
                  <a:moveTo>
                    <a:pt x="0" y="595325"/>
                  </a:moveTo>
                  <a:lnTo>
                    <a:pt x="1854707" y="595325"/>
                  </a:lnTo>
                  <a:lnTo>
                    <a:pt x="1854707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3" name="object 53"/>
          <p:cNvSpPr txBox="1"/>
          <p:nvPr/>
        </p:nvSpPr>
        <p:spPr>
          <a:xfrm>
            <a:off x="4308221" y="4843398"/>
            <a:ext cx="86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2E5496"/>
                </a:solidFill>
                <a:latin typeface="Times New Roman"/>
                <a:cs typeface="Times New Roman"/>
              </a:rPr>
              <a:t>41.1.6.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5408167" y="4858384"/>
            <a:ext cx="662305" cy="662305"/>
            <a:chOff x="5408167" y="4858384"/>
            <a:chExt cx="662305" cy="662305"/>
          </a:xfrm>
        </p:grpSpPr>
        <p:pic>
          <p:nvPicPr>
            <p:cNvPr id="55" name="object 5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14517" y="4864734"/>
              <a:ext cx="649097" cy="649223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5414517" y="4864734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4" h="649604">
                  <a:moveTo>
                    <a:pt x="0" y="324612"/>
                  </a:moveTo>
                  <a:lnTo>
                    <a:pt x="3518" y="276632"/>
                  </a:lnTo>
                  <a:lnTo>
                    <a:pt x="13739" y="230843"/>
                  </a:lnTo>
                  <a:lnTo>
                    <a:pt x="30160" y="187743"/>
                  </a:lnTo>
                  <a:lnTo>
                    <a:pt x="52279" y="147837"/>
                  </a:lnTo>
                  <a:lnTo>
                    <a:pt x="79594" y="111624"/>
                  </a:lnTo>
                  <a:lnTo>
                    <a:pt x="111603" y="79606"/>
                  </a:lnTo>
                  <a:lnTo>
                    <a:pt x="147804" y="52285"/>
                  </a:lnTo>
                  <a:lnTo>
                    <a:pt x="187695" y="30162"/>
                  </a:lnTo>
                  <a:lnTo>
                    <a:pt x="230773" y="13740"/>
                  </a:lnTo>
                  <a:lnTo>
                    <a:pt x="276537" y="3518"/>
                  </a:lnTo>
                  <a:lnTo>
                    <a:pt x="324485" y="0"/>
                  </a:lnTo>
                  <a:lnTo>
                    <a:pt x="372464" y="3518"/>
                  </a:lnTo>
                  <a:lnTo>
                    <a:pt x="418253" y="13740"/>
                  </a:lnTo>
                  <a:lnTo>
                    <a:pt x="461353" y="30162"/>
                  </a:lnTo>
                  <a:lnTo>
                    <a:pt x="501259" y="52285"/>
                  </a:lnTo>
                  <a:lnTo>
                    <a:pt x="537472" y="79606"/>
                  </a:lnTo>
                  <a:lnTo>
                    <a:pt x="569490" y="111624"/>
                  </a:lnTo>
                  <a:lnTo>
                    <a:pt x="596811" y="147837"/>
                  </a:lnTo>
                  <a:lnTo>
                    <a:pt x="618934" y="187743"/>
                  </a:lnTo>
                  <a:lnTo>
                    <a:pt x="635356" y="230843"/>
                  </a:lnTo>
                  <a:lnTo>
                    <a:pt x="645578" y="276632"/>
                  </a:lnTo>
                  <a:lnTo>
                    <a:pt x="649097" y="324612"/>
                  </a:lnTo>
                  <a:lnTo>
                    <a:pt x="645578" y="372562"/>
                  </a:lnTo>
                  <a:lnTo>
                    <a:pt x="635356" y="418334"/>
                  </a:lnTo>
                  <a:lnTo>
                    <a:pt x="618934" y="461425"/>
                  </a:lnTo>
                  <a:lnTo>
                    <a:pt x="596811" y="501330"/>
                  </a:lnTo>
                  <a:lnTo>
                    <a:pt x="569490" y="537548"/>
                  </a:lnTo>
                  <a:lnTo>
                    <a:pt x="537472" y="569574"/>
                  </a:lnTo>
                  <a:lnTo>
                    <a:pt x="501259" y="596906"/>
                  </a:lnTo>
                  <a:lnTo>
                    <a:pt x="461353" y="619040"/>
                  </a:lnTo>
                  <a:lnTo>
                    <a:pt x="418253" y="635473"/>
                  </a:lnTo>
                  <a:lnTo>
                    <a:pt x="372464" y="645702"/>
                  </a:lnTo>
                  <a:lnTo>
                    <a:pt x="324485" y="649223"/>
                  </a:lnTo>
                  <a:lnTo>
                    <a:pt x="276537" y="645702"/>
                  </a:lnTo>
                  <a:lnTo>
                    <a:pt x="230773" y="635473"/>
                  </a:lnTo>
                  <a:lnTo>
                    <a:pt x="187695" y="619040"/>
                  </a:lnTo>
                  <a:lnTo>
                    <a:pt x="147804" y="596906"/>
                  </a:lnTo>
                  <a:lnTo>
                    <a:pt x="111603" y="569574"/>
                  </a:lnTo>
                  <a:lnTo>
                    <a:pt x="79594" y="537548"/>
                  </a:lnTo>
                  <a:lnTo>
                    <a:pt x="52279" y="501330"/>
                  </a:lnTo>
                  <a:lnTo>
                    <a:pt x="30160" y="461425"/>
                  </a:lnTo>
                  <a:lnTo>
                    <a:pt x="13739" y="418334"/>
                  </a:lnTo>
                  <a:lnTo>
                    <a:pt x="3518" y="372562"/>
                  </a:lnTo>
                  <a:lnTo>
                    <a:pt x="0" y="324612"/>
                  </a:lnTo>
                  <a:close/>
                </a:path>
              </a:pathLst>
            </a:custGeom>
            <a:ln w="12699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/>
          <p:nvPr/>
        </p:nvSpPr>
        <p:spPr>
          <a:xfrm>
            <a:off x="6224396" y="3385692"/>
            <a:ext cx="1854835" cy="1384935"/>
          </a:xfrm>
          <a:custGeom>
            <a:avLst/>
            <a:gdLst/>
            <a:ahLst/>
            <a:cxnLst/>
            <a:rect l="l" t="t" r="r" b="b"/>
            <a:pathLst>
              <a:path w="1854834" h="1384935">
                <a:moveTo>
                  <a:pt x="110743" y="0"/>
                </a:moveTo>
                <a:lnTo>
                  <a:pt x="1743963" y="0"/>
                </a:lnTo>
                <a:lnTo>
                  <a:pt x="1787038" y="8713"/>
                </a:lnTo>
                <a:lnTo>
                  <a:pt x="1822243" y="32464"/>
                </a:lnTo>
                <a:lnTo>
                  <a:pt x="1845994" y="67669"/>
                </a:lnTo>
                <a:lnTo>
                  <a:pt x="1854707" y="110744"/>
                </a:lnTo>
                <a:lnTo>
                  <a:pt x="1854707" y="1384554"/>
                </a:lnTo>
                <a:lnTo>
                  <a:pt x="0" y="1384554"/>
                </a:lnTo>
                <a:lnTo>
                  <a:pt x="0" y="110744"/>
                </a:lnTo>
                <a:lnTo>
                  <a:pt x="8713" y="67669"/>
                </a:lnTo>
                <a:lnTo>
                  <a:pt x="32464" y="32464"/>
                </a:lnTo>
                <a:lnTo>
                  <a:pt x="67669" y="8713"/>
                </a:lnTo>
                <a:lnTo>
                  <a:pt x="110743" y="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6263259" y="3427095"/>
            <a:ext cx="1688464" cy="427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ts val="1580"/>
              </a:lnSpc>
              <a:spcBef>
                <a:spcPts val="100"/>
              </a:spcBef>
              <a:buFont typeface="Times New Roman"/>
              <a:buChar char="•"/>
              <a:tabLst>
                <a:tab pos="127000" algn="l"/>
              </a:tabLst>
            </a:pP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Ценности</a:t>
            </a:r>
            <a:r>
              <a:rPr sz="1400" b="1" spc="-50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1400" b="1" spc="-20" dirty="0">
                <a:solidFill>
                  <a:srgbClr val="2E5496"/>
                </a:solidFill>
                <a:latin typeface="Times New Roman"/>
                <a:cs typeface="Times New Roman"/>
              </a:rPr>
              <a:t>научного</a:t>
            </a:r>
            <a:endParaRPr sz="1400">
              <a:latin typeface="Times New Roman"/>
              <a:cs typeface="Times New Roman"/>
            </a:endParaRPr>
          </a:p>
          <a:p>
            <a:pPr marL="127000">
              <a:lnSpc>
                <a:spcPts val="1580"/>
              </a:lnSpc>
            </a:pPr>
            <a:r>
              <a:rPr sz="1400" b="1" spc="-5" dirty="0">
                <a:solidFill>
                  <a:srgbClr val="2E5496"/>
                </a:solidFill>
                <a:latin typeface="Times New Roman"/>
                <a:cs typeface="Times New Roman"/>
              </a:rPr>
              <a:t>познания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6218046" y="4763820"/>
            <a:ext cx="1867535" cy="608330"/>
            <a:chOff x="6218046" y="4763820"/>
            <a:chExt cx="1867535" cy="608330"/>
          </a:xfrm>
        </p:grpSpPr>
        <p:sp>
          <p:nvSpPr>
            <p:cNvPr id="60" name="object 60"/>
            <p:cNvSpPr/>
            <p:nvPr/>
          </p:nvSpPr>
          <p:spPr>
            <a:xfrm>
              <a:off x="6224396" y="4770170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29">
                  <a:moveTo>
                    <a:pt x="1854707" y="0"/>
                  </a:moveTo>
                  <a:lnTo>
                    <a:pt x="0" y="0"/>
                  </a:lnTo>
                  <a:lnTo>
                    <a:pt x="0" y="595325"/>
                  </a:lnTo>
                  <a:lnTo>
                    <a:pt x="1854707" y="595325"/>
                  </a:lnTo>
                  <a:lnTo>
                    <a:pt x="1854707" y="0"/>
                  </a:lnTo>
                  <a:close/>
                </a:path>
              </a:pathLst>
            </a:custGeom>
            <a:solidFill>
              <a:srgbClr val="FA929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224396" y="4770170"/>
              <a:ext cx="1854835" cy="595630"/>
            </a:xfrm>
            <a:custGeom>
              <a:avLst/>
              <a:gdLst/>
              <a:ahLst/>
              <a:cxnLst/>
              <a:rect l="l" t="t" r="r" b="b"/>
              <a:pathLst>
                <a:path w="1854834" h="595629">
                  <a:moveTo>
                    <a:pt x="0" y="595325"/>
                  </a:moveTo>
                  <a:lnTo>
                    <a:pt x="1854707" y="595325"/>
                  </a:lnTo>
                  <a:lnTo>
                    <a:pt x="1854707" y="0"/>
                  </a:lnTo>
                  <a:lnTo>
                    <a:pt x="0" y="0"/>
                  </a:lnTo>
                  <a:lnTo>
                    <a:pt x="0" y="595325"/>
                  </a:lnTo>
                  <a:close/>
                </a:path>
              </a:pathLst>
            </a:custGeom>
            <a:ln w="127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6515481" y="4843398"/>
            <a:ext cx="7874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2E5496"/>
                </a:solidFill>
                <a:latin typeface="Times New Roman"/>
                <a:cs typeface="Times New Roman"/>
              </a:rPr>
              <a:t>41.1.7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63" name="object 63"/>
          <p:cNvGrpSpPr/>
          <p:nvPr/>
        </p:nvGrpSpPr>
        <p:grpSpPr>
          <a:xfrm>
            <a:off x="7576693" y="4858384"/>
            <a:ext cx="662305" cy="662305"/>
            <a:chOff x="7576693" y="4858384"/>
            <a:chExt cx="662305" cy="662305"/>
          </a:xfrm>
        </p:grpSpPr>
        <p:pic>
          <p:nvPicPr>
            <p:cNvPr id="64" name="object 6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83043" y="4864734"/>
              <a:ext cx="649097" cy="649223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7583043" y="4864734"/>
              <a:ext cx="649605" cy="649605"/>
            </a:xfrm>
            <a:custGeom>
              <a:avLst/>
              <a:gdLst/>
              <a:ahLst/>
              <a:cxnLst/>
              <a:rect l="l" t="t" r="r" b="b"/>
              <a:pathLst>
                <a:path w="649604" h="649604">
                  <a:moveTo>
                    <a:pt x="0" y="324612"/>
                  </a:moveTo>
                  <a:lnTo>
                    <a:pt x="3518" y="276632"/>
                  </a:lnTo>
                  <a:lnTo>
                    <a:pt x="13739" y="230843"/>
                  </a:lnTo>
                  <a:lnTo>
                    <a:pt x="30160" y="187743"/>
                  </a:lnTo>
                  <a:lnTo>
                    <a:pt x="52279" y="147837"/>
                  </a:lnTo>
                  <a:lnTo>
                    <a:pt x="79594" y="111624"/>
                  </a:lnTo>
                  <a:lnTo>
                    <a:pt x="111603" y="79606"/>
                  </a:lnTo>
                  <a:lnTo>
                    <a:pt x="147804" y="52285"/>
                  </a:lnTo>
                  <a:lnTo>
                    <a:pt x="187695" y="30162"/>
                  </a:lnTo>
                  <a:lnTo>
                    <a:pt x="230773" y="13740"/>
                  </a:lnTo>
                  <a:lnTo>
                    <a:pt x="276537" y="3518"/>
                  </a:lnTo>
                  <a:lnTo>
                    <a:pt x="324484" y="0"/>
                  </a:lnTo>
                  <a:lnTo>
                    <a:pt x="372464" y="3518"/>
                  </a:lnTo>
                  <a:lnTo>
                    <a:pt x="418253" y="13740"/>
                  </a:lnTo>
                  <a:lnTo>
                    <a:pt x="461353" y="30162"/>
                  </a:lnTo>
                  <a:lnTo>
                    <a:pt x="501259" y="52285"/>
                  </a:lnTo>
                  <a:lnTo>
                    <a:pt x="537472" y="79606"/>
                  </a:lnTo>
                  <a:lnTo>
                    <a:pt x="569490" y="111624"/>
                  </a:lnTo>
                  <a:lnTo>
                    <a:pt x="596811" y="147837"/>
                  </a:lnTo>
                  <a:lnTo>
                    <a:pt x="618934" y="187743"/>
                  </a:lnTo>
                  <a:lnTo>
                    <a:pt x="635356" y="230843"/>
                  </a:lnTo>
                  <a:lnTo>
                    <a:pt x="645578" y="276632"/>
                  </a:lnTo>
                  <a:lnTo>
                    <a:pt x="649097" y="324612"/>
                  </a:lnTo>
                  <a:lnTo>
                    <a:pt x="645578" y="372562"/>
                  </a:lnTo>
                  <a:lnTo>
                    <a:pt x="635356" y="418334"/>
                  </a:lnTo>
                  <a:lnTo>
                    <a:pt x="618934" y="461425"/>
                  </a:lnTo>
                  <a:lnTo>
                    <a:pt x="596811" y="501330"/>
                  </a:lnTo>
                  <a:lnTo>
                    <a:pt x="569490" y="537548"/>
                  </a:lnTo>
                  <a:lnTo>
                    <a:pt x="537472" y="569574"/>
                  </a:lnTo>
                  <a:lnTo>
                    <a:pt x="501259" y="596906"/>
                  </a:lnTo>
                  <a:lnTo>
                    <a:pt x="461353" y="619040"/>
                  </a:lnTo>
                  <a:lnTo>
                    <a:pt x="418253" y="635473"/>
                  </a:lnTo>
                  <a:lnTo>
                    <a:pt x="372464" y="645702"/>
                  </a:lnTo>
                  <a:lnTo>
                    <a:pt x="324484" y="649223"/>
                  </a:lnTo>
                  <a:lnTo>
                    <a:pt x="276537" y="645702"/>
                  </a:lnTo>
                  <a:lnTo>
                    <a:pt x="230773" y="635473"/>
                  </a:lnTo>
                  <a:lnTo>
                    <a:pt x="187695" y="619040"/>
                  </a:lnTo>
                  <a:lnTo>
                    <a:pt x="147804" y="596906"/>
                  </a:lnTo>
                  <a:lnTo>
                    <a:pt x="111603" y="569574"/>
                  </a:lnTo>
                  <a:lnTo>
                    <a:pt x="79594" y="537548"/>
                  </a:lnTo>
                  <a:lnTo>
                    <a:pt x="52279" y="501330"/>
                  </a:lnTo>
                  <a:lnTo>
                    <a:pt x="30160" y="461425"/>
                  </a:lnTo>
                  <a:lnTo>
                    <a:pt x="13739" y="418334"/>
                  </a:lnTo>
                  <a:lnTo>
                    <a:pt x="3518" y="372562"/>
                  </a:lnTo>
                  <a:lnTo>
                    <a:pt x="0" y="324612"/>
                  </a:lnTo>
                  <a:close/>
                </a:path>
              </a:pathLst>
            </a:custGeom>
            <a:ln w="12699">
              <a:solidFill>
                <a:srgbClr val="D2D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6" name="object 6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86336" y="3380778"/>
            <a:ext cx="3589780" cy="2709252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802369" y="3621023"/>
            <a:ext cx="3325329" cy="254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78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09956" y="422020"/>
          <a:ext cx="11740512" cy="54765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13504"/>
                <a:gridCol w="3913504"/>
                <a:gridCol w="3913504"/>
              </a:tblGrid>
              <a:tr h="869061">
                <a:tc gridSpan="3">
                  <a:txBody>
                    <a:bodyPr/>
                    <a:lstStyle/>
                    <a:p>
                      <a:pPr marL="2063114" marR="628015" indent="-143065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Метапредметные</a:t>
                      </a:r>
                      <a:r>
                        <a:rPr sz="22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результаты</a:t>
                      </a:r>
                      <a:r>
                        <a:rPr sz="2200" b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освоения</a:t>
                      </a:r>
                      <a:r>
                        <a:rPr sz="22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программы</a:t>
                      </a:r>
                      <a:r>
                        <a:rPr sz="2200" b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начального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(основного)</a:t>
                      </a:r>
                      <a:r>
                        <a:rPr sz="22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общего </a:t>
                      </a:r>
                      <a:r>
                        <a:rPr sz="2200" b="1" spc="-5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образования</a:t>
                      </a:r>
                      <a:r>
                        <a:rPr sz="2200" b="1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(универсальные</a:t>
                      </a:r>
                      <a:r>
                        <a:rPr sz="22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учебные</a:t>
                      </a:r>
                      <a:r>
                        <a:rPr sz="22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действия)</a:t>
                      </a:r>
                      <a:r>
                        <a:rPr sz="2200" b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(раздел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IV)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9D1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251457">
                <a:tc>
                  <a:txBody>
                    <a:bodyPr/>
                    <a:lstStyle/>
                    <a:p>
                      <a:pPr marL="312420" marR="307340" indent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Универсальные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учебные </a:t>
                      </a:r>
                      <a:r>
                        <a:rPr sz="22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познавательные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действия </a:t>
                      </a:r>
                      <a:r>
                        <a:rPr sz="2200" b="1" spc="-5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(УУПД)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158750" marR="154940" indent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Универсальные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учебные </a:t>
                      </a:r>
                      <a:r>
                        <a:rPr sz="22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коммуникативные</a:t>
                      </a:r>
                      <a:r>
                        <a:rPr sz="2200" b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действия </a:t>
                      </a:r>
                      <a:r>
                        <a:rPr sz="2200" b="1" spc="-5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(УУКД)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38544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Универсальные</a:t>
                      </a:r>
                      <a:r>
                        <a:rPr sz="2200" b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учебные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4464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регулятивные</a:t>
                      </a:r>
                      <a:r>
                        <a:rPr sz="2200" b="1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действия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1043305">
                        <a:lnSpc>
                          <a:spcPct val="100000"/>
                        </a:lnSpc>
                      </a:pPr>
                      <a:r>
                        <a:rPr sz="2200" b="1" spc="-40" dirty="0">
                          <a:latin typeface="Times New Roman"/>
                          <a:cs typeface="Times New Roman"/>
                        </a:rPr>
                        <a:t>(УУРД)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</a:tr>
              <a:tr h="2104517">
                <a:tc>
                  <a:txBody>
                    <a:bodyPr/>
                    <a:lstStyle/>
                    <a:p>
                      <a:pPr marL="370840" indent="-280035">
                        <a:lnSpc>
                          <a:spcPct val="100000"/>
                        </a:lnSpc>
                        <a:spcBef>
                          <a:spcPts val="290"/>
                        </a:spcBef>
                        <a:buAutoNum type="arabicPeriod"/>
                        <a:tabLst>
                          <a:tab pos="371475" algn="l"/>
                        </a:tabLst>
                      </a:pP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Базовые</a:t>
                      </a: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логические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действия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370840" indent="-280035">
                        <a:lnSpc>
                          <a:spcPct val="100000"/>
                        </a:lnSpc>
                        <a:buAutoNum type="arabicPeriod" startAt="2"/>
                        <a:tabLst>
                          <a:tab pos="371475" algn="l"/>
                        </a:tabLst>
                      </a:pP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Базовые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исследовательские</a:t>
                      </a:r>
                      <a:r>
                        <a:rPr sz="2200" b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действия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370840" indent="-280035">
                        <a:lnSpc>
                          <a:spcPct val="100000"/>
                        </a:lnSpc>
                        <a:buAutoNum type="arabicPeriod" startAt="3"/>
                        <a:tabLst>
                          <a:tab pos="371475" algn="l"/>
                        </a:tabLst>
                      </a:pP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Работа</a:t>
                      </a:r>
                      <a:r>
                        <a:rPr sz="2200" b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с</a:t>
                      </a: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информацией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0DBF8"/>
                    </a:solidFill>
                  </a:tcPr>
                </a:tc>
                <a:tc>
                  <a:txBody>
                    <a:bodyPr/>
                    <a:lstStyle/>
                    <a:p>
                      <a:pPr marL="371475" indent="-280035">
                        <a:lnSpc>
                          <a:spcPct val="100000"/>
                        </a:lnSpc>
                        <a:spcBef>
                          <a:spcPts val="290"/>
                        </a:spcBef>
                        <a:buAutoNum type="arabicPeriod"/>
                        <a:tabLst>
                          <a:tab pos="372110" algn="l"/>
                        </a:tabLst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Общение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371475" indent="-280035">
                        <a:lnSpc>
                          <a:spcPct val="100000"/>
                        </a:lnSpc>
                        <a:buAutoNum type="arabicPeriod"/>
                        <a:tabLst>
                          <a:tab pos="372110" algn="l"/>
                        </a:tabLst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Совместная</a:t>
                      </a:r>
                      <a:r>
                        <a:rPr sz="22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деятельность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0DBF8"/>
                    </a:solidFill>
                  </a:tcPr>
                </a:tc>
                <a:tc>
                  <a:txBody>
                    <a:bodyPr/>
                    <a:lstStyle/>
                    <a:p>
                      <a:pPr marL="372110" indent="-280035">
                        <a:lnSpc>
                          <a:spcPct val="100000"/>
                        </a:lnSpc>
                        <a:spcBef>
                          <a:spcPts val="290"/>
                        </a:spcBef>
                        <a:buAutoNum type="arabicPeriod"/>
                        <a:tabLst>
                          <a:tab pos="372745" algn="l"/>
                        </a:tabLst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Самоорганизация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372110" indent="-280035">
                        <a:lnSpc>
                          <a:spcPct val="100000"/>
                        </a:lnSpc>
                        <a:buAutoNum type="arabicPeriod"/>
                        <a:tabLst>
                          <a:tab pos="372745" algn="l"/>
                        </a:tabLst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Самоконтроль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92710" marR="1407795">
                        <a:lnSpc>
                          <a:spcPct val="100000"/>
                        </a:lnSpc>
                        <a:buAutoNum type="arabicPeriod"/>
                        <a:tabLst>
                          <a:tab pos="372745" algn="l"/>
                        </a:tabLst>
                      </a:pPr>
                      <a:r>
                        <a:rPr sz="2200" b="1" spc="5" dirty="0">
                          <a:latin typeface="Times New Roman"/>
                          <a:cs typeface="Times New Roman"/>
                        </a:rPr>
                        <a:t>Э</a:t>
                      </a: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м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о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ци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о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н</a:t>
                      </a:r>
                      <a:r>
                        <a:rPr sz="2200" b="1" spc="15" dirty="0"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льный  интеллект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372110" indent="-280035">
                        <a:lnSpc>
                          <a:spcPct val="100000"/>
                        </a:lnSpc>
                        <a:buAutoNum type="arabicPeriod"/>
                        <a:tabLst>
                          <a:tab pos="372745" algn="l"/>
                        </a:tabLst>
                      </a:pP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Принятие</a:t>
                      </a:r>
                      <a:r>
                        <a:rPr sz="2200" b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себя</a:t>
                      </a: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и</a:t>
                      </a:r>
                      <a:r>
                        <a:rPr sz="22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других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0DBF8"/>
                    </a:solidFill>
                  </a:tcPr>
                </a:tc>
              </a:tr>
              <a:tr h="125148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200" b="1" spc="-70" dirty="0">
                          <a:latin typeface="Times New Roman"/>
                          <a:cs typeface="Times New Roman"/>
                        </a:rPr>
                        <a:t>УУД</a:t>
                      </a: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формируются</a:t>
                      </a: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через</a:t>
                      </a:r>
                      <a:r>
                        <a:rPr sz="22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5" dirty="0">
                          <a:latin typeface="Times New Roman"/>
                          <a:cs typeface="Times New Roman"/>
                        </a:rPr>
                        <a:t>каждый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 учебный</a:t>
                      </a:r>
                      <a:r>
                        <a:rPr sz="22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предмет,</a:t>
                      </a:r>
                      <a:r>
                        <a:rPr sz="22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через</a:t>
                      </a:r>
                      <a:r>
                        <a:rPr sz="22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предметные</a:t>
                      </a:r>
                      <a:r>
                        <a:rPr sz="22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учебные</a:t>
                      </a:r>
                      <a:r>
                        <a:rPr sz="2200" b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задания,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2200" b="1" spc="-20" dirty="0">
                          <a:latin typeface="Times New Roman"/>
                          <a:cs typeface="Times New Roman"/>
                        </a:rPr>
                        <a:t>комплексно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 развиваются</a:t>
                      </a:r>
                      <a:r>
                        <a:rPr sz="22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в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учебно-исследовательской</a:t>
                      </a:r>
                      <a:r>
                        <a:rPr sz="22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и </a:t>
                      </a:r>
                      <a:r>
                        <a:rPr sz="2200" b="1" spc="-5" dirty="0">
                          <a:latin typeface="Times New Roman"/>
                          <a:cs typeface="Times New Roman"/>
                        </a:rPr>
                        <a:t>проектной 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деятельности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4B08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28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8685" y="0"/>
            <a:ext cx="9801225" cy="2258695"/>
          </a:xfrm>
          <a:prstGeom prst="rect">
            <a:avLst/>
          </a:prstGeom>
        </p:spPr>
        <p:txBody>
          <a:bodyPr vert="horz" wrap="square" lIns="0" tIns="255904" rIns="0" bIns="0" rtlCol="0">
            <a:spAutoFit/>
          </a:bodyPr>
          <a:lstStyle/>
          <a:p>
            <a:pPr marL="342265" marR="6985" indent="-34226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342265" algn="l"/>
                <a:tab pos="1493520" algn="l"/>
              </a:tabLst>
            </a:pPr>
            <a:r>
              <a:rPr sz="3200" b="1" spc="-15" dirty="0">
                <a:solidFill>
                  <a:srgbClr val="150DB3"/>
                </a:solidFill>
                <a:latin typeface="Times New Roman"/>
                <a:cs typeface="Times New Roman"/>
              </a:rPr>
              <a:t>Планируемые </a:t>
            </a:r>
            <a:r>
              <a:rPr sz="3200" b="1" spc="-35" dirty="0">
                <a:solidFill>
                  <a:srgbClr val="150DB3"/>
                </a:solidFill>
                <a:latin typeface="Times New Roman"/>
                <a:cs typeface="Times New Roman"/>
              </a:rPr>
              <a:t>результаты</a:t>
            </a:r>
            <a:r>
              <a:rPr sz="3200" b="1" spc="-15" dirty="0">
                <a:solidFill>
                  <a:srgbClr val="150DB3"/>
                </a:solidFill>
                <a:latin typeface="Times New Roman"/>
                <a:cs typeface="Times New Roman"/>
              </a:rPr>
              <a:t> ФГОС</a:t>
            </a:r>
            <a:r>
              <a:rPr sz="3200" b="1" spc="-10" dirty="0">
                <a:solidFill>
                  <a:srgbClr val="150DB3"/>
                </a:solidFill>
                <a:latin typeface="Times New Roman"/>
                <a:cs typeface="Times New Roman"/>
              </a:rPr>
              <a:t> НОО</a:t>
            </a:r>
            <a:endParaRPr sz="3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00"/>
              </a:spcBef>
            </a:pPr>
            <a:r>
              <a:rPr sz="2650" b="1" spc="-5" dirty="0">
                <a:latin typeface="Times New Roman"/>
                <a:cs typeface="Times New Roman"/>
              </a:rPr>
              <a:t>Предметные</a:t>
            </a:r>
            <a:r>
              <a:rPr sz="2650" b="1" spc="65" dirty="0">
                <a:latin typeface="Times New Roman"/>
                <a:cs typeface="Times New Roman"/>
              </a:rPr>
              <a:t> </a:t>
            </a:r>
            <a:r>
              <a:rPr sz="2650" b="1" spc="-25" dirty="0">
                <a:latin typeface="Times New Roman"/>
                <a:cs typeface="Times New Roman"/>
              </a:rPr>
              <a:t>результаты:</a:t>
            </a:r>
            <a:endParaRPr sz="2650" dirty="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600"/>
              </a:lnSpc>
              <a:spcBef>
                <a:spcPts val="64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650" spc="-15" dirty="0">
                <a:latin typeface="Times New Roman"/>
                <a:cs typeface="Times New Roman"/>
              </a:rPr>
              <a:t>формулируются</a:t>
            </a:r>
            <a:r>
              <a:rPr sz="2650" spc="65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в</a:t>
            </a:r>
            <a:r>
              <a:rPr sz="265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деятельностной</a:t>
            </a:r>
            <a:r>
              <a:rPr sz="2650" spc="55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форме</a:t>
            </a:r>
            <a:r>
              <a:rPr sz="2650" spc="1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с</a:t>
            </a:r>
            <a:r>
              <a:rPr sz="2650" dirty="0">
                <a:latin typeface="Times New Roman"/>
                <a:cs typeface="Times New Roman"/>
              </a:rPr>
              <a:t> усилением</a:t>
            </a:r>
            <a:r>
              <a:rPr sz="2650" spc="7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акцента</a:t>
            </a:r>
            <a:r>
              <a:rPr sz="2650" spc="1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на </a:t>
            </a:r>
            <a:r>
              <a:rPr sz="2650" spc="-65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применении</a:t>
            </a:r>
            <a:r>
              <a:rPr sz="2650" spc="4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знаний</a:t>
            </a:r>
            <a:r>
              <a:rPr sz="2650" spc="3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и</a:t>
            </a:r>
            <a:r>
              <a:rPr sz="2650" spc="-10" dirty="0">
                <a:latin typeface="Times New Roman"/>
                <a:cs typeface="Times New Roman"/>
              </a:rPr>
              <a:t> конкретных</a:t>
            </a:r>
            <a:r>
              <a:rPr sz="2650" spc="15" dirty="0">
                <a:latin typeface="Times New Roman"/>
                <a:cs typeface="Times New Roman"/>
              </a:rPr>
              <a:t> </a:t>
            </a:r>
            <a:r>
              <a:rPr sz="2650" spc="-10" dirty="0">
                <a:latin typeface="Times New Roman"/>
                <a:cs typeface="Times New Roman"/>
              </a:rPr>
              <a:t>умений;</a:t>
            </a:r>
            <a:endParaRPr sz="265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8685" y="2190686"/>
            <a:ext cx="2802890" cy="837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5600" marR="5080" indent="-342900">
              <a:lnSpc>
                <a:spcPct val="100600"/>
              </a:lnSpc>
              <a:spcBef>
                <a:spcPts val="90"/>
              </a:spcBef>
              <a:buFont typeface="Arial MT"/>
              <a:buChar char="•"/>
              <a:tabLst>
                <a:tab pos="354965" algn="l"/>
                <a:tab pos="355600" algn="l"/>
                <a:tab pos="2639060" algn="l"/>
              </a:tabLst>
            </a:pPr>
            <a:r>
              <a:rPr sz="2650" spc="-10" dirty="0">
                <a:latin typeface="Times New Roman"/>
                <a:cs typeface="Times New Roman"/>
              </a:rPr>
              <a:t>формулируются </a:t>
            </a:r>
            <a:r>
              <a:rPr sz="2650" spc="-5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п</a:t>
            </a:r>
            <a:r>
              <a:rPr sz="2650" spc="-10" dirty="0">
                <a:latin typeface="Times New Roman"/>
                <a:cs typeface="Times New Roman"/>
              </a:rPr>
              <a:t>л</a:t>
            </a:r>
            <a:r>
              <a:rPr sz="2650" spc="5" dirty="0">
                <a:latin typeface="Times New Roman"/>
                <a:cs typeface="Times New Roman"/>
              </a:rPr>
              <a:t>анир</a:t>
            </a:r>
            <a:r>
              <a:rPr sz="2650" spc="30" dirty="0">
                <a:latin typeface="Times New Roman"/>
                <a:cs typeface="Times New Roman"/>
              </a:rPr>
              <a:t>о</a:t>
            </a:r>
            <a:r>
              <a:rPr sz="2650" spc="-35" dirty="0">
                <a:latin typeface="Times New Roman"/>
                <a:cs typeface="Times New Roman"/>
              </a:rPr>
              <a:t>в</a:t>
            </a:r>
            <a:r>
              <a:rPr sz="2650" dirty="0">
                <a:latin typeface="Times New Roman"/>
                <a:cs typeface="Times New Roman"/>
              </a:rPr>
              <a:t>ан</a:t>
            </a:r>
            <a:r>
              <a:rPr sz="2650" spc="15" dirty="0">
                <a:latin typeface="Times New Roman"/>
                <a:cs typeface="Times New Roman"/>
              </a:rPr>
              <a:t>и</a:t>
            </a:r>
            <a:r>
              <a:rPr sz="2650" dirty="0">
                <a:latin typeface="Times New Roman"/>
                <a:cs typeface="Times New Roman"/>
              </a:rPr>
              <a:t>я	с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47159" y="2190686"/>
            <a:ext cx="7377430" cy="837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218440">
              <a:lnSpc>
                <a:spcPct val="100600"/>
              </a:lnSpc>
              <a:spcBef>
                <a:spcPts val="90"/>
              </a:spcBef>
              <a:tabLst>
                <a:tab pos="1160780" algn="l"/>
                <a:tab pos="1282700" algn="l"/>
                <a:tab pos="2745740" algn="l"/>
                <a:tab pos="3225800" algn="l"/>
                <a:tab pos="4846955" algn="l"/>
                <a:tab pos="5032375" algn="l"/>
                <a:tab pos="6132195" algn="l"/>
              </a:tabLst>
            </a:pPr>
            <a:r>
              <a:rPr sz="2650" dirty="0">
                <a:latin typeface="Times New Roman"/>
                <a:cs typeface="Times New Roman"/>
              </a:rPr>
              <a:t>н</a:t>
            </a:r>
            <a:r>
              <a:rPr sz="2650" spc="5" dirty="0">
                <a:latin typeface="Times New Roman"/>
                <a:cs typeface="Times New Roman"/>
              </a:rPr>
              <a:t>а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2650" spc="70" dirty="0">
                <a:latin typeface="Times New Roman"/>
                <a:cs typeface="Times New Roman"/>
              </a:rPr>
              <a:t>о</a:t>
            </a:r>
            <a:r>
              <a:rPr sz="2650" spc="5" dirty="0">
                <a:latin typeface="Times New Roman"/>
                <a:cs typeface="Times New Roman"/>
              </a:rPr>
              <a:t>сно</a:t>
            </a:r>
            <a:r>
              <a:rPr sz="2650" spc="-10" dirty="0">
                <a:latin typeface="Times New Roman"/>
                <a:cs typeface="Times New Roman"/>
              </a:rPr>
              <a:t>в</a:t>
            </a:r>
            <a:r>
              <a:rPr sz="2650" spc="5" dirty="0">
                <a:latin typeface="Times New Roman"/>
                <a:cs typeface="Times New Roman"/>
              </a:rPr>
              <a:t>е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2650" spc="5" dirty="0">
                <a:latin typeface="Times New Roman"/>
                <a:cs typeface="Times New Roman"/>
              </a:rPr>
              <a:t>д</a:t>
            </a:r>
            <a:r>
              <a:rPr sz="2650" spc="15" dirty="0">
                <a:latin typeface="Times New Roman"/>
                <a:cs typeface="Times New Roman"/>
              </a:rPr>
              <a:t>о</a:t>
            </a:r>
            <a:r>
              <a:rPr sz="2650" spc="-10" dirty="0">
                <a:latin typeface="Times New Roman"/>
                <a:cs typeface="Times New Roman"/>
              </a:rPr>
              <a:t>к</a:t>
            </a:r>
            <a:r>
              <a:rPr sz="2650" spc="-50" dirty="0">
                <a:latin typeface="Times New Roman"/>
                <a:cs typeface="Times New Roman"/>
              </a:rPr>
              <a:t>у</a:t>
            </a:r>
            <a:r>
              <a:rPr sz="2650" spc="15" dirty="0">
                <a:latin typeface="Times New Roman"/>
                <a:cs typeface="Times New Roman"/>
              </a:rPr>
              <a:t>м</a:t>
            </a:r>
            <a:r>
              <a:rPr sz="2650" spc="5" dirty="0">
                <a:latin typeface="Times New Roman"/>
                <a:cs typeface="Times New Roman"/>
              </a:rPr>
              <a:t>ен</a:t>
            </a:r>
            <a:r>
              <a:rPr sz="2650" spc="-50" dirty="0">
                <a:latin typeface="Times New Roman"/>
                <a:cs typeface="Times New Roman"/>
              </a:rPr>
              <a:t>т</a:t>
            </a:r>
            <a:r>
              <a:rPr sz="2650" spc="10" dirty="0">
                <a:latin typeface="Times New Roman"/>
                <a:cs typeface="Times New Roman"/>
              </a:rPr>
              <a:t>о</a:t>
            </a:r>
            <a:r>
              <a:rPr sz="2650" spc="5" dirty="0">
                <a:latin typeface="Times New Roman"/>
                <a:cs typeface="Times New Roman"/>
              </a:rPr>
              <a:t>в</a:t>
            </a:r>
            <a:r>
              <a:rPr sz="2650" dirty="0">
                <a:latin typeface="Times New Roman"/>
                <a:cs typeface="Times New Roman"/>
              </a:rPr>
              <a:t>		</a:t>
            </a:r>
            <a:r>
              <a:rPr sz="2650" spc="5" dirty="0">
                <a:latin typeface="Times New Roman"/>
                <a:cs typeface="Times New Roman"/>
              </a:rPr>
              <a:t>с</a:t>
            </a:r>
            <a:r>
              <a:rPr sz="2650" spc="35" dirty="0">
                <a:latin typeface="Times New Roman"/>
                <a:cs typeface="Times New Roman"/>
              </a:rPr>
              <a:t>т</a:t>
            </a:r>
            <a:r>
              <a:rPr sz="2650" spc="10" dirty="0">
                <a:latin typeface="Times New Roman"/>
                <a:cs typeface="Times New Roman"/>
              </a:rPr>
              <a:t>р</a:t>
            </a:r>
            <a:r>
              <a:rPr sz="2650" spc="-60" dirty="0">
                <a:latin typeface="Times New Roman"/>
                <a:cs typeface="Times New Roman"/>
              </a:rPr>
              <a:t>а</a:t>
            </a:r>
            <a:r>
              <a:rPr sz="2650" spc="5" dirty="0">
                <a:latin typeface="Times New Roman"/>
                <a:cs typeface="Times New Roman"/>
              </a:rPr>
              <a:t>теги</a:t>
            </a:r>
            <a:r>
              <a:rPr sz="2650" spc="20" dirty="0">
                <a:latin typeface="Times New Roman"/>
                <a:cs typeface="Times New Roman"/>
              </a:rPr>
              <a:t>ч</a:t>
            </a:r>
            <a:r>
              <a:rPr sz="2650" spc="60" dirty="0">
                <a:latin typeface="Times New Roman"/>
                <a:cs typeface="Times New Roman"/>
              </a:rPr>
              <a:t>е</a:t>
            </a:r>
            <a:r>
              <a:rPr sz="2650" spc="5" dirty="0">
                <a:latin typeface="Times New Roman"/>
                <a:cs typeface="Times New Roman"/>
              </a:rPr>
              <a:t>с</a:t>
            </a:r>
            <a:r>
              <a:rPr sz="2650" spc="-114" dirty="0">
                <a:latin typeface="Times New Roman"/>
                <a:cs typeface="Times New Roman"/>
              </a:rPr>
              <a:t>к</a:t>
            </a:r>
            <a:r>
              <a:rPr sz="2650" spc="10" dirty="0">
                <a:latin typeface="Times New Roman"/>
                <a:cs typeface="Times New Roman"/>
              </a:rPr>
              <a:t>о</a:t>
            </a:r>
            <a:r>
              <a:rPr sz="2650" spc="-50" dirty="0">
                <a:latin typeface="Times New Roman"/>
                <a:cs typeface="Times New Roman"/>
              </a:rPr>
              <a:t>г</a:t>
            </a:r>
            <a:r>
              <a:rPr sz="2650" dirty="0">
                <a:latin typeface="Times New Roman"/>
                <a:cs typeface="Times New Roman"/>
              </a:rPr>
              <a:t>о  </a:t>
            </a:r>
            <a:r>
              <a:rPr sz="2650" spc="-10" dirty="0">
                <a:latin typeface="Times New Roman"/>
                <a:cs typeface="Times New Roman"/>
              </a:rPr>
              <a:t>у</a:t>
            </a:r>
            <a:r>
              <a:rPr sz="2650" spc="5" dirty="0">
                <a:latin typeface="Times New Roman"/>
                <a:cs typeface="Times New Roman"/>
              </a:rPr>
              <a:t>ч</a:t>
            </a:r>
            <a:r>
              <a:rPr sz="2650" spc="15" dirty="0">
                <a:latin typeface="Times New Roman"/>
                <a:cs typeface="Times New Roman"/>
              </a:rPr>
              <a:t>е</a:t>
            </a:r>
            <a:r>
              <a:rPr sz="2650" spc="-45" dirty="0">
                <a:latin typeface="Times New Roman"/>
                <a:cs typeface="Times New Roman"/>
              </a:rPr>
              <a:t>т</a:t>
            </a:r>
            <a:r>
              <a:rPr sz="2650" spc="-50" dirty="0">
                <a:latin typeface="Times New Roman"/>
                <a:cs typeface="Times New Roman"/>
              </a:rPr>
              <a:t>о</a:t>
            </a:r>
            <a:r>
              <a:rPr sz="2650" spc="5" dirty="0">
                <a:latin typeface="Times New Roman"/>
                <a:cs typeface="Times New Roman"/>
              </a:rPr>
              <a:t>м</a:t>
            </a:r>
            <a:r>
              <a:rPr sz="2650" dirty="0">
                <a:latin typeface="Times New Roman"/>
                <a:cs typeface="Times New Roman"/>
              </a:rPr>
              <a:t>		</a:t>
            </a:r>
            <a:r>
              <a:rPr sz="2650" spc="10" dirty="0">
                <a:latin typeface="Times New Roman"/>
                <a:cs typeface="Times New Roman"/>
              </a:rPr>
              <a:t>р</a:t>
            </a:r>
            <a:r>
              <a:rPr sz="2650" spc="35" dirty="0">
                <a:latin typeface="Times New Roman"/>
                <a:cs typeface="Times New Roman"/>
              </a:rPr>
              <a:t>е</a:t>
            </a:r>
            <a:r>
              <a:rPr sz="2650" spc="-55" dirty="0">
                <a:latin typeface="Times New Roman"/>
                <a:cs typeface="Times New Roman"/>
              </a:rPr>
              <a:t>з</a:t>
            </a:r>
            <a:r>
              <a:rPr sz="2650" spc="-130" dirty="0">
                <a:latin typeface="Times New Roman"/>
                <a:cs typeface="Times New Roman"/>
              </a:rPr>
              <a:t>у</a:t>
            </a:r>
            <a:r>
              <a:rPr sz="2650" dirty="0">
                <a:latin typeface="Times New Roman"/>
                <a:cs typeface="Times New Roman"/>
              </a:rPr>
              <a:t>л</a:t>
            </a:r>
            <a:r>
              <a:rPr sz="2650" spc="-105" dirty="0">
                <a:latin typeface="Times New Roman"/>
                <a:cs typeface="Times New Roman"/>
              </a:rPr>
              <a:t>ь</a:t>
            </a:r>
            <a:r>
              <a:rPr sz="2650" spc="55" dirty="0">
                <a:latin typeface="Times New Roman"/>
                <a:cs typeface="Times New Roman"/>
              </a:rPr>
              <a:t>т</a:t>
            </a:r>
            <a:r>
              <a:rPr sz="2650" spc="-65" dirty="0">
                <a:latin typeface="Times New Roman"/>
                <a:cs typeface="Times New Roman"/>
              </a:rPr>
              <a:t>а</a:t>
            </a:r>
            <a:r>
              <a:rPr sz="2650" spc="-45" dirty="0">
                <a:latin typeface="Times New Roman"/>
                <a:cs typeface="Times New Roman"/>
              </a:rPr>
              <a:t>т</a:t>
            </a:r>
            <a:r>
              <a:rPr sz="2650" spc="10" dirty="0">
                <a:latin typeface="Times New Roman"/>
                <a:cs typeface="Times New Roman"/>
              </a:rPr>
              <a:t>о</a:t>
            </a:r>
            <a:r>
              <a:rPr sz="2650" dirty="0">
                <a:latin typeface="Times New Roman"/>
                <a:cs typeface="Times New Roman"/>
              </a:rPr>
              <a:t>в	пр</a:t>
            </a:r>
            <a:r>
              <a:rPr sz="2650" spc="15" dirty="0">
                <a:latin typeface="Times New Roman"/>
                <a:cs typeface="Times New Roman"/>
              </a:rPr>
              <a:t>о</a:t>
            </a:r>
            <a:r>
              <a:rPr sz="2650" dirty="0">
                <a:latin typeface="Times New Roman"/>
                <a:cs typeface="Times New Roman"/>
              </a:rPr>
              <a:t>ц</a:t>
            </a:r>
            <a:r>
              <a:rPr sz="2650" spc="-50" dirty="0">
                <a:latin typeface="Times New Roman"/>
                <a:cs typeface="Times New Roman"/>
              </a:rPr>
              <a:t>е</a:t>
            </a:r>
            <a:r>
              <a:rPr sz="2650" spc="25" dirty="0">
                <a:latin typeface="Times New Roman"/>
                <a:cs typeface="Times New Roman"/>
              </a:rPr>
              <a:t>д</a:t>
            </a:r>
            <a:r>
              <a:rPr sz="2650" spc="-10" dirty="0">
                <a:latin typeface="Times New Roman"/>
                <a:cs typeface="Times New Roman"/>
              </a:rPr>
              <a:t>у</a:t>
            </a:r>
            <a:r>
              <a:rPr sz="2650" spc="5" dirty="0">
                <a:latin typeface="Times New Roman"/>
                <a:cs typeface="Times New Roman"/>
              </a:rPr>
              <a:t>р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2650" spc="10" dirty="0">
                <a:latin typeface="Times New Roman"/>
                <a:cs typeface="Times New Roman"/>
              </a:rPr>
              <a:t>о</a:t>
            </a:r>
            <a:r>
              <a:rPr sz="2650" dirty="0">
                <a:latin typeface="Times New Roman"/>
                <a:cs typeface="Times New Roman"/>
              </a:rPr>
              <a:t>ценк</a:t>
            </a:r>
            <a:r>
              <a:rPr sz="2650" spc="5" dirty="0">
                <a:latin typeface="Times New Roman"/>
                <a:cs typeface="Times New Roman"/>
              </a:rPr>
              <a:t>и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2650" spc="-35" dirty="0">
                <a:latin typeface="Times New Roman"/>
                <a:cs typeface="Times New Roman"/>
              </a:rPr>
              <a:t>к</a:t>
            </a:r>
            <a:r>
              <a:rPr sz="2650" spc="-105" dirty="0">
                <a:latin typeface="Times New Roman"/>
                <a:cs typeface="Times New Roman"/>
              </a:rPr>
              <a:t>а</a:t>
            </a:r>
            <a:r>
              <a:rPr sz="2650" spc="20" dirty="0">
                <a:latin typeface="Times New Roman"/>
                <a:cs typeface="Times New Roman"/>
              </a:rPr>
              <a:t>ч</a:t>
            </a:r>
            <a:r>
              <a:rPr sz="2650" spc="55" dirty="0">
                <a:latin typeface="Times New Roman"/>
                <a:cs typeface="Times New Roman"/>
              </a:rPr>
              <a:t>е</a:t>
            </a:r>
            <a:r>
              <a:rPr sz="2650" dirty="0">
                <a:latin typeface="Times New Roman"/>
                <a:cs typeface="Times New Roman"/>
              </a:rPr>
              <a:t>с</a:t>
            </a:r>
            <a:r>
              <a:rPr sz="2650" spc="10" dirty="0">
                <a:latin typeface="Times New Roman"/>
                <a:cs typeface="Times New Roman"/>
              </a:rPr>
              <a:t>т</a:t>
            </a:r>
            <a:r>
              <a:rPr sz="2650" spc="-35" dirty="0">
                <a:latin typeface="Times New Roman"/>
                <a:cs typeface="Times New Roman"/>
              </a:rPr>
              <a:t>в</a:t>
            </a:r>
            <a:r>
              <a:rPr sz="2650" dirty="0">
                <a:latin typeface="Times New Roman"/>
                <a:cs typeface="Times New Roman"/>
              </a:rPr>
              <a:t>а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8685" y="3003867"/>
            <a:ext cx="10417175" cy="22199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5600" marR="5080">
              <a:lnSpc>
                <a:spcPct val="100600"/>
              </a:lnSpc>
              <a:spcBef>
                <a:spcPts val="90"/>
              </a:spcBef>
              <a:tabLst>
                <a:tab pos="2341880" algn="l"/>
                <a:tab pos="5004435" algn="l"/>
                <a:tab pos="7395209" algn="l"/>
                <a:tab pos="9584690" algn="l"/>
              </a:tabLst>
            </a:pPr>
            <a:r>
              <a:rPr sz="2650" spc="10" dirty="0">
                <a:latin typeface="Times New Roman"/>
                <a:cs typeface="Times New Roman"/>
              </a:rPr>
              <a:t>о</a:t>
            </a:r>
            <a:r>
              <a:rPr sz="2650" spc="5" dirty="0">
                <a:latin typeface="Times New Roman"/>
                <a:cs typeface="Times New Roman"/>
              </a:rPr>
              <a:t>б</a:t>
            </a:r>
            <a:r>
              <a:rPr sz="2650" spc="15" dirty="0">
                <a:latin typeface="Times New Roman"/>
                <a:cs typeface="Times New Roman"/>
              </a:rPr>
              <a:t>р</a:t>
            </a:r>
            <a:r>
              <a:rPr sz="2650" spc="5" dirty="0">
                <a:latin typeface="Times New Roman"/>
                <a:cs typeface="Times New Roman"/>
              </a:rPr>
              <a:t>а</a:t>
            </a:r>
            <a:r>
              <a:rPr sz="2650" spc="-15" dirty="0">
                <a:latin typeface="Times New Roman"/>
                <a:cs typeface="Times New Roman"/>
              </a:rPr>
              <a:t>з</a:t>
            </a:r>
            <a:r>
              <a:rPr sz="2650" spc="10" dirty="0">
                <a:latin typeface="Times New Roman"/>
                <a:cs typeface="Times New Roman"/>
              </a:rPr>
              <a:t>о</a:t>
            </a:r>
            <a:r>
              <a:rPr sz="2650" spc="-35" dirty="0">
                <a:latin typeface="Times New Roman"/>
                <a:cs typeface="Times New Roman"/>
              </a:rPr>
              <a:t>в</a:t>
            </a:r>
            <a:r>
              <a:rPr sz="2650" spc="5" dirty="0">
                <a:latin typeface="Times New Roman"/>
                <a:cs typeface="Times New Roman"/>
              </a:rPr>
              <a:t>ан</a:t>
            </a:r>
            <a:r>
              <a:rPr sz="2650" spc="-10" dirty="0">
                <a:latin typeface="Times New Roman"/>
                <a:cs typeface="Times New Roman"/>
              </a:rPr>
              <a:t>и</a:t>
            </a:r>
            <a:r>
              <a:rPr sz="2650" spc="5" dirty="0">
                <a:latin typeface="Times New Roman"/>
                <a:cs typeface="Times New Roman"/>
              </a:rPr>
              <a:t>я</a:t>
            </a:r>
            <a:r>
              <a:rPr sz="2650" dirty="0">
                <a:latin typeface="Times New Roman"/>
                <a:cs typeface="Times New Roman"/>
              </a:rPr>
              <a:t>	(</a:t>
            </a:r>
            <a:r>
              <a:rPr sz="2650" spc="-10" dirty="0">
                <a:latin typeface="Times New Roman"/>
                <a:cs typeface="Times New Roman"/>
              </a:rPr>
              <a:t>м</a:t>
            </a:r>
            <a:r>
              <a:rPr sz="2650" spc="20" dirty="0">
                <a:latin typeface="Times New Roman"/>
                <a:cs typeface="Times New Roman"/>
              </a:rPr>
              <a:t>е</a:t>
            </a:r>
            <a:r>
              <a:rPr sz="2650" spc="5" dirty="0">
                <a:latin typeface="Times New Roman"/>
                <a:cs typeface="Times New Roman"/>
              </a:rPr>
              <a:t>жду</a:t>
            </a:r>
            <a:r>
              <a:rPr sz="2650" spc="10" dirty="0">
                <a:latin typeface="Times New Roman"/>
                <a:cs typeface="Times New Roman"/>
              </a:rPr>
              <a:t>н</a:t>
            </a:r>
            <a:r>
              <a:rPr sz="2650" spc="5" dirty="0">
                <a:latin typeface="Times New Roman"/>
                <a:cs typeface="Times New Roman"/>
              </a:rPr>
              <a:t>ар</a:t>
            </a:r>
            <a:r>
              <a:rPr sz="2650" spc="-60" dirty="0">
                <a:latin typeface="Times New Roman"/>
                <a:cs typeface="Times New Roman"/>
              </a:rPr>
              <a:t>о</a:t>
            </a:r>
            <a:r>
              <a:rPr sz="2650" spc="5" dirty="0">
                <a:latin typeface="Times New Roman"/>
                <a:cs typeface="Times New Roman"/>
              </a:rPr>
              <a:t>дн</a:t>
            </a:r>
            <a:r>
              <a:rPr sz="2650" spc="-5" dirty="0">
                <a:latin typeface="Times New Roman"/>
                <a:cs typeface="Times New Roman"/>
              </a:rPr>
              <a:t>ы</a:t>
            </a:r>
            <a:r>
              <a:rPr sz="2650" spc="5" dirty="0">
                <a:latin typeface="Times New Roman"/>
                <a:cs typeface="Times New Roman"/>
              </a:rPr>
              <a:t>х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2650" spc="5" dirty="0">
                <a:latin typeface="Times New Roman"/>
                <a:cs typeface="Times New Roman"/>
              </a:rPr>
              <a:t>с</a:t>
            </a:r>
            <a:r>
              <a:rPr sz="2650" spc="25" dirty="0">
                <a:latin typeface="Times New Roman"/>
                <a:cs typeface="Times New Roman"/>
              </a:rPr>
              <a:t>р</a:t>
            </a:r>
            <a:r>
              <a:rPr sz="2650" spc="5" dirty="0">
                <a:latin typeface="Times New Roman"/>
                <a:cs typeface="Times New Roman"/>
              </a:rPr>
              <a:t>авни</a:t>
            </a:r>
            <a:r>
              <a:rPr sz="2650" spc="10" dirty="0">
                <a:latin typeface="Times New Roman"/>
                <a:cs typeface="Times New Roman"/>
              </a:rPr>
              <a:t>т</a:t>
            </a:r>
            <a:r>
              <a:rPr sz="2650" spc="5" dirty="0">
                <a:latin typeface="Times New Roman"/>
                <a:cs typeface="Times New Roman"/>
              </a:rPr>
              <a:t>е</a:t>
            </a:r>
            <a:r>
              <a:rPr sz="2650" spc="-10" dirty="0">
                <a:latin typeface="Times New Roman"/>
                <a:cs typeface="Times New Roman"/>
              </a:rPr>
              <a:t>л</a:t>
            </a:r>
            <a:r>
              <a:rPr sz="2650" dirty="0">
                <a:latin typeface="Times New Roman"/>
                <a:cs typeface="Times New Roman"/>
              </a:rPr>
              <a:t>ьны</a:t>
            </a:r>
            <a:r>
              <a:rPr sz="2650" spc="5" dirty="0">
                <a:latin typeface="Times New Roman"/>
                <a:cs typeface="Times New Roman"/>
              </a:rPr>
              <a:t>х</a:t>
            </a:r>
            <a:r>
              <a:rPr sz="2650" dirty="0">
                <a:latin typeface="Times New Roman"/>
                <a:cs typeface="Times New Roman"/>
              </a:rPr>
              <a:t>	и</a:t>
            </a:r>
            <a:r>
              <a:rPr sz="2650" spc="15" dirty="0">
                <a:latin typeface="Times New Roman"/>
                <a:cs typeface="Times New Roman"/>
              </a:rPr>
              <a:t>с</a:t>
            </a:r>
            <a:r>
              <a:rPr sz="2650" spc="20" dirty="0">
                <a:latin typeface="Times New Roman"/>
                <a:cs typeface="Times New Roman"/>
              </a:rPr>
              <a:t>с</a:t>
            </a:r>
            <a:r>
              <a:rPr sz="2650" spc="-5" dirty="0">
                <a:latin typeface="Times New Roman"/>
                <a:cs typeface="Times New Roman"/>
              </a:rPr>
              <a:t>л</a:t>
            </a:r>
            <a:r>
              <a:rPr sz="2650" spc="-40" dirty="0">
                <a:latin typeface="Times New Roman"/>
                <a:cs typeface="Times New Roman"/>
              </a:rPr>
              <a:t>е</a:t>
            </a:r>
            <a:r>
              <a:rPr sz="2650" spc="5" dirty="0">
                <a:latin typeface="Times New Roman"/>
                <a:cs typeface="Times New Roman"/>
              </a:rPr>
              <a:t>д</a:t>
            </a:r>
            <a:r>
              <a:rPr sz="2650" spc="15" dirty="0">
                <a:latin typeface="Times New Roman"/>
                <a:cs typeface="Times New Roman"/>
              </a:rPr>
              <a:t>о</a:t>
            </a:r>
            <a:r>
              <a:rPr sz="2650" spc="-15" dirty="0">
                <a:latin typeface="Times New Roman"/>
                <a:cs typeface="Times New Roman"/>
              </a:rPr>
              <a:t>в</a:t>
            </a:r>
            <a:r>
              <a:rPr sz="2650" spc="5" dirty="0">
                <a:latin typeface="Times New Roman"/>
                <a:cs typeface="Times New Roman"/>
              </a:rPr>
              <a:t>ан</a:t>
            </a:r>
            <a:r>
              <a:rPr sz="2650" spc="-10" dirty="0">
                <a:latin typeface="Times New Roman"/>
                <a:cs typeface="Times New Roman"/>
              </a:rPr>
              <a:t>и</a:t>
            </a:r>
            <a:r>
              <a:rPr sz="2650" spc="5" dirty="0">
                <a:latin typeface="Times New Roman"/>
                <a:cs typeface="Times New Roman"/>
              </a:rPr>
              <a:t>й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2650" spc="5" dirty="0">
                <a:latin typeface="Times New Roman"/>
                <a:cs typeface="Times New Roman"/>
              </a:rPr>
              <a:t>PI</a:t>
            </a:r>
            <a:r>
              <a:rPr sz="2650" spc="15" dirty="0">
                <a:latin typeface="Times New Roman"/>
                <a:cs typeface="Times New Roman"/>
              </a:rPr>
              <a:t>S</a:t>
            </a:r>
            <a:r>
              <a:rPr sz="2650" spc="5" dirty="0">
                <a:latin typeface="Times New Roman"/>
                <a:cs typeface="Times New Roman"/>
              </a:rPr>
              <a:t>A</a:t>
            </a:r>
            <a:r>
              <a:rPr sz="2650" dirty="0">
                <a:latin typeface="Times New Roman"/>
                <a:cs typeface="Times New Roman"/>
              </a:rPr>
              <a:t>,  PIRLS;</a:t>
            </a:r>
            <a:r>
              <a:rPr sz="2650" spc="1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федеральных</a:t>
            </a:r>
            <a:r>
              <a:rPr sz="2650" spc="50" dirty="0">
                <a:latin typeface="Times New Roman"/>
                <a:cs typeface="Times New Roman"/>
              </a:rPr>
              <a:t> </a:t>
            </a:r>
            <a:r>
              <a:rPr sz="2650" spc="-80" dirty="0">
                <a:latin typeface="Times New Roman"/>
                <a:cs typeface="Times New Roman"/>
              </a:rPr>
              <a:t>ВПР,</a:t>
            </a:r>
            <a:r>
              <a:rPr sz="2650" spc="10" dirty="0">
                <a:latin typeface="Times New Roman"/>
                <a:cs typeface="Times New Roman"/>
              </a:rPr>
              <a:t> </a:t>
            </a:r>
            <a:r>
              <a:rPr sz="2650" spc="-10" dirty="0">
                <a:latin typeface="Times New Roman"/>
                <a:cs typeface="Times New Roman"/>
              </a:rPr>
              <a:t>НИКО);</a:t>
            </a:r>
            <a:endParaRPr sz="265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650" spc="-5" dirty="0">
                <a:latin typeface="Times New Roman"/>
                <a:cs typeface="Times New Roman"/>
              </a:rPr>
              <a:t>определяют</a:t>
            </a:r>
            <a:r>
              <a:rPr sz="2650" spc="40" dirty="0">
                <a:latin typeface="Times New Roman"/>
                <a:cs typeface="Times New Roman"/>
              </a:rPr>
              <a:t> </a:t>
            </a:r>
            <a:r>
              <a:rPr sz="2650" spc="-10" dirty="0">
                <a:latin typeface="Times New Roman"/>
                <a:cs typeface="Times New Roman"/>
              </a:rPr>
              <a:t>минимум</a:t>
            </a:r>
            <a:r>
              <a:rPr sz="2650" spc="40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содержания</a:t>
            </a:r>
            <a:r>
              <a:rPr sz="2650" spc="4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НОО;</a:t>
            </a:r>
          </a:p>
          <a:p>
            <a:pPr marL="355600" marR="315595" indent="-342900">
              <a:lnSpc>
                <a:spcPct val="100699"/>
              </a:lnSpc>
              <a:spcBef>
                <a:spcPts val="64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650" spc="-10" dirty="0">
                <a:latin typeface="Times New Roman"/>
                <a:cs typeface="Times New Roman"/>
              </a:rPr>
              <a:t>усиливают</a:t>
            </a:r>
            <a:r>
              <a:rPr sz="2650" spc="7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акценты</a:t>
            </a:r>
            <a:r>
              <a:rPr sz="2650" spc="3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на</a:t>
            </a:r>
            <a:r>
              <a:rPr sz="2650" spc="-10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изучении</a:t>
            </a:r>
            <a:r>
              <a:rPr sz="2650" spc="25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явлений</a:t>
            </a:r>
            <a:r>
              <a:rPr sz="2650" spc="25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и процессов</a:t>
            </a:r>
            <a:r>
              <a:rPr sz="2650" spc="5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современной </a:t>
            </a:r>
            <a:r>
              <a:rPr sz="2650" spc="-65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России</a:t>
            </a:r>
            <a:r>
              <a:rPr sz="2650" spc="25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и</a:t>
            </a:r>
            <a:r>
              <a:rPr sz="2650" spc="-1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мира</a:t>
            </a:r>
            <a:r>
              <a:rPr sz="2650" spc="15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в </a:t>
            </a:r>
            <a:r>
              <a:rPr sz="2650" spc="-10" dirty="0">
                <a:latin typeface="Times New Roman"/>
                <a:cs typeface="Times New Roman"/>
              </a:rPr>
              <a:t>целом,</a:t>
            </a:r>
            <a:r>
              <a:rPr sz="2650" spc="25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современного</a:t>
            </a:r>
            <a:r>
              <a:rPr sz="2650" spc="35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состояния</a:t>
            </a:r>
            <a:r>
              <a:rPr sz="2650" spc="30" dirty="0">
                <a:latin typeface="Times New Roman"/>
                <a:cs typeface="Times New Roman"/>
              </a:rPr>
              <a:t> </a:t>
            </a:r>
            <a:r>
              <a:rPr sz="2650" spc="-25" dirty="0">
                <a:latin typeface="Times New Roman"/>
                <a:cs typeface="Times New Roman"/>
              </a:rPr>
              <a:t>науки.</a:t>
            </a:r>
            <a:endParaRPr sz="265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3435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762000"/>
            <a:ext cx="10972800" cy="1371600"/>
          </a:xfrm>
        </p:spPr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Рабочая 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</a:rPr>
              <a:t>программа воспитания может иметь модульную структуру и включать: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</a:rPr>
            </a:b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анализ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воспитательного процесса в Организации;</a:t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цель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задачи воспитания обучающихся;</a:t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виды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формы и содержание воспитательной деятельности с учетом специфики Организации, интересов субъектов воспитания, тематики учебных модулей;</a:t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систему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поощрения социальной успешности и проявлений активной жизненной позиции обучающихся.</a:t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26984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рабочей программе воспитания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 w="38100">
            <a:solidFill>
              <a:schemeClr val="accent1"/>
            </a:solidFill>
          </a:ln>
        </p:spPr>
        <p:txBody>
          <a:bodyPr/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рабочей программе воспитания НОО стали мягче. Законодатели указали, что программа воспитания для НОО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может, но не обязана включать модули, и описали, что еще в ней может быть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(п. 31.3 ФГОС НОО). для ООО модульная структура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также стала возможной, а не обязательной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Но для этого уровня образования добавили обязательные требования к рабочей программе воспитания. Так, она должна обеспечивать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целостность образовательной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среды, самореализацию и практическую подготовку учеников, учет социальных потребностей семей (п. 32.3 ФГОС ООО)</a:t>
            </a:r>
          </a:p>
        </p:txBody>
      </p:sp>
    </p:spTree>
    <p:extLst>
      <p:ext uri="{BB962C8B-B14F-4D97-AF65-F5344CB8AC3E}">
        <p14:creationId xmlns:p14="http://schemas.microsoft.com/office/powerpoint/2010/main" val="35242215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Рабочая программа воспитания (РПВ)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3785798"/>
              </p:ext>
            </p:extLst>
          </p:nvPr>
        </p:nvGraphicFramePr>
        <p:xfrm>
          <a:off x="838200" y="1551215"/>
          <a:ext cx="10515600" cy="5306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4386"/>
                <a:gridCol w="5361214"/>
              </a:tblGrid>
              <a:tr h="105020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Действующий ФГОС</a:t>
                      </a:r>
                    </a:p>
                    <a:p>
                      <a:pPr algn="l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Описание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особенностей воспитательного процесса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Обновленный ФГОС</a:t>
                      </a:r>
                    </a:p>
                    <a:p>
                      <a:pPr algn="l"/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Анализ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воспитательного процесса в организации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31961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Цель и задачи воспитания обучающихся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Без изменений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00493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Виды,</a:t>
                      </a:r>
                      <a:r>
                        <a:rPr lang="ru-RU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формы и содержание </a:t>
                      </a:r>
                      <a:r>
                        <a:rPr lang="ru-RU" sz="2000" u="sng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совместной деятельности </a:t>
                      </a:r>
                      <a:r>
                        <a:rPr lang="ru-RU" sz="2000" u="non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педагогических работников, обучающихся и социальных партнеров организации, осуществляющей образовательную деятельность</a:t>
                      </a:r>
                      <a:endParaRPr lang="ru-RU" sz="20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Виды, формы и 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воспитательной деятельности с учетом специфики организации</a:t>
                      </a:r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интересов субъекта воспитания, </a:t>
                      </a:r>
                      <a:r>
                        <a:rPr lang="ru-RU" sz="2000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тематики учебных модулей</a:t>
                      </a:r>
                      <a:endParaRPr lang="ru-RU" sz="2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519681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направления самоанализа воспитательной работы в организации,  осуществляющей образовательную деятельность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Система 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поощрения</a:t>
                      </a:r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социальной успешности </a:t>
                      </a:r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проявлений 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активной жизненной ситуации </a:t>
                      </a:r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обучающихся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1184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0021"/>
            <a:ext cx="10515600" cy="57149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Виды, формы и содержание воспитательной деятельности РПВ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463259"/>
              </p:ext>
            </p:extLst>
          </p:nvPr>
        </p:nvGraphicFramePr>
        <p:xfrm>
          <a:off x="457200" y="609600"/>
          <a:ext cx="10896600" cy="6233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6100"/>
                <a:gridCol w="3314700"/>
                <a:gridCol w="5765800"/>
              </a:tblGrid>
              <a:tr h="5842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Модули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Примерная программа воспитания (Программа РАО от 02.06.2020 № б/н)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Примерная рабочая программа воспитания (проект Программы Института изучения детства,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семьи и воспитания </a:t>
                      </a: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РАО от 07.10.2021)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17083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Инвариантные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Классное руководство Школьный урок Курсы внеурочной деятельности Работа с родителям Самоуправление (только на уровнях ООО и СОО) Профориентация (только на уровнях ООО и СОО)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школьные дела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Классное руководство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Школьный урок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Внеурочная деятельность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Внешкольные мероприятия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Предметно-пространственная среда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Работа с родителями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Самоуправление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Профилактика и безопасность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Социальное партнерство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Профориентация (на уровнях ООО и СОО)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331493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Вариативные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Ключевые общешкольные дела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Детские общ. объединения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Школьные медиа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Экскурсии, экспедиции, походы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Организация предметно-эстетической 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среды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Детские общественные объединения Школьные медиа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Школьный музей 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Добровольческая деятельность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Школьные спортивные клубы</a:t>
                      </a: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Школьные театры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20472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Ошибки при разработке и реализации РПВ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 w="38100"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Рассматривать программу как инструмент воспитания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Расширять программу до бесконечности, включать модули, не отражающие реальную работу в образовательной организации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Разрабатывать программу только классными руководителями, администрацией школы;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разъяснять программу в педагогическом коллективе, а давать ее как готовый документ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Делать из программы тайну для родителей;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Измерять уровень воспитанности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Проверять программу управляющими органами системы образования на соответствие Примерной программе воспитания 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71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721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400" b="1" i="1" spc="-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Кто</a:t>
            </a:r>
            <a:r>
              <a:rPr lang="ru-RU" sz="4400" b="1" i="1" spc="-1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не</a:t>
            </a:r>
            <a:r>
              <a:rPr lang="ru-RU" sz="4400" b="1" i="1" spc="1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spc="-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видит</a:t>
            </a:r>
            <a:r>
              <a:rPr lang="ru-RU" sz="4400" b="1" i="1" spc="-2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spc="-2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конечной</a:t>
            </a:r>
            <a:r>
              <a:rPr lang="ru-RU" sz="4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spc="-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цели</a:t>
            </a:r>
            <a:r>
              <a:rPr lang="ru-RU" sz="4400" b="1" i="1" spc="1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–</a:t>
            </a:r>
            <a:r>
              <a:rPr lang="ru-RU" sz="4400" b="1" i="1" spc="-1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spc="-2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очень</a:t>
            </a:r>
            <a:r>
              <a:rPr lang="ru-RU" sz="4400" b="1" i="1" spc="-3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spc="-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удивляется,</a:t>
            </a:r>
            <a:r>
              <a:rPr lang="ru-RU" sz="4400" b="1" i="1" spc="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придя </a:t>
            </a:r>
            <a:r>
              <a:rPr lang="ru-RU" sz="4400" b="1" i="1" spc="-1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не</a:t>
            </a:r>
            <a:r>
              <a:rPr lang="ru-RU" sz="4400" b="1" i="1" spc="1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4400" b="1" i="1" spc="-2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туда.</a:t>
            </a:r>
            <a:endParaRPr lang="ru-RU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0" indent="0" algn="ctr">
              <a:buNone/>
            </a:pPr>
            <a:endParaRPr lang="ru-RU" sz="4400" i="1" spc="-1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 algn="r">
              <a:buNone/>
            </a:pPr>
            <a:r>
              <a:rPr lang="ru-RU" sz="4400" i="1" spc="-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Марк</a:t>
            </a:r>
            <a:r>
              <a:rPr lang="ru-RU" sz="4400" i="1" spc="-1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-RU" sz="4400" i="1" spc="-30" dirty="0">
                <a:solidFill>
                  <a:srgbClr val="000000"/>
                </a:solidFill>
                <a:latin typeface="Times New Roman"/>
                <a:cs typeface="Times New Roman"/>
              </a:rPr>
              <a:t>Твен</a:t>
            </a:r>
            <a:endParaRPr lang="ru-RU" sz="44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387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382</TotalTime>
  <Words>1244</Words>
  <Application>Microsoft Office PowerPoint</Application>
  <PresentationFormat>Произвольный</PresentationFormat>
  <Paragraphs>259</Paragraphs>
  <Slides>35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Исполнительная</vt:lpstr>
      <vt:lpstr>Обновленные ФГОС НОО :  разработка ООП</vt:lpstr>
      <vt:lpstr>ОСНОВНАЯ ОБРАЗОВАТЕЛЬНАЯ ПРОГРАММА</vt:lpstr>
      <vt:lpstr>ОСНОВНАЯ ОБРАЗОВАТЕЛЬНАЯ ПРОГРАММА</vt:lpstr>
      <vt:lpstr>ПРИМЕРНАЯ ООП НОО</vt:lpstr>
      <vt:lpstr>Адаптированные ООП НОО и ООО</vt:lpstr>
      <vt:lpstr>Презентация PowerPoint</vt:lpstr>
      <vt:lpstr>ООП НОО по ФГОС 2021г.</vt:lpstr>
      <vt:lpstr>I. Целевой раздел ООП НОО по ФГОС 2021г.</vt:lpstr>
      <vt:lpstr>II. СОДЕРЖАТЕЛЬНЫЙ РАЗДЕЛ ООП НОО по ФГОС 2021г.</vt:lpstr>
      <vt:lpstr>СОДЕРЖАТЕЛЬНЫЙ РАЗДЕЛ ООП НОО и ООО по ФГОС 2021г.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Программа внеурочной деятельности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41.1. Личностные результаты</vt:lpstr>
      <vt:lpstr>Презентация PowerPoint</vt:lpstr>
      <vt:lpstr>Презентация PowerPoint</vt:lpstr>
      <vt:lpstr>      Рабочая программа воспитания может иметь модульную структуру и включать: </vt:lpstr>
      <vt:lpstr>Требования к рабочей программе воспитания</vt:lpstr>
      <vt:lpstr>Рабочая программа воспитания (РПВ)</vt:lpstr>
      <vt:lpstr>Виды, формы и содержание воспитательной деятельности РПВ</vt:lpstr>
      <vt:lpstr>Ошибки при разработке и реализации РПВ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203-3</dc:creator>
  <cp:lastModifiedBy>Пользователь</cp:lastModifiedBy>
  <cp:revision>25</cp:revision>
  <dcterms:created xsi:type="dcterms:W3CDTF">2022-05-12T04:58:11Z</dcterms:created>
  <dcterms:modified xsi:type="dcterms:W3CDTF">2022-05-13T03:12:10Z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2022-04-21T00:00:00Z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2022-05-12T00:00:00Z</vt:filetime>
  </property>
</Properties>
</file>