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75" autoAdjust="0"/>
  </p:normalViewPr>
  <p:slideViewPr>
    <p:cSldViewPr>
      <p:cViewPr varScale="1">
        <p:scale>
          <a:sx n="99" d="100"/>
          <a:sy n="99" d="100"/>
        </p:scale>
        <p:origin x="-3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764704"/>
            <a:ext cx="792088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Организационный раздел ООП НОО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(ФГОС НОО, утв. Приказом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 31.05.2021 № 286)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916832"/>
            <a:ext cx="784887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Учебный план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2636912"/>
            <a:ext cx="799288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План внеурочной деятельности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3212976"/>
            <a:ext cx="799288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Календарный учебный график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3933056"/>
            <a:ext cx="7992888" cy="178510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Календарный план воспитательной работы, содержащей перечень событий и мероприятий воспитательной направленности, которые организуются  и проводятся ОО, или в которых школа принимает участие  в учебном году или периоде обучения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5877272"/>
            <a:ext cx="7992888" cy="76944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Характеристика условий реализации программы НОО в соответствии с требованиями ФГОС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23528" y="188640"/>
          <a:ext cx="8640960" cy="6326689"/>
        </p:xfrm>
        <a:graphic>
          <a:graphicData uri="http://schemas.openxmlformats.org/drawingml/2006/table">
            <a:tbl>
              <a:tblPr/>
              <a:tblGrid>
                <a:gridCol w="2729421"/>
                <a:gridCol w="2201394"/>
                <a:gridCol w="588591"/>
                <a:gridCol w="588591"/>
                <a:gridCol w="588591"/>
                <a:gridCol w="972186"/>
                <a:gridCol w="972186"/>
              </a:tblGrid>
              <a:tr h="426453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Учебный план 1-4 классов МОУ «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Татауровская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2022 -2023 учебный год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SchoolBookSanPin-Bold"/>
                        </a:rPr>
                        <a:t>(</a:t>
                      </a: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SchoolBookSanPin-Bold"/>
                        </a:rPr>
                        <a:t>5-дневная учебная неделя с изучением родного языка )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SchoolBookSanPin-Bold"/>
                        <a:ea typeface="Times New Roman"/>
                        <a:cs typeface="SchoolBookSanPin-Bold"/>
                      </a:endParaRP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2486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Предметные области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Учебные предметы </a:t>
                      </a:r>
                      <a:br>
                        <a:rPr lang="ru-RU" sz="11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1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классы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часов в неделю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4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III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IV</a:t>
                      </a:r>
                    </a:p>
                  </a:txBody>
                  <a:tcPr marL="33793" marR="33793" marT="35588" marB="4007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8760">
                <a:tc>
                  <a:txBody>
                    <a:bodyPr/>
                    <a:lstStyle/>
                    <a:p>
                      <a:pPr fontAlgn="auto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Обязательная часть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fontAlgn="auto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876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Русский язык и литературное чтение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7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Литературное чтение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Родной язык и литературное чтение на родном языке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Родной язык (русский)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Математика и информатика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Математика 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Обществознание и естествознание (Окружающий мир)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Окружающий мир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7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Основы религиозных культур и светской этики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Основы религиозных культур и светской этики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688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Искусство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Изобразительное искусство 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0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Музыка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Технология 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Технология 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7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13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Часть, формируемая участниками образовательных отношений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7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Учебные недели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135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02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Всего часов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693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782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782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782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3039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02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Рекомендуемая недельная нагрузка при 5-дневной учебной неделе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35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Максимально допустимая недельная нагрузка, предусмотренная действующими санитарными правилами и гигиеническими нормативами  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90</a:t>
                      </a:r>
                    </a:p>
                  </a:txBody>
                  <a:tcPr marL="33793" marR="33793" marT="33793" marB="3827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67571" y="559134"/>
            <a:ext cx="7846058" cy="76944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58115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3.2. КАЛЕНДАРНЫЙ УЧЕБНЫЙ ГРАФИК МОУ «ТАТАУРОВСКАЯ СОШ»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58115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2022-2023 УЧЕБНЫЙ ГОД</a:t>
            </a: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581150" algn="l"/>
              </a:tabLst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455906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Календарные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периоды учебного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года;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Периоды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образовательной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деятельности;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Режим работы школы;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Распределение образовательной нагрузки;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Расписание звонков, перемен;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Организацию промежуточной аттестации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581150" algn="l"/>
              </a:tabLst>
            </a:pP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ctr" fontAlgn="base">
              <a:spcBef>
                <a:spcPct val="0"/>
              </a:spcBef>
              <a:spcAft>
                <a:spcPct val="0"/>
              </a:spcAft>
              <a:tabLst>
                <a:tab pos="1581150" algn="l"/>
              </a:tabLst>
            </a:pPr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с учетом требований </a:t>
            </a:r>
            <a:r>
              <a:rPr lang="ru-RU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СанПин</a:t>
            </a:r>
            <a:endParaRPr lang="ru-RU" i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ctr" fontAlgn="base">
              <a:spcBef>
                <a:spcPct val="0"/>
              </a:spcBef>
              <a:spcAft>
                <a:spcPct val="0"/>
              </a:spcAft>
              <a:tabLst>
                <a:tab pos="1581150" algn="l"/>
              </a:tabLst>
            </a:pPr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 мнений участников образовательных отношений)</a:t>
            </a:r>
            <a:endParaRPr lang="ru-RU" i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548680"/>
            <a:ext cx="619268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3.3. План внеурочной деятельности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51520" y="1412776"/>
            <a:ext cx="8208911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4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Направления и цели внеурочной деятельности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1. Спортивно-оздоровительная деятельность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направлена на физическое развитие школьника, углубление знаний об организации жизни и деятельности с учетом соблюдения правил здорового безопасного образа жизни.</a:t>
            </a:r>
          </a:p>
          <a:p>
            <a:pPr marL="0"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 Проектно-исследовательская деятельность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организуется как углубленное изучение учебных предметов в процессе совместной деятельности по выполнению проектов.</a:t>
            </a:r>
          </a:p>
          <a:p>
            <a:pPr marL="0"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3. Коммуникативная деятельность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направлена на совершенствование функциональной коммуникативной грамотности, культуры диалогического общения и словесного творчества.</a:t>
            </a:r>
          </a:p>
          <a:p>
            <a:pPr marL="0"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4. Художественно-эстетическая творческая деятельность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организуется как система разнообразных творческих мастерских по развитию художественного творчества, способности к импровизации, драматизации, выразительному чтению, а также становлению умений участвовать в театрализованной деятельности.</a:t>
            </a:r>
          </a:p>
          <a:p>
            <a:pPr marL="0"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5. Интеллектуальная деятельность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— система интеллектуальных мероприятий, соревновательных мероприятий, которые призваны развивать общую культуру и эрудицию обучающегося, его познавательные интересу и способности к самообразованию.</a:t>
            </a:r>
          </a:p>
          <a:p>
            <a:pPr marL="0"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6. «Час скорой помощи!»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включает систему занятий в зоне ближайшего развития, когда учитель непосредственно помогает обучающемуся преодолеть трудности, возникшие при изучении разных предметов.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39552" y="901459"/>
            <a:ext cx="835292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444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8115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 Спортивно-оздоровительная деятельность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444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8115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«Подвижные ребята»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444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81150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формирование представлений учащихся о здоровом образе жизни, развитие физической активности и двигательных навыков, знакомство с историей русских народных игр. </a:t>
            </a:r>
          </a:p>
          <a:p>
            <a:pPr marL="0" marR="0" lvl="0" indent="1444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81150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Форма организации: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учебный курс игровой физической культуры, соревновательные мероприятия, эстафеты, игровые студии.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364502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 ее формы представляются в </a:t>
            </a:r>
            <a:r>
              <a:rPr lang="ru-RU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деятельностных</a:t>
            </a: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формулировках, что подчеркивает их практико-ориентированные характеристики.</a:t>
            </a:r>
            <a:endParaRPr lang="ru-RU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646515" y="1397002"/>
          <a:ext cx="6381868" cy="4534481"/>
        </p:xfrm>
        <a:graphic>
          <a:graphicData uri="http://schemas.openxmlformats.org/drawingml/2006/table">
            <a:tbl>
              <a:tblPr/>
              <a:tblGrid>
                <a:gridCol w="3653225"/>
                <a:gridCol w="639798"/>
                <a:gridCol w="639153"/>
                <a:gridCol w="734511"/>
                <a:gridCol w="715181"/>
              </a:tblGrid>
              <a:tr h="4089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Направление внеурочной деятельности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 класс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 класс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 класс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 gridSpan="5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latin typeface="Times New Roman" pitchFamily="18" charset="0"/>
                          <a:cs typeface="Times New Roman" pitchFamily="18" charset="0"/>
                        </a:rPr>
                        <a:t>Спортивно-</a:t>
                      </a:r>
                      <a:r>
                        <a:rPr lang="ru-RU" sz="1400" b="1" kern="100" dirty="0">
                          <a:latin typeface="Times New Roman" pitchFamily="18" charset="0"/>
                          <a:cs typeface="Times New Roman" pitchFamily="18" charset="0"/>
                        </a:rPr>
                        <a:t>оздоровительная деятельность</a:t>
                      </a:r>
                      <a:endParaRPr lang="ru-RU" sz="1400" kern="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Подвижные ребята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 gridSpan="5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00" dirty="0">
                          <a:latin typeface="Times New Roman" pitchFamily="18" charset="0"/>
                          <a:cs typeface="Times New Roman" pitchFamily="18" charset="0"/>
                        </a:rPr>
                        <a:t>Проектно-исследовательская деятельность</a:t>
                      </a:r>
                      <a:endParaRPr lang="ru-RU" sz="1400" kern="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Мир профессий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Почемучки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Юный исследователь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 gridSpan="5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00" dirty="0">
                          <a:latin typeface="Times New Roman" pitchFamily="18" charset="0"/>
                          <a:cs typeface="Times New Roman" pitchFamily="18" charset="0"/>
                        </a:rPr>
                        <a:t>Коммуникативная деятельность</a:t>
                      </a:r>
                      <a:endParaRPr lang="ru-RU" sz="1400" kern="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9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Дорога добра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Библиотечные уроки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Уроки мужества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Лесенка роста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 gridSpan="5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00" dirty="0">
                          <a:latin typeface="Times New Roman" pitchFamily="18" charset="0"/>
                          <a:cs typeface="Times New Roman" pitchFamily="18" charset="0"/>
                        </a:rPr>
                        <a:t>Художественно-эстетическое направление</a:t>
                      </a:r>
                      <a:endParaRPr lang="ru-RU" sz="1400" kern="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Самоделкин 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 gridSpan="5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00" dirty="0">
                          <a:latin typeface="Times New Roman" pitchFamily="18" charset="0"/>
                          <a:cs typeface="Times New Roman" pitchFamily="18" charset="0"/>
                        </a:rPr>
                        <a:t>Интеллектуальная деятельность</a:t>
                      </a:r>
                      <a:endParaRPr lang="ru-RU" sz="1400" kern="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Умники и умницы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Я познаю мир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0,5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Час скорой помощи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Инд.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Инд.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Инд.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Инд.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sz="14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29" marR="63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35696" y="548680"/>
            <a:ext cx="6192688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План внеурочной деятельности МОУ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Татауровская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СОШ»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547664" y="422811"/>
            <a:ext cx="6912768" cy="36933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3.4. КАЛЕНДАРНЫЙ ПЛАН ВОСПИТАТЕЛЬНОЙ РАБОТЫ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980728"/>
            <a:ext cx="81369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разрабатывается в соответствии с модулями рабочей программы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воспитания;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разделах плана, в которых отражается индивидуальная работа сразу нескольких педагогических работников («Классное руководство», «Школьный урок» и «Курсы внеурочной деятельности»), делается только ссылка на соответствующие индивидуальные программы и планы работы данных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педагогов;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формировании календарного плана воспитательной работы школа включает  в него мероприятия, рекомендованные федеральными и региональными органами исполнительной власти, осуществляющими государственное управление в сфере образования, в том числе из Календаря образовательных событий, приуроченных к государственным и национальным праздникам Российской Федерации, памятным датам и событиям российской истории и культуры, а также перечня всероссийских мероприятий, реализуемых детскими и молодёжными общественными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объединениями;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 может корректироваться в течение учебного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67545" y="332655"/>
          <a:ext cx="8208911" cy="5027078"/>
        </p:xfrm>
        <a:graphic>
          <a:graphicData uri="http://schemas.openxmlformats.org/drawingml/2006/table">
            <a:tbl>
              <a:tblPr/>
              <a:tblGrid>
                <a:gridCol w="4047761"/>
                <a:gridCol w="578368"/>
                <a:gridCol w="810041"/>
                <a:gridCol w="2772741"/>
              </a:tblGrid>
              <a:tr h="718154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cap="all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План воспитательной работы школы на 2022-2023 учебный год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cap="all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1-4 классы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8770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Ключевые общешкольные дела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Дела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Класс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1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сроки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Ответственные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3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Торжественная линейка «Первый звонок»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1-4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1.09.20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Batang"/>
                          <a:cs typeface="Times New Roman" pitchFamily="18" charset="0"/>
                        </a:rPr>
                        <a:t>Заместитель директора по ВР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693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00" dirty="0">
                          <a:latin typeface="Times New Roman" pitchFamily="18" charset="0"/>
                          <a:cs typeface="Times New Roman" pitchFamily="18" charset="0"/>
                        </a:rPr>
                        <a:t>Мероприятия по формированию гражданского сознания и самосознания школьников по направлениям: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00" dirty="0">
                          <a:latin typeface="Times New Roman" pitchFamily="18" charset="0"/>
                          <a:cs typeface="Times New Roman" pitchFamily="18" charset="0"/>
                        </a:rPr>
                        <a:t>- государственная символика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00" dirty="0">
                          <a:latin typeface="Times New Roman" pitchFamily="18" charset="0"/>
                          <a:cs typeface="Times New Roman" pitchFamily="18" charset="0"/>
                        </a:rPr>
                        <a:t>- права и обязанности граждан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00" dirty="0">
                          <a:latin typeface="Times New Roman" pitchFamily="18" charset="0"/>
                          <a:cs typeface="Times New Roman" pitchFamily="18" charset="0"/>
                        </a:rPr>
                        <a:t>- уроки моей страны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00" dirty="0">
                          <a:latin typeface="Times New Roman" pitchFamily="18" charset="0"/>
                          <a:cs typeface="Times New Roman" pitchFamily="18" charset="0"/>
                        </a:rPr>
                        <a:t>-день народного единства</a:t>
                      </a: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1-4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В течение года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Batang"/>
                          <a:cs typeface="Times New Roman" pitchFamily="18" charset="0"/>
                        </a:rPr>
                        <a:t>Заместитель директора по ВР, классные руководители, педагог организатор, учитель ОБЖ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3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Мероприятия месячников безопасности  и гражданской защиты детей (</a:t>
                      </a: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 профилактике ДДТТ, пожарной безопасности, экстремизма, терроризма, разработка   схемы-маршрута «Дом-школа-дом», </a:t>
                      </a: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учебно-тренировочная  эвакуация учащихся из здания)</a:t>
                      </a: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1-4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№Е"/>
                          <a:cs typeface="Times New Roman" pitchFamily="18" charset="0"/>
                        </a:rPr>
                        <a:t>сентябрь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Batang"/>
                          <a:cs typeface="Times New Roman" pitchFamily="18" charset="0"/>
                        </a:rPr>
                        <a:t>Заместитель директора по ВР,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Batang"/>
                          <a:cs typeface="Times New Roman" pitchFamily="18" charset="0"/>
                        </a:rPr>
                        <a:t>рук-ль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Batang"/>
                          <a:cs typeface="Times New Roman" pitchFamily="18" charset="0"/>
                        </a:rPr>
                        <a:t> отряда ЮИД «Зебра»,классные руководители, педагог организатор, учитель ОБЖ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424936" cy="3385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cap="all" dirty="0" smtClean="0">
                <a:latin typeface="Times New Roman" pitchFamily="18" charset="0"/>
                <a:cs typeface="Times New Roman" pitchFamily="18" charset="0"/>
              </a:rPr>
              <a:t>3.5. Система условий реализации </a:t>
            </a:r>
            <a:r>
              <a:rPr lang="ru-RU" sz="1600" b="1" cap="all" dirty="0" smtClean="0">
                <a:latin typeface="Times New Roman" pitchFamily="18" charset="0"/>
                <a:cs typeface="Times New Roman" pitchFamily="18" charset="0"/>
              </a:rPr>
              <a:t> программы НОО</a:t>
            </a:r>
            <a:endParaRPr lang="ru-RU" sz="16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79512" y="1053317"/>
            <a:ext cx="8568952" cy="310854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общесистемные требования;</a:t>
            </a:r>
          </a:p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 к материально-техническому и учебно-методическому обеспечению;</a:t>
            </a:r>
          </a:p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 к психолого-педагогическим, кадровым и финансовым условиям.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195736" y="186462"/>
            <a:ext cx="49685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444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Общесистемные требования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444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8496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Описывают систему условий реализации программы НОО: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доступ к информационно-образовательной среде школы;</a:t>
            </a:r>
          </a:p>
          <a:p>
            <a:pPr>
              <a:buFont typeface="Wingdings" pitchFamily="2" charset="2"/>
              <a:buChar char="v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Условия, для организации дистанционного и электронного обучения;</a:t>
            </a:r>
          </a:p>
          <a:p>
            <a:pPr>
              <a:buFont typeface="Wingdings" pitchFamily="2" charset="2"/>
              <a:buChar char="v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Условия для функционирования электронной информационно­-образовательной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среды;</a:t>
            </a:r>
          </a:p>
          <a:p>
            <a:pPr>
              <a:buFont typeface="Wingdings" pitchFamily="2" charset="2"/>
              <a:buChar char="v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Сетевое взаимодействие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44660" y="59324"/>
            <a:ext cx="865467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 к материально-техническому обеспечению реализации программы НОО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395536" y="836712"/>
            <a:ext cx="8280920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 2.4.3648-20 «Санитарно-эпидемиологические требования к организациям воспитания и обучения, отдыха и оздоровления детей и молодёжи», утверждённые постановлением Главного санитарного врача Российской Федерации № 2 от 28 сентября 2020 г.;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СанПиН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1.2.3685-21 «Гигиенические нормативы и требования к обеспечению безопасности и (или) безвредности для человека факторов среды обитания», утверждённые постановлением Главного санитарного врача Российской Федерации № 2 от 28 января 2021 г.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перечень учебников, допущенных к 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 (в соответствии с действующим Приказом Министерства просвещения РФ);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Приказ Министерства просвещения Российской Федерации от 03.09.2019 г. № 465 «Об утверждении перечня средств обучения и воспитания, необходимых для реализации образовательных программ начального общего, основного общего и среднего общего образования, соответствующих современным условиям обучения, необходимого при оснащении общеобразовательных организаций в целях реализации мероприятий по содействию созданию в субъектах Российской Федерации (исходя из прогнозируемой потребности) новых мест в общеобразовательных организациях, критериев его формирования и требований к функциональному оснащению, а также норматива стоимости оснащения одного места обучающегося указанными средствами обучения и воспитания» (зарегистрирован 25.12.2019 № 56982);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Федеральный закон от 29 декабря 2010 г. № 436-ФЗ «О защите детей от информации, причиняющей вред их здоровью и развитию» (Собрание законодательства Российской Федерации, 2011, № 1, ст. 48; 2021, № 15, ст. 2432);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39552" y="570575"/>
          <a:ext cx="8280919" cy="5827412"/>
        </p:xfrm>
        <a:graphic>
          <a:graphicData uri="http://schemas.openxmlformats.org/drawingml/2006/table">
            <a:tbl>
              <a:tblPr/>
              <a:tblGrid>
                <a:gridCol w="2147463"/>
                <a:gridCol w="5025545"/>
                <a:gridCol w="1107911"/>
              </a:tblGrid>
              <a:tr h="355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50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Компоненты оснащения</a:t>
                      </a:r>
                      <a:endParaRPr lang="ru-RU" sz="105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812" marR="47812" marT="47812" marB="5415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500"/>
                        </a:spcAft>
                      </a:pPr>
                      <a:r>
                        <a:rPr lang="ru-RU" sz="105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Необходимое оборудование и оснащение</a:t>
                      </a:r>
                      <a:endParaRPr lang="ru-RU" sz="1050" b="1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812" marR="47812" marT="47812" marB="5415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500"/>
                        </a:spcAft>
                      </a:pPr>
                      <a:r>
                        <a:rPr lang="ru-RU" sz="105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Необходимо/ имеется </a:t>
                      </a:r>
                      <a:br>
                        <a:rPr lang="ru-RU" sz="105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05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 наличии</a:t>
                      </a:r>
                      <a:endParaRPr lang="ru-RU" sz="1050" b="1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812" marR="47812" marT="47812" marB="5415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6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1. Компоненты оснащения учебного </a:t>
                      </a:r>
                      <a:b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кабинета </a:t>
                      </a:r>
                      <a:b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начальной школы</a:t>
                      </a: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Нормативные документы, программно-методическое обеспечение, локальные акты: ...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1.1. Учебное оборудование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Мебель и приспособления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Технические средства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Учебно-методические материалы: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Учебно-методический комплект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Учебно-наглядные пособия: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1.3.2.1. Средства натурного фонда: коллекции промышленных материалов, наборы для экспериментов, лабораторное оборудование, коллекции народных промыслов, музыкальные инструменты, инструменты трудового обучения, приспособления для физической культуры …).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1.3.2.2. Печатные средства: демонстрационные (таблицы, ленты-символы, карты, портреты …) и раздаточные (рабочие тетради, кассы-символы, карточки с иллюстративным и текстовым материалами …).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1.3.2.3. Экранно-звуковые средства (звукозаписи, видеофильмы, мультфильмы …).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1.3.2.4. </a:t>
                      </a:r>
                      <a:r>
                        <a:rPr lang="ru-RU" sz="105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Мультимедийные</a:t>
                      </a: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средства (</a:t>
                      </a:r>
                      <a:r>
                        <a:rPr lang="ru-RU" sz="105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ЭОРы</a:t>
                      </a: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электронные приложения к учебникам, электронные тренажёры …).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1.3.2.5. Игры и игрушки.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Методические рекомендации по использованию различных групп учебно-наглядных пособий.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Расходные материалы, обеспечивающие различные виды деятельности</a:t>
                      </a:r>
                    </a:p>
                  </a:txBody>
                  <a:tcPr marL="47812" marR="24117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5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4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2. Компоненты оснащения </a:t>
                      </a:r>
                      <a:br>
                        <a:rPr lang="ru-RU" sz="105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методического кабинета </a:t>
                      </a: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2.1. Нормативные документы федерального, регионального и муниципального уровней, локальные акты ...</a:t>
                      </a: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5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4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начальной школы</a:t>
                      </a: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2.2. Документация образовательного учреждения.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2.3. Комплекты контрольных материалов: 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2.4. Базы данных: 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2.5. Материально-техническое оснащение: …</a:t>
                      </a: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5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4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3. Компоненты оснащения физкультурного зала: …</a:t>
                      </a: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…</a:t>
                      </a: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5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812" marR="47812" marT="47812" marB="541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332656"/>
            <a:ext cx="8064896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площади помещений школы;</a:t>
            </a:r>
          </a:p>
          <a:p>
            <a:pPr>
              <a:buFont typeface="Wingdings" pitchFamily="2" charset="2"/>
              <a:buChar char="v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зональная структура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образовательной организации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Wingdings" pitchFamily="2" charset="2"/>
              <a:buChar char="v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входная зона;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учебные классы с рабочими местами обучающихся и педагогических работников;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учебные кабинеты для занятий технологией, музыкой, изобразительным искусством, иностранными языками;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библиотека с рабочими зонами: книгохранилищем,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медиатекой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читальным залом;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спортивные сооружения (зал, спортивная площадка);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помещения для питания обучающихся, а также для хранения и приготовления пищи, обеспечивающие возможность организации качественного горячего питания;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административные помещения;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гардеробы, санузлы;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участки (территории) с целесообразным набором оснащённых зон (игровые комнаты, рекреации).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11560" y="260648"/>
            <a:ext cx="7668344" cy="9233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4295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 к учебно-методические условия реализации программы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4295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начального общего образования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429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700808"/>
            <a:ext cx="73448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перечень учебников, учебных пособий;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Перечень ЭОР;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Условия и режим работы школьной библиотеки;</a:t>
            </a:r>
          </a:p>
          <a:p>
            <a:pPr lvl="0"/>
            <a:r>
              <a:rPr lang="ru-RU" dirty="0" smtClean="0"/>
              <a:t>- Общий </a:t>
            </a:r>
            <a:r>
              <a:rPr lang="ru-RU" dirty="0" smtClean="0"/>
              <a:t>фонд </a:t>
            </a:r>
            <a:r>
              <a:rPr lang="ru-RU" dirty="0" smtClean="0"/>
              <a:t>библиотеки</a:t>
            </a:r>
            <a:endParaRPr lang="ru-RU" dirty="0" smtClean="0"/>
          </a:p>
          <a:p>
            <a:pPr lvl="0"/>
            <a:r>
              <a:rPr lang="ru-RU" dirty="0" smtClean="0"/>
              <a:t>- Учебная </a:t>
            </a:r>
            <a:r>
              <a:rPr lang="ru-RU" dirty="0" smtClean="0"/>
              <a:t>литература </a:t>
            </a:r>
            <a:endParaRPr lang="ru-RU" dirty="0" smtClean="0"/>
          </a:p>
          <a:p>
            <a:pPr lvl="0"/>
            <a:r>
              <a:rPr lang="ru-RU" dirty="0" smtClean="0"/>
              <a:t>- Объем </a:t>
            </a:r>
            <a:r>
              <a:rPr lang="ru-RU" dirty="0" smtClean="0"/>
              <a:t>учебных изданий, рекомендованных </a:t>
            </a:r>
            <a:r>
              <a:rPr lang="ru-RU" dirty="0" err="1" smtClean="0"/>
              <a:t>Минобразованием</a:t>
            </a:r>
            <a:r>
              <a:rPr lang="ru-RU" dirty="0" smtClean="0"/>
              <a:t> России для использования в образовательном процессе, составляет 100% учебной литературы.</a:t>
            </a:r>
          </a:p>
          <a:p>
            <a:pPr lvl="0"/>
            <a:r>
              <a:rPr lang="ru-RU" dirty="0" smtClean="0"/>
              <a:t>- Фонд </a:t>
            </a:r>
            <a:r>
              <a:rPr lang="ru-RU" dirty="0" smtClean="0"/>
              <a:t>художественной литературы </a:t>
            </a:r>
            <a:endParaRPr lang="ru-RU" dirty="0" smtClean="0"/>
          </a:p>
          <a:p>
            <a:pPr lvl="0"/>
            <a:r>
              <a:rPr lang="ru-RU" dirty="0" smtClean="0"/>
              <a:t>- Фонд методической</a:t>
            </a:r>
            <a:endParaRPr lang="ru-RU" dirty="0" smtClean="0"/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Медиаресурсы</a:t>
            </a:r>
            <a:endParaRPr lang="ru-RU" dirty="0" smtClean="0"/>
          </a:p>
          <a:p>
            <a:pPr lvl="0"/>
            <a:r>
              <a:rPr lang="ru-RU" dirty="0" smtClean="0"/>
              <a:t>- Периодические </a:t>
            </a:r>
            <a:r>
              <a:rPr lang="ru-RU" dirty="0" smtClean="0"/>
              <a:t>издания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907704" y="212304"/>
            <a:ext cx="62281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42975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Кадровые условия реализации программы начального общего образования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4297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3" y="2148840"/>
          <a:ext cx="8352930" cy="2462819"/>
        </p:xfrm>
        <a:graphic>
          <a:graphicData uri="http://schemas.openxmlformats.org/drawingml/2006/table">
            <a:tbl>
              <a:tblPr/>
              <a:tblGrid>
                <a:gridCol w="1544976"/>
                <a:gridCol w="1680989"/>
                <a:gridCol w="1596923"/>
                <a:gridCol w="1512875"/>
                <a:gridCol w="2017167"/>
              </a:tblGrid>
              <a:tr h="23357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Должность</a:t>
                      </a:r>
                    </a:p>
                  </a:txBody>
                  <a:tcPr marL="47777" marR="477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Должностные обязанности</a:t>
                      </a:r>
                    </a:p>
                  </a:txBody>
                  <a:tcPr marL="47777" marR="477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Кол-во работников в ОУ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Требуется/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имеется</a:t>
                      </a:r>
                    </a:p>
                  </a:txBody>
                  <a:tcPr marL="47777" marR="477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Уровень квалификации работников</a:t>
                      </a:r>
                    </a:p>
                  </a:txBody>
                  <a:tcPr marL="47777" marR="477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189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Требования к уровню квалификации</a:t>
                      </a:r>
                    </a:p>
                  </a:txBody>
                  <a:tcPr marL="47777" marR="477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527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Фактический уровень</a:t>
                      </a:r>
                    </a:p>
                  </a:txBody>
                  <a:tcPr marL="47777" marR="477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67544" y="1630680"/>
          <a:ext cx="8496945" cy="4267200"/>
        </p:xfrm>
        <a:graphic>
          <a:graphicData uri="http://schemas.openxmlformats.org/drawingml/2006/table">
            <a:tbl>
              <a:tblPr/>
              <a:tblGrid>
                <a:gridCol w="549536"/>
                <a:gridCol w="2518633"/>
                <a:gridCol w="1640618"/>
                <a:gridCol w="2183051"/>
                <a:gridCol w="1605107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ФИО педагогического работника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Место работы, должность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Образование (учебное заведение, специальность, год окончания)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Сведение об аттестации ((высшая, первая, соответствие занимаемой должности)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Зарифулин Василий Андреевич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Директор школы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МОУ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«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Татауровская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Директор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ВПО ФГБОУ БГУ – 2012 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Учитель технологии и предпринимательства по специальности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« Технология и предпринимательство»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Проф.переподготовка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АНО ДПО « МАПК» по программе « Менеджмент в образовании» - 2017 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Проф. Переподготовка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ФГБОУ БГУ – 2020 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Учитель физической культуры и ОБЖ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Первая категория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Приказ МО и НРБ № 2262 от 19.12.2018 г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885516" y="233155"/>
            <a:ext cx="758797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Сведения о персональном составе педагогических работников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МОУ «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Татауровская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СОШ», реализующих ООП НОО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1196752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Информация о КПК педагогов;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Описание системы методической работы школы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907704" y="212304"/>
            <a:ext cx="62281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42975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Кадровые условия реализации программы начального общего образования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4297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1264</Words>
  <Application>Microsoft Office PowerPoint</Application>
  <PresentationFormat>Экран (4:3)</PresentationFormat>
  <Paragraphs>381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9</cp:revision>
  <dcterms:created xsi:type="dcterms:W3CDTF">2022-05-13T03:41:52Z</dcterms:created>
  <dcterms:modified xsi:type="dcterms:W3CDTF">2022-05-13T05:07:51Z</dcterms:modified>
</cp:coreProperties>
</file>