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99" r:id="rId3"/>
    <p:sldId id="257" r:id="rId4"/>
    <p:sldId id="258" r:id="rId5"/>
    <p:sldId id="275" r:id="rId6"/>
    <p:sldId id="262" r:id="rId7"/>
    <p:sldId id="276" r:id="rId8"/>
    <p:sldId id="292" r:id="rId9"/>
    <p:sldId id="293" r:id="rId10"/>
    <p:sldId id="295" r:id="rId11"/>
    <p:sldId id="267" r:id="rId12"/>
    <p:sldId id="290" r:id="rId13"/>
    <p:sldId id="294" r:id="rId14"/>
    <p:sldId id="269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0374" y="0"/>
            <a:ext cx="2293626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3581400"/>
            <a:ext cx="3962400" cy="2133600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2438400" y="1447800"/>
            <a:ext cx="3962400" cy="2133600"/>
          </a:xfrm>
        </p:spPr>
        <p:txBody>
          <a:bodyPr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>
          <a:xfrm>
            <a:off x="3582988" y="6426201"/>
            <a:ext cx="2819399" cy="126999"/>
          </a:xfrm>
        </p:spPr>
        <p:txBody>
          <a:bodyPr/>
          <a:lstStyle/>
          <a:p>
            <a:pPr>
              <a:defRPr/>
            </a:pPr>
            <a:fld id="{65692828-4AF8-4804-821E-CB9D3CC4557A}" type="datetimeFigureOut">
              <a:rPr lang="ru-RU" smtClean="0"/>
              <a:pPr>
                <a:defRPr/>
              </a:pPr>
              <a:t>02.10.2018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>
          <a:xfrm>
            <a:off x="6414976" y="6400800"/>
            <a:ext cx="457200" cy="152400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3DD03BDC-2338-4CD2-92F6-A3E9B98CFB1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>
          <a:xfrm>
            <a:off x="3581400" y="6296248"/>
            <a:ext cx="2820987" cy="1524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3657600" cy="5714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BE0A82-0DA2-4E33-AD20-C833A3FCD9FF}" type="datetimeFigureOut">
              <a:rPr lang="ru-RU" smtClean="0"/>
              <a:pPr>
                <a:defRPr/>
              </a:pPr>
              <a:t>02.10.2018</a:t>
            </a:fld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EC9B05-2D31-44FF-B69D-8BC091A747F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0" y="0"/>
            <a:ext cx="2293626" cy="6858000"/>
          </a:xfrm>
          <a:prstGeom prst="rect">
            <a:avLst/>
          </a:prstGeom>
        </p:spPr>
      </p:pic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839788" y="6426201"/>
            <a:ext cx="2819399" cy="126999"/>
          </a:xfrm>
        </p:spPr>
        <p:txBody>
          <a:bodyPr/>
          <a:lstStyle/>
          <a:p>
            <a:pPr>
              <a:defRPr/>
            </a:pPr>
            <a:fld id="{02F4E690-1579-4242-86D8-0F4C1F991435}" type="datetimeFigureOut">
              <a:rPr lang="ru-RU" smtClean="0"/>
              <a:pPr>
                <a:defRPr/>
              </a:pPr>
              <a:t>02.10.2018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4116388" y="6400800"/>
            <a:ext cx="533400" cy="152400"/>
          </a:xfrm>
        </p:spPr>
        <p:txBody>
          <a:bodyPr/>
          <a:lstStyle/>
          <a:p>
            <a:pPr>
              <a:defRPr/>
            </a:pPr>
            <a:fld id="{70A56C0E-FC11-4181-B31F-F82FC5F2728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838200" y="6296248"/>
            <a:ext cx="2820987" cy="1524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828800"/>
            <a:ext cx="3200400" cy="1752600"/>
          </a:xfrm>
        </p:spPr>
        <p:txBody>
          <a:bodyPr anchor="b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200" y="3578224"/>
            <a:ext cx="3200645" cy="1459767"/>
          </a:xfrm>
        </p:spPr>
        <p:txBody>
          <a:bodyPr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None/>
              <a:defRPr lang="en-US" sz="14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4290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4572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BF7BFD-952F-482E-805F-A77B0C13E249}" type="datetimeFigureOut">
              <a:rPr lang="ru-RU" smtClean="0"/>
              <a:pPr>
                <a:defRPr/>
              </a:pPr>
              <a:t>02.10.2018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089BC05-8EBA-49A4-807E-4F32D58DD25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75238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675288"/>
            <a:ext cx="3581400" cy="2525112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 baseline="0"/>
            </a:lvl4pPr>
            <a:lvl5pPr>
              <a:buFont typeface="Wingdings" pitchFamily="2" charset="2"/>
              <a:buChar char="§"/>
              <a:defRPr sz="1400"/>
            </a:lvl5pPr>
            <a:lvl6pPr>
              <a:buFont typeface="Wingdings" pitchFamily="2" charset="2"/>
              <a:buChar char="§"/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199" y="3429000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199" y="3840162"/>
            <a:ext cx="3581400" cy="2515198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84D7ED-A88E-4AE9-9C8E-76E14B74177A}" type="datetimeFigureOut">
              <a:rPr lang="ru-RU" smtClean="0"/>
              <a:pPr>
                <a:defRPr/>
              </a:pPr>
              <a:t>02.10.2018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DAF3319-38EB-47AC-B019-6292A4C0AE1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3800" y="457200"/>
            <a:ext cx="3962400" cy="571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7AA2A0-B586-442E-B97D-03C3685AC4F1}" type="datetimeFigureOut">
              <a:rPr lang="ru-RU" smtClean="0"/>
              <a:pPr>
                <a:defRPr/>
              </a:pPr>
              <a:t>02.10.2018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EC81E80-955B-47C8-BFDD-321D6CB6B45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F0BFEA-9FAE-479A-91B0-F073728F435F}" type="datetimeFigureOut">
              <a:rPr lang="ru-RU" smtClean="0"/>
              <a:pPr>
                <a:defRPr/>
              </a:pPr>
              <a:t>02.10.2018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A523AED-DF62-4177-9404-23D03D6145E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4837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4700016" cy="3505200"/>
          </a:xfrm>
        </p:spPr>
        <p:txBody>
          <a:bodyPr>
            <a:normAutofit/>
          </a:bodyPr>
          <a:lstStyle>
            <a:lvl1pPr marL="228600" indent="-182880"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1A3201-46E0-4FED-A3E8-272CB005FB55}" type="datetimeFigureOut">
              <a:rPr lang="ru-RU" smtClean="0"/>
              <a:pPr>
                <a:defRPr/>
              </a:pPr>
              <a:t>02.10.2018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FFB2787-EA27-49D3-8A43-FE17C10E34E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676400"/>
            <a:ext cx="4696967" cy="3505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5972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74FB26-D699-4427-A072-1B90AB47B045}" type="datetimeFigureOut">
              <a:rPr lang="ru-RU" smtClean="0"/>
              <a:pPr>
                <a:defRPr/>
              </a:pPr>
              <a:t>02.10.2018</a:t>
            </a:fld>
            <a:endParaRPr lang="ru-RU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1CC24BF-C5A4-4CAE-AD21-51AB5600715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72B291-57FF-4D6C-A9D0-657EA32B97D8}" type="datetimeFigureOut">
              <a:rPr lang="ru-RU" smtClean="0"/>
              <a:pPr>
                <a:defRPr/>
              </a:pPr>
              <a:t>02.10.2018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A20CA5-59F7-4555-BE09-A521884211C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61D5C8-8FF7-46BF-8A22-9B1BDDB29788}" type="datetimeFigureOut">
              <a:rPr lang="ru-RU" smtClean="0"/>
              <a:pPr>
                <a:defRPr/>
              </a:pPr>
              <a:t>02.10.2018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67F048D-E78C-4456-90B6-DFAB0C61671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phere2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823693" y="0"/>
            <a:ext cx="320307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57200"/>
            <a:ext cx="3657600" cy="5714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772400" y="6400800"/>
            <a:ext cx="533400" cy="152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501E648F-430D-4AC3-83EF-42C2CF8C61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2"/>
          </p:nvPr>
        </p:nvSpPr>
        <p:spPr>
          <a:xfrm>
            <a:off x="4876801" y="6426201"/>
            <a:ext cx="2819399" cy="1269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98E174E9-7E79-4BC2-A9B0-39DC9BC96504}" type="datetimeFigureOut">
              <a:rPr lang="ru-RU" smtClean="0"/>
              <a:pPr>
                <a:defRPr/>
              </a:pPr>
              <a:t>02.10.2018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4875213" y="6296248"/>
            <a:ext cx="2820987" cy="152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2800" kern="1200">
          <a:gradFill>
            <a:gsLst>
              <a:gs pos="0">
                <a:schemeClr val="tx1">
                  <a:lumMod val="50000"/>
                </a:schemeClr>
              </a:gs>
              <a:gs pos="61000">
                <a:schemeClr val="tx1"/>
              </a:gs>
            </a:gsLst>
            <a:lin ang="5400000" scaled="0"/>
          </a:gradFill>
          <a:effectLst/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8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2pPr>
      <a:lvl3pPr marL="59436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3pPr>
      <a:lvl4pPr marL="77724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4pPr>
      <a:lvl5pPr marL="96012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5pPr>
      <a:lvl6pPr marL="114300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32588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50876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69164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://standart.edu.ru/catalog.aspx?CatalogId=223" TargetMode="External"/><Relationship Id="rId7" Type="http://schemas.openxmlformats.org/officeDocument/2006/relationships/hyperlink" Target="http://www.ass21vek.ru/schoolprogram/predmet/" TargetMode="External"/><Relationship Id="rId2" Type="http://schemas.openxmlformats.org/officeDocument/2006/relationships/hyperlink" Target="http://www.consultant.ru/popular/edu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tandart.edu.ru/catalog.aspx?CatalogId=533" TargetMode="External"/><Relationship Id="rId5" Type="http://schemas.openxmlformats.org/officeDocument/2006/relationships/hyperlink" Target="http://mon.gov.ru/work/obr/dok/obs/8267/" TargetMode="External"/><Relationship Id="rId4" Type="http://schemas.openxmlformats.org/officeDocument/2006/relationships/hyperlink" Target="http://standart.edu.ru/catalog.aspx?CatalogId=531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96752"/>
            <a:ext cx="5429200" cy="339276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Методические рекомендации по составлению календарно – тематического планирования  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971600" y="5132792"/>
            <a:ext cx="56886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dirty="0" smtClean="0"/>
              <a:t>МОУ «Туркинская СОШ»</a:t>
            </a:r>
          </a:p>
          <a:p>
            <a:pPr algn="r"/>
            <a:r>
              <a:rPr lang="ru-RU" sz="2800" dirty="0" smtClean="0"/>
              <a:t>Куренкова Надежда Александровна</a:t>
            </a:r>
            <a:endParaRPr lang="ru-RU" sz="2800" dirty="0"/>
          </a:p>
        </p:txBody>
      </p:sp>
      <p:pic>
        <p:nvPicPr>
          <p:cNvPr id="8194" name="Picture 2" descr="http://nachalo4ka.ru/wp-content/uploads/2014/08/knig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1933575" cy="1933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274638"/>
            <a:ext cx="6419056" cy="5891212"/>
          </a:xfrm>
        </p:spPr>
        <p:txBody>
          <a:bodyPr rtlCol="0">
            <a:normAutofit/>
          </a:bodyPr>
          <a:lstStyle/>
          <a:p>
            <a:pPr algn="l">
              <a:defRPr/>
            </a:pPr>
            <a:r>
              <a:rPr lang="ru-RU" sz="2000" dirty="0" smtClean="0"/>
              <a:t>Разработка </a:t>
            </a:r>
            <a:r>
              <a:rPr lang="ru-RU" sz="2000" dirty="0" smtClean="0"/>
              <a:t>и утверждение рабочих программ учебных курсов и дисциплин относится к компетенции образовательных учреждений </a:t>
            </a:r>
            <a:br>
              <a:rPr lang="ru-RU" sz="2000" dirty="0" smtClean="0"/>
            </a:br>
            <a:r>
              <a:rPr lang="ru-RU" sz="2000" dirty="0" smtClean="0">
                <a:solidFill>
                  <a:srgbClr val="7030A0"/>
                </a:solidFill>
              </a:rPr>
              <a:t>(п. 6 и 7 ст. </a:t>
            </a:r>
            <a:r>
              <a:rPr lang="ru-RU" sz="2000" dirty="0" smtClean="0">
                <a:solidFill>
                  <a:srgbClr val="7030A0"/>
                </a:solidFill>
              </a:rPr>
              <a:t>32</a:t>
            </a:r>
            <a:r>
              <a:rPr lang="ru-RU" sz="2000" dirty="0">
                <a:solidFill>
                  <a:srgbClr val="7030A0"/>
                </a:solidFill>
              </a:rPr>
              <a:t> Закона РФ «Об </a:t>
            </a:r>
            <a:r>
              <a:rPr lang="ru-RU" sz="2000" dirty="0" smtClean="0">
                <a:solidFill>
                  <a:srgbClr val="7030A0"/>
                </a:solidFill>
              </a:rPr>
              <a:t>образовании»)</a:t>
            </a:r>
            <a:r>
              <a:rPr lang="ru-RU" sz="2000" dirty="0" smtClean="0">
                <a:solidFill>
                  <a:srgbClr val="7030A0"/>
                </a:solidFill>
              </a:rPr>
              <a:t/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b="1" dirty="0" smtClean="0">
                <a:solidFill>
                  <a:srgbClr val="7030A0"/>
                </a:solidFill>
              </a:rPr>
              <a:t> </a:t>
            </a:r>
            <a:r>
              <a:rPr lang="ru-RU" sz="2000" b="1" dirty="0" smtClean="0">
                <a:solidFill>
                  <a:srgbClr val="7030A0"/>
                </a:solidFill>
              </a:rPr>
              <a:t/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dirty="0"/>
              <a:t>- права учащихся на получение образования в соответствии с государственным </a:t>
            </a:r>
            <a:r>
              <a:rPr lang="ru-RU" sz="2000" dirty="0" smtClean="0"/>
              <a:t>стандартом</a:t>
            </a:r>
            <a:br>
              <a:rPr lang="ru-RU" sz="2000" dirty="0" smtClean="0"/>
            </a:br>
            <a:r>
              <a:rPr lang="ru-RU" sz="2000" dirty="0" smtClean="0"/>
              <a:t> </a:t>
            </a:r>
            <a:r>
              <a:rPr lang="ru-RU" sz="2000" dirty="0">
                <a:solidFill>
                  <a:srgbClr val="7030A0"/>
                </a:solidFill>
              </a:rPr>
              <a:t>( п.4 ст.50 Закона РФ «Об образовании»)</a:t>
            </a:r>
            <a:r>
              <a:rPr lang="ru-RU" sz="2000" dirty="0"/>
              <a:t>;</a:t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- права учителей на свободу творчества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>
                <a:solidFill>
                  <a:srgbClr val="7030A0"/>
                </a:solidFill>
              </a:rPr>
              <a:t>(</a:t>
            </a:r>
            <a:r>
              <a:rPr lang="ru-RU" sz="2000" dirty="0">
                <a:solidFill>
                  <a:srgbClr val="7030A0"/>
                </a:solidFill>
              </a:rPr>
              <a:t>ст. 55 Закона РФ «Об образовании» и ст.44 Конституции РФ);</a:t>
            </a:r>
            <a:br>
              <a:rPr lang="ru-RU" sz="2000" dirty="0">
                <a:solidFill>
                  <a:srgbClr val="7030A0"/>
                </a:solidFill>
              </a:rPr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- права руководителей учреждения на осуществление контроля за соблюдением законодательства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>
                <a:solidFill>
                  <a:srgbClr val="7030A0"/>
                </a:solidFill>
              </a:rPr>
              <a:t>(</a:t>
            </a:r>
            <a:r>
              <a:rPr lang="ru-RU" sz="2000" dirty="0">
                <a:solidFill>
                  <a:srgbClr val="7030A0"/>
                </a:solidFill>
              </a:rPr>
              <a:t>ст. 32 Закона РФ «Об образовании</a:t>
            </a:r>
            <a:r>
              <a:rPr lang="ru-RU" sz="2000" dirty="0" smtClean="0">
                <a:solidFill>
                  <a:srgbClr val="7030A0"/>
                </a:solidFill>
              </a:rPr>
              <a:t>»).</a:t>
            </a:r>
            <a:endParaRPr lang="ru-RU" sz="2000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122" name="Picture 2" descr="учительница картин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" y="3789040"/>
            <a:ext cx="212018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8846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1916113"/>
            <a:ext cx="8229600" cy="1066800"/>
          </a:xfrm>
        </p:spPr>
        <p:txBody>
          <a:bodyPr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ru-RU" b="1" dirty="0" smtClean="0"/>
              <a:t>Качественное планирование образовательного процесса –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u="sng" dirty="0" smtClean="0"/>
              <a:t>залог </a:t>
            </a:r>
            <a:br>
              <a:rPr lang="ru-RU" b="1" u="sng" dirty="0" smtClean="0"/>
            </a:br>
            <a:r>
              <a:rPr lang="ru-RU" b="1" u="sng" dirty="0" smtClean="0"/>
              <a:t>успешной деятельности </a:t>
            </a:r>
            <a:br>
              <a:rPr lang="ru-RU" b="1" u="sng" dirty="0" smtClean="0"/>
            </a:br>
            <a:r>
              <a:rPr lang="ru-RU" b="1" u="sng" dirty="0" smtClean="0"/>
              <a:t>учителя.</a:t>
            </a:r>
            <a:br>
              <a:rPr lang="ru-RU" b="1" u="sng" dirty="0" smtClean="0"/>
            </a:br>
            <a:endParaRPr lang="ru-RU" b="1" u="sng" dirty="0"/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560" y="2924944"/>
            <a:ext cx="4366220" cy="36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Georgia" pitchFamily="18" charset="0"/>
              <a:buNone/>
            </a:pPr>
            <a:r>
              <a:rPr lang="ru-RU" i="1" dirty="0" smtClean="0"/>
              <a:t>        – это документ, созданный учителем, дающий представление о том, как в практической деятельности педагога реализуются компоненты (федеральный, региональный, школьный) государственного образовательного стандарта при изучении конкретного предмета в данном общеобразовательном учреждении. </a:t>
            </a:r>
          </a:p>
          <a:p>
            <a:pPr algn="r" eaLnBrk="1" hangingPunct="1">
              <a:buFont typeface="Georgia" pitchFamily="18" charset="0"/>
              <a:buNone/>
            </a:pPr>
            <a:r>
              <a:rPr lang="ru-RU" i="1" dirty="0" smtClean="0"/>
              <a:t>(по О.Г. </a:t>
            </a:r>
            <a:r>
              <a:rPr lang="ru-RU" i="1" dirty="0" err="1" smtClean="0"/>
              <a:t>Важновой</a:t>
            </a:r>
            <a:r>
              <a:rPr lang="ru-RU" i="1" dirty="0" smtClean="0"/>
              <a:t>)</a:t>
            </a:r>
            <a:endParaRPr lang="ru-RU" dirty="0" smtClean="0"/>
          </a:p>
          <a:p>
            <a:pPr eaLnBrk="1" hangingPunct="1">
              <a:buFont typeface="Georgia" pitchFamily="18" charset="0"/>
              <a:buNone/>
            </a:pPr>
            <a:endParaRPr lang="ru-RU" dirty="0" smtClean="0"/>
          </a:p>
        </p:txBody>
      </p:sp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3691880"/>
          </a:xfrm>
        </p:spPr>
        <p:txBody>
          <a:bodyPr/>
          <a:lstStyle/>
          <a:p>
            <a:pPr eaLnBrk="1" hangingPunct="1"/>
            <a:r>
              <a:rPr lang="ru-RU" sz="3600" b="1" i="1" dirty="0" smtClean="0">
                <a:solidFill>
                  <a:schemeClr val="accent5">
                    <a:lumMod val="75000"/>
                  </a:schemeClr>
                </a:solidFill>
              </a:rPr>
              <a:t>Рабочая программа</a:t>
            </a:r>
            <a:endParaRPr lang="ru-RU" sz="3600" i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9218" name="Picture 2" descr="https://klub-drug.ru/wp-content/uploads/2011/04/4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717032"/>
            <a:ext cx="3037037" cy="2336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8313" y="1340768"/>
            <a:ext cx="6263927" cy="5256882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–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индивидуальный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инструмент педагога</a:t>
            </a:r>
            <a:r>
              <a:rPr lang="ru-RU" sz="2400" dirty="0" smtClean="0">
                <a:solidFill>
                  <a:schemeClr val="tx1"/>
                </a:solidFill>
              </a:rPr>
              <a:t>, в котором он определяет наиболее оптимальные и эффективные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для определенного класса</a:t>
            </a:r>
            <a:r>
              <a:rPr lang="ru-RU" sz="2400" dirty="0" smtClean="0">
                <a:solidFill>
                  <a:schemeClr val="tx1"/>
                </a:solidFill>
              </a:rPr>
              <a:t> содержание, формы, методы и приемы организации образовательного процесса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с целью получения результата, соответствующего требованиям стандарта.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</a:p>
          <a:p>
            <a:pPr algn="l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Составляется учителем-предметником по определенному учебному предмету и рассчитана, как правило, </a:t>
            </a:r>
            <a:r>
              <a:rPr lang="ru-RU" sz="2400" b="1" dirty="0" smtClean="0">
                <a:solidFill>
                  <a:schemeClr val="tx1"/>
                </a:solidFill>
              </a:rPr>
              <a:t>на учебный год или ступень обучения</a:t>
            </a:r>
            <a:r>
              <a:rPr lang="ru-RU" sz="2400" dirty="0" smtClean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649288" y="96839"/>
            <a:ext cx="7772400" cy="955898"/>
          </a:xfrm>
        </p:spPr>
        <p:txBody>
          <a:bodyPr/>
          <a:lstStyle/>
          <a:p>
            <a:pPr algn="l" eaLnBrk="1" hangingPunct="1"/>
            <a:r>
              <a:rPr lang="ru-RU" b="1" i="1" dirty="0"/>
              <a:t>Рабочая программа 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ru-RU" i="1" dirty="0" smtClean="0"/>
              <a:t>Закон «Об образовании» - </a:t>
            </a:r>
            <a:r>
              <a:rPr lang="ru-RU" i="1" u="sng" dirty="0" smtClean="0">
                <a:hlinkClick r:id="rId2"/>
              </a:rPr>
              <a:t>http://www.consultant.ru/popular/edu/</a:t>
            </a:r>
            <a:endParaRPr lang="ru-RU" i="1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ru-RU" i="1" dirty="0" smtClean="0"/>
              <a:t>ФГОС  второго </a:t>
            </a:r>
            <a:r>
              <a:rPr lang="ru-RU" i="1" dirty="0" err="1" smtClean="0"/>
              <a:t>поколения-</a:t>
            </a:r>
            <a:r>
              <a:rPr lang="ru-RU" i="1" u="sng" dirty="0" err="1" smtClean="0">
                <a:hlinkClick r:id="rId3"/>
              </a:rPr>
              <a:t>http</a:t>
            </a:r>
            <a:r>
              <a:rPr lang="ru-RU" i="1" u="sng" dirty="0" smtClean="0">
                <a:hlinkClick r:id="rId3"/>
              </a:rPr>
              <a:t>://</a:t>
            </a:r>
            <a:r>
              <a:rPr lang="ru-RU" i="1" u="sng" dirty="0" err="1" smtClean="0">
                <a:hlinkClick r:id="rId3"/>
              </a:rPr>
              <a:t>standart.edu.ru</a:t>
            </a:r>
            <a:r>
              <a:rPr lang="ru-RU" i="1" u="sng" dirty="0" smtClean="0">
                <a:hlinkClick r:id="rId3"/>
              </a:rPr>
              <a:t>/catalog.aspx?CatalogId=223</a:t>
            </a:r>
            <a:endParaRPr lang="ru-RU" i="1" dirty="0" smtClean="0"/>
          </a:p>
          <a:p>
            <a:pPr marL="365760" indent="-256032" algn="just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ru-RU" i="1" dirty="0" smtClean="0"/>
              <a:t>Примерные программы, созданные на основе федерального государственного образовательного стандарта-  </a:t>
            </a:r>
            <a:r>
              <a:rPr lang="ru-RU" i="1" u="sng" dirty="0" smtClean="0">
                <a:hlinkClick r:id="rId4"/>
              </a:rPr>
              <a:t>http://standart.edu.ru/catalog.aspx?CatalogId=531</a:t>
            </a:r>
            <a:endParaRPr lang="ru-RU" i="1" dirty="0" smtClean="0"/>
          </a:p>
          <a:p>
            <a:pPr marL="365760" indent="-256032" algn="just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ru-RU" i="1" dirty="0" smtClean="0"/>
              <a:t>Базисный учебный план общеобразовательных учреждений;</a:t>
            </a:r>
          </a:p>
          <a:p>
            <a:pPr marL="365760" indent="-256032" algn="just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ru-RU" i="1" dirty="0" smtClean="0"/>
              <a:t>Федеральный перечень учебников, утвержденных, рекомендованных (допущенных) к использованию в образовательном процессе в образовательных учреждениях, реализующих программы общего образования - </a:t>
            </a:r>
            <a:r>
              <a:rPr lang="ru-RU" i="1" u="sng" dirty="0" smtClean="0">
                <a:hlinkClick r:id="rId5"/>
              </a:rPr>
              <a:t>http://mon.gov.ru/work/obr/dok/obs/8267/</a:t>
            </a:r>
            <a:endParaRPr lang="ru-RU" i="1" u="sng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ru-RU" i="1" dirty="0" smtClean="0"/>
              <a:t>Примерная программа проектирования универсальных учебных действий в начальной школе - </a:t>
            </a:r>
            <a:r>
              <a:rPr lang="en-US" i="1" dirty="0" smtClean="0">
                <a:hlinkClick r:id="rId6"/>
              </a:rPr>
              <a:t>http://standart.edu.ru/catalog.aspx?CatalogId=533</a:t>
            </a:r>
            <a:endParaRPr lang="ru-RU" i="1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ru-RU" i="1" dirty="0" smtClean="0"/>
              <a:t>Авторские  программы УМК «Школа России» - </a:t>
            </a:r>
            <a:r>
              <a:rPr lang="ru-RU" i="1" u="sng" dirty="0" smtClean="0">
                <a:hlinkClick r:id="rId7"/>
              </a:rPr>
              <a:t>http://www.ass21vek.ru/schoolprogram/predmet/</a:t>
            </a:r>
            <a:endParaRPr lang="ru-RU" i="1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3115816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>
                <a:solidFill>
                  <a:schemeClr val="accent5">
                    <a:lumMod val="75000"/>
                  </a:schemeClr>
                </a:solidFill>
              </a:rPr>
              <a:t>Исходные документы для составления рабочих программ </a:t>
            </a:r>
            <a:endParaRPr lang="ru-RU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0244" name="Picture 4" descr="https://klub-drug.ru/wp-content/uploads/2011/04/картинки-книг-1-150x15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501008"/>
            <a:ext cx="259228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Подзаголовок 3"/>
          <p:cNvSpPr>
            <a:spLocks noGrp="1"/>
          </p:cNvSpPr>
          <p:nvPr>
            <p:ph type="subTitle" idx="1"/>
          </p:nvPr>
        </p:nvSpPr>
        <p:spPr>
          <a:xfrm>
            <a:off x="250825" y="1844824"/>
            <a:ext cx="6409407" cy="4824264"/>
          </a:xfrm>
        </p:spPr>
        <p:txBody>
          <a:bodyPr>
            <a:normAutofit lnSpcReduction="10000"/>
          </a:bodyPr>
          <a:lstStyle/>
          <a:p>
            <a:pPr algn="l" eaLnBrk="1" hangingPunct="1"/>
            <a:r>
              <a:rPr lang="ru-RU" sz="2400" b="1" dirty="0" smtClean="0">
                <a:solidFill>
                  <a:schemeClr val="tx1"/>
                </a:solidFill>
                <a:latin typeface="+mj-lt"/>
                <a:ea typeface="Calibri" pitchFamily="34" charset="0"/>
                <a:cs typeface="Calibri" pitchFamily="34" charset="0"/>
              </a:rPr>
              <a:t>1.Титульный лист .</a:t>
            </a:r>
          </a:p>
          <a:p>
            <a:pPr algn="l" eaLnBrk="1" hangingPunct="1"/>
            <a:r>
              <a:rPr lang="ru-RU" sz="2400" b="1" dirty="0" smtClean="0">
                <a:solidFill>
                  <a:schemeClr val="tx1"/>
                </a:solidFill>
                <a:latin typeface="+mj-lt"/>
                <a:ea typeface="Calibri" pitchFamily="34" charset="0"/>
                <a:cs typeface="Calibri" pitchFamily="34" charset="0"/>
              </a:rPr>
              <a:t/>
            </a:r>
            <a:br>
              <a:rPr lang="ru-RU" sz="2400" b="1" dirty="0" smtClean="0">
                <a:solidFill>
                  <a:schemeClr val="tx1"/>
                </a:solidFill>
                <a:latin typeface="+mj-lt"/>
                <a:ea typeface="Calibri" pitchFamily="34" charset="0"/>
                <a:cs typeface="Calibri" pitchFamily="34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+mj-lt"/>
                <a:ea typeface="Calibri" pitchFamily="34" charset="0"/>
                <a:cs typeface="Calibri" pitchFamily="34" charset="0"/>
              </a:rPr>
              <a:t>2. Пояснительная записка.</a:t>
            </a:r>
          </a:p>
          <a:p>
            <a:pPr algn="l" eaLnBrk="1" hangingPunct="1"/>
            <a:r>
              <a:rPr lang="ru-RU" sz="2400" b="1" dirty="0" smtClean="0">
                <a:solidFill>
                  <a:schemeClr val="tx1"/>
                </a:solidFill>
                <a:latin typeface="+mj-lt"/>
                <a:ea typeface="Calibri" pitchFamily="34" charset="0"/>
                <a:cs typeface="Calibri" pitchFamily="34" charset="0"/>
              </a:rPr>
              <a:t/>
            </a:r>
            <a:br>
              <a:rPr lang="ru-RU" sz="2400" b="1" dirty="0" smtClean="0">
                <a:solidFill>
                  <a:schemeClr val="tx1"/>
                </a:solidFill>
                <a:latin typeface="+mj-lt"/>
                <a:ea typeface="Calibri" pitchFamily="34" charset="0"/>
                <a:cs typeface="Calibri" pitchFamily="34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+mj-lt"/>
                <a:ea typeface="Calibri" pitchFamily="34" charset="0"/>
                <a:cs typeface="Calibri" pitchFamily="34" charset="0"/>
              </a:rPr>
              <a:t>3</a:t>
            </a:r>
            <a:r>
              <a:rPr lang="ru-RU" sz="2400" b="1" dirty="0">
                <a:solidFill>
                  <a:schemeClr val="tx1"/>
                </a:solidFill>
                <a:latin typeface="+mj-lt"/>
                <a:ea typeface="Calibri" pitchFamily="34" charset="0"/>
                <a:cs typeface="Calibri" pitchFamily="34" charset="0"/>
              </a:rPr>
              <a:t>. Требования к уровню подготовки учащихся, обучающихся по данной </a:t>
            </a:r>
            <a:r>
              <a:rPr lang="ru-RU" sz="2400" b="1" dirty="0" smtClean="0">
                <a:solidFill>
                  <a:schemeClr val="tx1"/>
                </a:solidFill>
                <a:latin typeface="+mj-lt"/>
                <a:ea typeface="Calibri" pitchFamily="34" charset="0"/>
                <a:cs typeface="Calibri" pitchFamily="34" charset="0"/>
              </a:rPr>
              <a:t>программе</a:t>
            </a:r>
            <a:r>
              <a:rPr lang="ru-RU" sz="2400" b="1" dirty="0">
                <a:solidFill>
                  <a:schemeClr val="tx1"/>
                </a:solidFill>
                <a:latin typeface="+mj-lt"/>
                <a:ea typeface="Calibri" pitchFamily="34" charset="0"/>
                <a:cs typeface="Calibri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+mj-lt"/>
                <a:ea typeface="Calibri" pitchFamily="34" charset="0"/>
                <a:cs typeface="Calibri" pitchFamily="34" charset="0"/>
              </a:rPr>
              <a:t>(планируемые результаты)</a:t>
            </a:r>
          </a:p>
          <a:p>
            <a:pPr algn="l" eaLnBrk="1" hangingPunct="1"/>
            <a:endParaRPr lang="ru-RU" sz="2400" b="1" dirty="0" smtClean="0">
              <a:solidFill>
                <a:schemeClr val="tx1"/>
              </a:solidFill>
              <a:latin typeface="+mj-lt"/>
              <a:ea typeface="Calibri" pitchFamily="34" charset="0"/>
              <a:cs typeface="Calibri" pitchFamily="34" charset="0"/>
            </a:endParaRPr>
          </a:p>
          <a:p>
            <a:pPr algn="l" eaLnBrk="1" hangingPunct="1"/>
            <a:r>
              <a:rPr lang="ru-RU" sz="2400" b="1" dirty="0" smtClean="0">
                <a:solidFill>
                  <a:schemeClr val="tx1"/>
                </a:solidFill>
                <a:latin typeface="+mj-lt"/>
                <a:ea typeface="Calibri" pitchFamily="34" charset="0"/>
                <a:cs typeface="Calibri" pitchFamily="34" charset="0"/>
              </a:rPr>
              <a:t> 4</a:t>
            </a:r>
            <a:r>
              <a:rPr lang="ru-RU" sz="2400" b="1" dirty="0">
                <a:solidFill>
                  <a:schemeClr val="tx1"/>
                </a:solidFill>
                <a:latin typeface="+mj-lt"/>
                <a:ea typeface="Calibri" pitchFamily="34" charset="0"/>
                <a:cs typeface="Calibri" pitchFamily="34" charset="0"/>
              </a:rPr>
              <a:t>. Содержание </a:t>
            </a:r>
            <a:r>
              <a:rPr lang="ru-RU" sz="2400" b="1" dirty="0" smtClean="0">
                <a:solidFill>
                  <a:schemeClr val="tx1"/>
                </a:solidFill>
                <a:latin typeface="+mj-lt"/>
                <a:ea typeface="Calibri" pitchFamily="34" charset="0"/>
                <a:cs typeface="Calibri" pitchFamily="34" charset="0"/>
              </a:rPr>
              <a:t>учебного </a:t>
            </a:r>
            <a:r>
              <a:rPr lang="ru-RU" sz="2400" b="1" dirty="0">
                <a:solidFill>
                  <a:schemeClr val="tx1"/>
                </a:solidFill>
                <a:latin typeface="+mj-lt"/>
                <a:ea typeface="Calibri" pitchFamily="34" charset="0"/>
                <a:cs typeface="Calibri" pitchFamily="34" charset="0"/>
              </a:rPr>
              <a:t>курса</a:t>
            </a:r>
            <a:r>
              <a:rPr lang="ru-RU" sz="2400" b="1" dirty="0" smtClean="0">
                <a:solidFill>
                  <a:schemeClr val="tx1"/>
                </a:solidFill>
                <a:latin typeface="+mj-lt"/>
                <a:ea typeface="Calibri" pitchFamily="34" charset="0"/>
                <a:cs typeface="Calibri" pitchFamily="34" charset="0"/>
              </a:rPr>
              <a:t>.</a:t>
            </a:r>
          </a:p>
          <a:p>
            <a:pPr algn="l" eaLnBrk="1" hangingPunct="1"/>
            <a:r>
              <a:rPr lang="ru-RU" sz="2400" b="1" dirty="0">
                <a:solidFill>
                  <a:schemeClr val="tx1"/>
                </a:solidFill>
                <a:latin typeface="+mj-lt"/>
                <a:ea typeface="Calibri" pitchFamily="34" charset="0"/>
                <a:cs typeface="Calibri" pitchFamily="34" charset="0"/>
              </a:rPr>
              <a:t/>
            </a:r>
            <a:br>
              <a:rPr lang="ru-RU" sz="2400" b="1" dirty="0">
                <a:solidFill>
                  <a:schemeClr val="tx1"/>
                </a:solidFill>
                <a:latin typeface="+mj-lt"/>
                <a:ea typeface="Calibri" pitchFamily="34" charset="0"/>
                <a:cs typeface="Calibri" pitchFamily="34" charset="0"/>
              </a:rPr>
            </a:br>
            <a:r>
              <a:rPr lang="ru-RU" sz="2400" b="1" dirty="0" smtClean="0">
                <a:solidFill>
                  <a:srgbClr val="7030A0"/>
                </a:solidFill>
                <a:latin typeface="+mj-lt"/>
                <a:ea typeface="Calibri" pitchFamily="34" charset="0"/>
                <a:cs typeface="Calibri" pitchFamily="34" charset="0"/>
              </a:rPr>
              <a:t>5.Тематическое планирование.</a:t>
            </a:r>
            <a:br>
              <a:rPr lang="ru-RU" sz="2400" b="1" dirty="0" smtClean="0">
                <a:solidFill>
                  <a:srgbClr val="7030A0"/>
                </a:solidFill>
                <a:latin typeface="+mj-lt"/>
                <a:ea typeface="Calibri" pitchFamily="34" charset="0"/>
                <a:cs typeface="Calibri" pitchFamily="34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+mj-lt"/>
                <a:ea typeface="Calibri" pitchFamily="34" charset="0"/>
                <a:cs typeface="Calibri" pitchFamily="34" charset="0"/>
              </a:rPr>
              <a:t> </a:t>
            </a:r>
            <a:endParaRPr lang="ru-RU" sz="2400" dirty="0" smtClean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0"/>
            <a:ext cx="6552728" cy="1800498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Требования к оформлению рабочих программ.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Текст рабочей программы педагога включает </a:t>
            </a:r>
            <a:b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5 основных структурных элементов:</a:t>
            </a:r>
            <a:endParaRPr lang="ru-RU" sz="2800" dirty="0" smtClean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 smtClean="0"/>
              <a:t>документ</a:t>
            </a:r>
            <a:r>
              <a:rPr lang="ru-RU" sz="3200" dirty="0"/>
              <a:t>, обеспечивающий методически правильное планирование учебного занятия в соответствии с рабочей программой.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64088" y="457200"/>
            <a:ext cx="3168352" cy="2971800"/>
          </a:xfrm>
        </p:spPr>
        <p:txBody>
          <a:bodyPr>
            <a:normAutofit/>
          </a:bodyPr>
          <a:lstStyle/>
          <a:p>
            <a:r>
              <a:rPr lang="ru-RU" sz="3200" b="1" i="1" dirty="0">
                <a:solidFill>
                  <a:schemeClr val="accent5">
                    <a:lumMod val="75000"/>
                  </a:schemeClr>
                </a:solidFill>
              </a:rPr>
              <a:t>Календарно-тематический план (КТП</a:t>
            </a:r>
            <a:r>
              <a:rPr lang="ru-RU" sz="3200" b="1" i="1" dirty="0" smtClean="0">
                <a:solidFill>
                  <a:schemeClr val="accent5">
                    <a:lumMod val="75000"/>
                  </a:schemeClr>
                </a:solidFill>
              </a:rPr>
              <a:t>) </a:t>
            </a:r>
            <a:endParaRPr lang="ru-RU" sz="3200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6146" name="Picture 2" descr="http://nachalo4ka.ru/wp-content/uploads/2014/08/otkryitaya-kniga1-300x3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429000"/>
            <a:ext cx="2694806" cy="2982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8208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/>
              <a:t>распределение содержания учебного материала, предусмотренного рабочей программой, по учебным занятиям; планирование лабораторных работ и практических занятий; определение объема заданий для обучающихся, их равномерного распределения.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3763888"/>
          </a:xfrm>
        </p:spPr>
        <p:txBody>
          <a:bodyPr/>
          <a:lstStyle/>
          <a:p>
            <a:r>
              <a:rPr lang="ru-RU" b="1" i="1" dirty="0">
                <a:solidFill>
                  <a:schemeClr val="accent5">
                    <a:lumMod val="75000"/>
                  </a:schemeClr>
                </a:solidFill>
              </a:rPr>
              <a:t>Назначение календарно-тематического плана</a:t>
            </a:r>
          </a:p>
        </p:txBody>
      </p:sp>
      <p:pic>
        <p:nvPicPr>
          <p:cNvPr id="12290" name="Picture 2" descr="https://klub-drug.ru/wp-content/uploads/2011/04/4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127476"/>
            <a:ext cx="2771428" cy="1893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627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1628800"/>
            <a:ext cx="3431232" cy="454339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ea typeface="Calibri"/>
              </a:rPr>
              <a:t>- </a:t>
            </a:r>
            <a:r>
              <a:rPr lang="ru-RU" dirty="0">
                <a:solidFill>
                  <a:srgbClr val="000000"/>
                </a:solidFill>
                <a:ea typeface="Calibri"/>
              </a:rPr>
              <a:t>определение места каждой темы в годовом курсе и место каждого урока в теме</a:t>
            </a:r>
            <a:r>
              <a:rPr lang="ru-RU" dirty="0" smtClean="0">
                <a:solidFill>
                  <a:srgbClr val="000000"/>
                </a:solidFill>
                <a:ea typeface="Calibri"/>
              </a:rPr>
              <a:t>;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000000"/>
                </a:solidFill>
                <a:ea typeface="Calibri"/>
              </a:rPr>
              <a:t/>
            </a:r>
            <a:br>
              <a:rPr lang="ru-RU" sz="2800" dirty="0">
                <a:solidFill>
                  <a:srgbClr val="000000"/>
                </a:solidFill>
                <a:ea typeface="Calibri"/>
              </a:rPr>
            </a:br>
            <a:r>
              <a:rPr lang="ru-RU" dirty="0">
                <a:solidFill>
                  <a:srgbClr val="000000"/>
                </a:solidFill>
                <a:ea typeface="Calibri"/>
              </a:rPr>
              <a:t>- определение взаимосвязи между отдельными уроками, темами годового курса</a:t>
            </a:r>
            <a:r>
              <a:rPr lang="ru-RU" dirty="0" smtClean="0">
                <a:solidFill>
                  <a:srgbClr val="000000"/>
                </a:solidFill>
                <a:ea typeface="Calibri"/>
              </a:rPr>
              <a:t>;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000000"/>
                </a:solidFill>
                <a:ea typeface="Calibri"/>
              </a:rPr>
              <a:t/>
            </a:r>
            <a:br>
              <a:rPr lang="ru-RU" sz="2800" dirty="0">
                <a:solidFill>
                  <a:srgbClr val="000000"/>
                </a:solidFill>
                <a:ea typeface="Calibri"/>
              </a:rPr>
            </a:br>
            <a:r>
              <a:rPr lang="ru-RU" dirty="0">
                <a:solidFill>
                  <a:srgbClr val="000000"/>
                </a:solidFill>
                <a:ea typeface="Calibri"/>
              </a:rPr>
              <a:t>- формирование рациональной системы работы по вооружению обучающихся системой знаний, умений и навыков по предмету.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accent5">
                    <a:lumMod val="75000"/>
                  </a:schemeClr>
                </a:solidFill>
                <a:ea typeface="Calibri"/>
              </a:rPr>
              <a:t>Задачи </a:t>
            </a:r>
            <a:r>
              <a:rPr lang="ru-RU" b="1" i="1" dirty="0">
                <a:solidFill>
                  <a:schemeClr val="accent5">
                    <a:lumMod val="75000"/>
                  </a:schemeClr>
                </a:solidFill>
                <a:ea typeface="Calibri"/>
              </a:rPr>
              <a:t>составления календарно-тематического </a:t>
            </a:r>
            <a:r>
              <a:rPr lang="ru-RU" b="1" i="1" dirty="0" smtClean="0">
                <a:solidFill>
                  <a:schemeClr val="accent5">
                    <a:lumMod val="75000"/>
                  </a:schemeClr>
                </a:solidFill>
                <a:ea typeface="Calibri"/>
              </a:rPr>
              <a:t>планирования</a:t>
            </a:r>
            <a:r>
              <a:rPr lang="ru-RU" sz="4000" dirty="0">
                <a:solidFill>
                  <a:schemeClr val="accent5">
                    <a:lumMod val="75000"/>
                  </a:schemeClr>
                </a:solidFill>
                <a:ea typeface="Calibri"/>
              </a:rPr>
              <a:t/>
            </a:r>
            <a:br>
              <a:rPr lang="ru-RU" sz="4000" dirty="0">
                <a:solidFill>
                  <a:schemeClr val="accent5">
                    <a:lumMod val="75000"/>
                  </a:schemeClr>
                </a:solidFill>
                <a:ea typeface="Calibri"/>
              </a:rPr>
            </a:b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170" name="Picture 2" descr="http://nachalo4ka.ru/wp-content/uploads/2014/08/nastolnaya-lampa-300x3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2190750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1024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136904" cy="144016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u="sng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b="1" u="sng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Календарно-тематический план</a:t>
            </a:r>
            <a:b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(в соответствии с Положением ОУ)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2791005"/>
              </p:ext>
            </p:extLst>
          </p:nvPr>
        </p:nvGraphicFramePr>
        <p:xfrm>
          <a:off x="611560" y="1962900"/>
          <a:ext cx="5760640" cy="4820036"/>
        </p:xfrm>
        <a:graphic>
          <a:graphicData uri="http://schemas.openxmlformats.org/drawingml/2006/table">
            <a:tbl>
              <a:tblPr firstRow="1" firstCol="1" bandRow="1"/>
              <a:tblGrid>
                <a:gridCol w="842160"/>
                <a:gridCol w="2760142"/>
                <a:gridCol w="1036879"/>
                <a:gridCol w="1121459"/>
              </a:tblGrid>
              <a:tr h="519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/>
                          <a:ea typeface="Times New Roman"/>
                        </a:rPr>
                        <a:t>№ урока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/>
                          <a:ea typeface="Times New Roman"/>
                        </a:rPr>
                        <a:t>Тема урока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/>
                          <a:ea typeface="Times New Roman"/>
                        </a:rPr>
                        <a:t>Количество часов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/>
                          <a:ea typeface="Times New Roman"/>
                        </a:rPr>
                        <a:t>Домашнее           задание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566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/>
                          <a:ea typeface="Times New Roman"/>
                        </a:rPr>
                        <a:t>Введение ( 4 ч )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240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Техника </a:t>
                      </a: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безопасности в кабинете физики (ТБ</a:t>
                      </a: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).Что </a:t>
                      </a: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изучает </a:t>
                      </a:r>
                      <a:r>
                        <a:rPr lang="ru-RU" sz="1100" dirty="0" err="1" smtClean="0">
                          <a:effectLst/>
                          <a:latin typeface="Times New Roman"/>
                          <a:ea typeface="Times New Roman"/>
                        </a:rPr>
                        <a:t>физика?Наблюдения</a:t>
                      </a: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и опыты.</a:t>
                      </a: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§1-3, вопросы после §§ устно.</a:t>
                      </a:r>
                    </a:p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3252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indent="450215" algn="just"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Физические </a:t>
                      </a: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величины. </a:t>
                      </a: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Измерение физических величин.</a:t>
                      </a:r>
                    </a:p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Погрешность измерений.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§4, 5,</a:t>
                      </a:r>
                    </a:p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упр. 1(1,2), подготовка к лабораторной работе №  1.</a:t>
                      </a:r>
                    </a:p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Это любопытно</a:t>
                      </a: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626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100" b="1" i="1">
                          <a:effectLst/>
                          <a:latin typeface="Times New Roman"/>
                          <a:ea typeface="Times New Roman"/>
                        </a:rPr>
                        <a:t>Лабораторная работа №1. «Определение цены деления измерительного прибора. Измерение физических величин».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§ 6,прочитать</a:t>
                      </a: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78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Физика </a:t>
                      </a: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и техника.</a:t>
                      </a: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Творческое задание: газета, презентация, плакат и т.д.</a:t>
                      </a:r>
                    </a:p>
                  </a:txBody>
                  <a:tcPr marL="41722" marR="417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107504" y="1655123"/>
            <a:ext cx="4392488" cy="30777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Раздел 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IV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Тематическое планирование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32240" y="377859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Полотно 482"/>
          <p:cNvGrpSpPr/>
          <p:nvPr/>
        </p:nvGrpSpPr>
        <p:grpSpPr>
          <a:xfrm>
            <a:off x="576388" y="389966"/>
            <a:ext cx="6842008" cy="6207386"/>
            <a:chOff x="-484832" y="83742"/>
            <a:chExt cx="6839251" cy="7233285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3060674" y="83742"/>
              <a:ext cx="3293745" cy="723328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dash"/>
              <a:miter lim="800000"/>
              <a:headEnd type="none" w="med" len="med"/>
              <a:tailEnd type="none" w="med" len="med"/>
            </a:ln>
          </p:spPr>
        </p:sp>
        <p:sp>
          <p:nvSpPr>
            <p:cNvPr id="4" name="Text Box 251"/>
            <p:cNvSpPr txBox="1">
              <a:spLocks noChangeArrowheads="1" noChangeShapeType="1"/>
            </p:cNvSpPr>
            <p:nvPr/>
          </p:nvSpPr>
          <p:spPr bwMode="auto">
            <a:xfrm>
              <a:off x="-108381" y="5629360"/>
              <a:ext cx="2138045" cy="875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rot="0" vert="horz" wrap="square" lIns="36195" tIns="36195" rIns="36195" bIns="36195" anchor="t" anchorCtr="0" upright="1">
              <a:sp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100" kern="1400" dirty="0">
                  <a:effectLst/>
                  <a:latin typeface="Arial"/>
                  <a:ea typeface="Times New Roman"/>
                </a:rPr>
                <a:t> </a:t>
              </a:r>
            </a:p>
            <a:p>
              <a:pPr algn="ctr">
                <a:spcAft>
                  <a:spcPts val="0"/>
                </a:spcAft>
              </a:pPr>
              <a:r>
                <a:rPr lang="ru-RU" sz="1100" kern="1400" dirty="0">
                  <a:effectLst/>
                  <a:latin typeface="Arial"/>
                  <a:ea typeface="Times New Roman"/>
                </a:rPr>
                <a:t> </a:t>
              </a:r>
            </a:p>
            <a:p>
              <a:pPr algn="ctr">
                <a:spcAft>
                  <a:spcPts val="0"/>
                </a:spcAft>
              </a:pPr>
              <a:r>
                <a:rPr lang="ru-RU" sz="1100" kern="1400" dirty="0">
                  <a:effectLst/>
                  <a:latin typeface="Arial"/>
                  <a:ea typeface="Times New Roman"/>
                </a:rPr>
                <a:t> </a:t>
              </a:r>
            </a:p>
            <a:p>
              <a:pPr algn="ctr">
                <a:spcAft>
                  <a:spcPts val="0"/>
                </a:spcAft>
              </a:pPr>
              <a:r>
                <a:rPr lang="ru-RU" sz="1100" kern="1400" dirty="0">
                  <a:effectLst/>
                  <a:latin typeface="Arial"/>
                  <a:ea typeface="Times New Roman"/>
                </a:rPr>
                <a:t>С. Турка</a:t>
              </a:r>
            </a:p>
            <a:p>
              <a:pPr algn="ctr">
                <a:spcAft>
                  <a:spcPts val="0"/>
                </a:spcAft>
              </a:pPr>
              <a:r>
                <a:rPr lang="ru-RU" sz="1100" kern="1400" dirty="0">
                  <a:effectLst/>
                  <a:latin typeface="Arial"/>
                  <a:ea typeface="Times New Roman"/>
                </a:rPr>
                <a:t>2018г.</a:t>
              </a:r>
            </a:p>
          </p:txBody>
        </p:sp>
        <p:sp>
          <p:nvSpPr>
            <p:cNvPr id="5" name="Text Box 477"/>
            <p:cNvSpPr txBox="1">
              <a:spLocks noChangeArrowheads="1"/>
            </p:cNvSpPr>
            <p:nvPr/>
          </p:nvSpPr>
          <p:spPr bwMode="auto">
            <a:xfrm>
              <a:off x="-451287" y="249103"/>
              <a:ext cx="2480951" cy="371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just">
                <a:lnSpc>
                  <a:spcPct val="111000"/>
                </a:lnSpc>
                <a:spcAft>
                  <a:spcPts val="900"/>
                </a:spcAft>
              </a:pPr>
              <a:r>
                <a:rPr lang="ru-RU" sz="1400" kern="1400" dirty="0" smtClean="0">
                  <a:solidFill>
                    <a:srgbClr val="000000"/>
                  </a:solidFill>
                  <a:effectLst/>
                  <a:latin typeface="Times New Roman"/>
                  <a:ea typeface="Times New Roman"/>
                </a:rPr>
                <a:t>         </a:t>
              </a:r>
              <a:r>
                <a:rPr lang="ru-RU" sz="1400" kern="1400" dirty="0" err="1" smtClean="0">
                  <a:solidFill>
                    <a:srgbClr val="000000"/>
                  </a:solidFill>
                  <a:effectLst/>
                  <a:latin typeface="Times New Roman"/>
                  <a:ea typeface="Times New Roman"/>
                </a:rPr>
                <a:t>МОУ«ТуркинскаяСОШ</a:t>
              </a:r>
              <a:r>
                <a:rPr lang="ru-RU" sz="1400" kern="1400" dirty="0">
                  <a:solidFill>
                    <a:srgbClr val="000000"/>
                  </a:solidFill>
                  <a:effectLst/>
                  <a:latin typeface="Times New Roman"/>
                  <a:ea typeface="Times New Roman"/>
                </a:rPr>
                <a:t>»</a:t>
              </a:r>
              <a:endParaRPr lang="ru-RU" sz="900" kern="1400" dirty="0">
                <a:solidFill>
                  <a:srgbClr val="000000"/>
                </a:solidFill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6" name="Text Box 252"/>
            <p:cNvSpPr txBox="1">
              <a:spLocks noChangeArrowheads="1" noChangeShapeType="1"/>
            </p:cNvSpPr>
            <p:nvPr/>
          </p:nvSpPr>
          <p:spPr bwMode="auto">
            <a:xfrm>
              <a:off x="-484832" y="895198"/>
              <a:ext cx="2986453" cy="16400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rot="0" vert="horz" wrap="square" lIns="36195" tIns="36195" rIns="36195" bIns="36195" anchor="t" anchorCtr="0" upright="1">
              <a:noAutofit/>
            </a:bodyPr>
            <a:lstStyle/>
            <a:p>
              <a:pPr algn="ctr">
                <a:lnSpc>
                  <a:spcPct val="111000"/>
                </a:lnSpc>
                <a:spcAft>
                  <a:spcPts val="0"/>
                </a:spcAft>
              </a:pPr>
              <a:r>
                <a:rPr lang="ru-RU" sz="2000" b="1" i="1" kern="1400" dirty="0">
                  <a:solidFill>
                    <a:srgbClr val="7030A0"/>
                  </a:solidFill>
                  <a:effectLst/>
                  <a:latin typeface="Times New Roman"/>
                  <a:ea typeface="Times New Roman"/>
                </a:rPr>
                <a:t>ТРЕБОВАНИЯ</a:t>
              </a:r>
              <a:r>
                <a:rPr lang="ru-RU" sz="2000" b="1" i="1" kern="1400" dirty="0">
                  <a:solidFill>
                    <a:srgbClr val="7030A0"/>
                  </a:solidFill>
                  <a:effectLst/>
                  <a:latin typeface="Vladimir Script"/>
                  <a:ea typeface="Times New Roman"/>
                </a:rPr>
                <a:t> </a:t>
              </a:r>
              <a:r>
                <a:rPr lang="ru-RU" sz="2000" b="1" i="1" kern="1400" dirty="0">
                  <a:solidFill>
                    <a:srgbClr val="7030A0"/>
                  </a:solidFill>
                  <a:effectLst/>
                  <a:latin typeface="Times New Roman"/>
                  <a:ea typeface="Times New Roman"/>
                </a:rPr>
                <a:t>К</a:t>
              </a:r>
              <a:r>
                <a:rPr lang="ru-RU" sz="2000" b="1" i="1" kern="1400" dirty="0">
                  <a:solidFill>
                    <a:srgbClr val="7030A0"/>
                  </a:solidFill>
                  <a:effectLst/>
                  <a:latin typeface="Vladimir Script"/>
                  <a:ea typeface="Times New Roman"/>
                </a:rPr>
                <a:t> </a:t>
              </a:r>
              <a:r>
                <a:rPr lang="ru-RU" sz="2000" b="1" i="1" kern="1400" dirty="0">
                  <a:solidFill>
                    <a:srgbClr val="7030A0"/>
                  </a:solidFill>
                  <a:effectLst/>
                  <a:latin typeface="Times New Roman"/>
                  <a:ea typeface="Times New Roman"/>
                </a:rPr>
                <a:t>ТЕМАТИЧЕСКОМУ</a:t>
              </a:r>
              <a:r>
                <a:rPr lang="ru-RU" sz="2000" b="1" i="1" kern="1400" dirty="0">
                  <a:solidFill>
                    <a:srgbClr val="7030A0"/>
                  </a:solidFill>
                  <a:effectLst/>
                  <a:latin typeface="Vladimir Script"/>
                  <a:ea typeface="Times New Roman"/>
                </a:rPr>
                <a:t> </a:t>
              </a:r>
              <a:r>
                <a:rPr lang="ru-RU" sz="2000" b="1" i="1" kern="1400" dirty="0">
                  <a:solidFill>
                    <a:srgbClr val="7030A0"/>
                  </a:solidFill>
                  <a:effectLst/>
                  <a:latin typeface="Times New Roman"/>
                  <a:ea typeface="Times New Roman"/>
                </a:rPr>
                <a:t>ПЛАНУ</a:t>
              </a:r>
              <a:endParaRPr lang="ru-RU" sz="1700" i="1" kern="1400" dirty="0">
                <a:solidFill>
                  <a:srgbClr val="7030A0"/>
                </a:solidFill>
                <a:effectLst/>
                <a:latin typeface="Times New Roman"/>
                <a:ea typeface="Times New Roman"/>
              </a:endParaRPr>
            </a:p>
          </p:txBody>
        </p:sp>
        <p:pic>
          <p:nvPicPr>
            <p:cNvPr id="7" name="Рисунок 6" descr="C:\Users\Кристина\Desktop\min800_pro1_1384292054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81736" y="2922384"/>
              <a:ext cx="2780261" cy="2084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Полотно 487"/>
          <p:cNvGrpSpPr/>
          <p:nvPr/>
        </p:nvGrpSpPr>
        <p:grpSpPr>
          <a:xfrm>
            <a:off x="251520" y="232235"/>
            <a:ext cx="3456384" cy="6185062"/>
            <a:chOff x="144780" y="151130"/>
            <a:chExt cx="3293745" cy="7233285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144780" y="151130"/>
              <a:ext cx="3293745" cy="723328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dash"/>
              <a:miter lim="800000"/>
              <a:headEnd type="none" w="med" len="med"/>
              <a:tailEnd type="none" w="med" len="med"/>
            </a:ln>
          </p:spPr>
        </p:sp>
      </p:grpSp>
      <p:sp>
        <p:nvSpPr>
          <p:cNvPr id="14" name="Text Box 501"/>
          <p:cNvSpPr txBox="1">
            <a:spLocks noChangeArrowheads="1" noChangeShapeType="1"/>
          </p:cNvSpPr>
          <p:nvPr/>
        </p:nvSpPr>
        <p:spPr bwMode="auto">
          <a:xfrm>
            <a:off x="194523" y="229723"/>
            <a:ext cx="1604749" cy="6904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rot="0" vert="horz" wrap="square" lIns="36195" tIns="36195" rIns="36195" bIns="36195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800" b="1" i="1" kern="1400" dirty="0">
                <a:solidFill>
                  <a:srgbClr val="7030A0"/>
                </a:solidFill>
                <a:effectLst/>
                <a:latin typeface="Times New Roman"/>
                <a:ea typeface="Times New Roman"/>
              </a:rPr>
              <a:t> </a:t>
            </a:r>
            <a:endParaRPr lang="ru-RU" sz="1100" kern="1400" dirty="0">
              <a:effectLst/>
              <a:latin typeface="Arial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800" b="1" kern="1400" dirty="0">
                <a:effectLst/>
                <a:latin typeface="Times New Roman"/>
                <a:ea typeface="Times New Roman"/>
              </a:rPr>
              <a:t> </a:t>
            </a:r>
            <a:endParaRPr lang="ru-RU" sz="1100" kern="1400" dirty="0">
              <a:effectLst/>
              <a:latin typeface="Arial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800" b="1" kern="1400" dirty="0">
                <a:effectLst/>
                <a:latin typeface="Times New Roman"/>
                <a:ea typeface="Times New Roman"/>
              </a:rPr>
              <a:t> </a:t>
            </a:r>
            <a:endParaRPr lang="ru-RU" sz="1100" kern="1400" dirty="0">
              <a:effectLst/>
              <a:latin typeface="Arial"/>
              <a:ea typeface="Times New Roman"/>
            </a:endParaRPr>
          </a:p>
        </p:txBody>
      </p:sp>
      <p:sp>
        <p:nvSpPr>
          <p:cNvPr id="22" name="Text Box 498"/>
          <p:cNvSpPr txBox="1">
            <a:spLocks noChangeArrowheads="1" noChangeShapeType="1"/>
          </p:cNvSpPr>
          <p:nvPr/>
        </p:nvSpPr>
        <p:spPr bwMode="auto">
          <a:xfrm>
            <a:off x="4283968" y="622088"/>
            <a:ext cx="3024336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rot="0" vert="horz" wrap="square" lIns="36195" tIns="36195" rIns="36195" bIns="36195" anchor="t" anchorCtr="0" upright="1">
            <a:noAutofit/>
          </a:bodyPr>
          <a:lstStyle/>
          <a:p>
            <a:pPr>
              <a:lnSpc>
                <a:spcPct val="111000"/>
              </a:lnSpc>
              <a:spcAft>
                <a:spcPts val="900"/>
              </a:spcAft>
            </a:pPr>
            <a:r>
              <a:rPr lang="ru-RU" sz="1600" b="1" i="1" kern="0" spc="-25" dirty="0">
                <a:latin typeface="Times New Roman"/>
                <a:ea typeface="Times New Roman"/>
              </a:rPr>
              <a:t>Календарно-тематический план </a:t>
            </a:r>
            <a:r>
              <a:rPr lang="ru-RU" sz="1600" i="1" kern="0" spc="-25" dirty="0">
                <a:latin typeface="Times New Roman"/>
                <a:ea typeface="Times New Roman"/>
              </a:rPr>
              <a:t>— план, который составляется по одной из учебных дисциплин (учебному предмету) и включает перечень тем, задачи их изучения, количество отводимых на темы часов, определение типа урока, </a:t>
            </a:r>
            <a:r>
              <a:rPr lang="ru-RU" sz="1600" i="1" kern="0" spc="-25" dirty="0" err="1">
                <a:latin typeface="Times New Roman"/>
                <a:ea typeface="Times New Roman"/>
              </a:rPr>
              <a:t>межпредметные</a:t>
            </a:r>
            <a:r>
              <a:rPr lang="ru-RU" sz="1600" i="1" kern="0" spc="-25" dirty="0">
                <a:latin typeface="Times New Roman"/>
                <a:ea typeface="Times New Roman"/>
              </a:rPr>
              <a:t> связи, методическое обеспечение. Работа по календарному плану гарантирует выполнение программ, предохраняет учащихся от перегрузок.</a:t>
            </a:r>
            <a:endParaRPr lang="ru-RU" sz="1050" i="1" kern="1400" dirty="0">
              <a:latin typeface="Arial"/>
              <a:ea typeface="Times New Roman"/>
            </a:endParaRPr>
          </a:p>
          <a:p>
            <a:pPr>
              <a:lnSpc>
                <a:spcPct val="111000"/>
              </a:lnSpc>
              <a:spcAft>
                <a:spcPts val="900"/>
              </a:spcAft>
            </a:pPr>
            <a:endParaRPr lang="ru-RU" sz="1600" kern="1400" dirty="0">
              <a:latin typeface="Times New Roman"/>
              <a:ea typeface="Times New Roman"/>
            </a:endParaRPr>
          </a:p>
        </p:txBody>
      </p:sp>
      <p:pic>
        <p:nvPicPr>
          <p:cNvPr id="3097" name="Рисунок 17" descr="Описание: C:\Users\Кристина\Desktop\clip_image00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921" y="4509120"/>
            <a:ext cx="2809875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ctangle 12" hidden="1"/>
          <p:cNvSpPr>
            <a:spLocks noChangeArrowheads="1" noChangeShapeType="1"/>
          </p:cNvSpPr>
          <p:nvPr/>
        </p:nvSpPr>
        <p:spPr bwMode="auto">
          <a:xfrm>
            <a:off x="4495165" y="6720205"/>
            <a:ext cx="13716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0" algn="in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endParaRPr lang="ru-RU"/>
          </a:p>
        </p:txBody>
      </p:sp>
      <p:sp>
        <p:nvSpPr>
          <p:cNvPr id="23" name="Rectangle 26"/>
          <p:cNvSpPr>
            <a:spLocks noChangeArrowheads="1"/>
          </p:cNvSpPr>
          <p:nvPr/>
        </p:nvSpPr>
        <p:spPr bwMode="auto">
          <a:xfrm>
            <a:off x="3178280" y="2762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4" name="Rectangle 31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7" name="Rectangle 32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French Script MT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rench Script MT" pitchFamily="66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rench Script MT" pitchFamily="66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ectangle 37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81200" algn="l"/>
                <a:tab pos="6661150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10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40153" y="161205"/>
            <a:ext cx="2664295" cy="6436147"/>
          </a:xfrm>
          <a:prstGeom prst="rect">
            <a:avLst/>
          </a:prstGeom>
          <a:noFill/>
          <a:ln w="12700" cap="flat" cmpd="sng" algn="ctr">
            <a:solidFill>
              <a:srgbClr val="FF0000"/>
            </a:solidFill>
            <a:prstDash val="dash"/>
            <a:miter lim="800000"/>
            <a:headEnd type="none" w="med" len="med"/>
            <a:tailEnd type="none" w="med" len="med"/>
          </a:ln>
        </p:spPr>
      </p:sp>
      <p:grpSp>
        <p:nvGrpSpPr>
          <p:cNvPr id="11" name="Полотно 487"/>
          <p:cNvGrpSpPr/>
          <p:nvPr/>
        </p:nvGrpSpPr>
        <p:grpSpPr>
          <a:xfrm>
            <a:off x="3059832" y="214531"/>
            <a:ext cx="2664295" cy="6382821"/>
            <a:chOff x="144780" y="151130"/>
            <a:chExt cx="3293745" cy="7233285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144780" y="151130"/>
              <a:ext cx="3293745" cy="723328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dash"/>
              <a:miter lim="800000"/>
              <a:headEnd type="none" w="med" len="med"/>
              <a:tailEnd type="none" w="med" len="med"/>
            </a:ln>
          </p:spPr>
        </p:sp>
      </p:grpSp>
      <p:sp>
        <p:nvSpPr>
          <p:cNvPr id="15" name="Text Box 501"/>
          <p:cNvSpPr txBox="1">
            <a:spLocks noChangeArrowheads="1" noChangeShapeType="1"/>
          </p:cNvSpPr>
          <p:nvPr/>
        </p:nvSpPr>
        <p:spPr bwMode="auto">
          <a:xfrm>
            <a:off x="6084168" y="234051"/>
            <a:ext cx="2376264" cy="6363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rot="0" vert="horz" wrap="square" lIns="36195" tIns="36195" rIns="36195" bIns="36195" anchor="t" anchorCtr="0" upright="1">
            <a:noAutofit/>
          </a:bodyPr>
          <a:lstStyle/>
          <a:p>
            <a:pPr>
              <a:lnSpc>
                <a:spcPct val="111000"/>
              </a:lnSpc>
              <a:spcAft>
                <a:spcPts val="900"/>
              </a:spcAft>
            </a:pPr>
            <a:r>
              <a:rPr lang="ru-RU" sz="1100" u="sng" kern="1400" dirty="0">
                <a:solidFill>
                  <a:srgbClr val="7030A0"/>
                </a:solidFill>
                <a:effectLst/>
                <a:latin typeface="Times New Roman"/>
                <a:ea typeface="Times New Roman"/>
              </a:rPr>
              <a:t>Календарно-тематическое планирование учителя должно соответствовать следующим техническим требованиям:</a:t>
            </a:r>
            <a:endParaRPr lang="ru-RU" sz="1100" kern="1400" dirty="0">
              <a:effectLst/>
              <a:latin typeface="Times New Roman"/>
              <a:ea typeface="Times New Roman"/>
            </a:endParaRPr>
          </a:p>
          <a:p>
            <a:pPr marL="342900" lvl="0" indent="-342900">
              <a:spcAft>
                <a:spcPts val="90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050" kern="1400" dirty="0" err="1">
                <a:effectLst/>
                <a:latin typeface="Times New Roman"/>
                <a:ea typeface="Times New Roman"/>
              </a:rPr>
              <a:t>ФорматА</a:t>
            </a:r>
            <a:r>
              <a:rPr lang="en-US" sz="1050" kern="1400" dirty="0">
                <a:effectLst/>
                <a:latin typeface="Times New Roman"/>
                <a:ea typeface="Times New Roman"/>
              </a:rPr>
              <a:t>-4.</a:t>
            </a:r>
            <a:endParaRPr lang="ru-RU" sz="1050" kern="1400" dirty="0">
              <a:effectLst/>
              <a:latin typeface="Times New Roman"/>
              <a:ea typeface="Times New Roman"/>
            </a:endParaRPr>
          </a:p>
          <a:p>
            <a:pPr marL="342900" lvl="0" indent="-342900">
              <a:spcAft>
                <a:spcPts val="90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050" kern="1400" dirty="0">
                <a:effectLst/>
                <a:latin typeface="Times New Roman"/>
                <a:ea typeface="Times New Roman"/>
              </a:rPr>
              <a:t>Шрифт</a:t>
            </a:r>
            <a:r>
              <a:rPr lang="en-US" sz="1050" kern="1400" dirty="0">
                <a:effectLst/>
                <a:latin typeface="Times New Roman"/>
                <a:ea typeface="Times New Roman"/>
              </a:rPr>
              <a:t> - Times New Roman.</a:t>
            </a:r>
            <a:endParaRPr lang="ru-RU" sz="1050" kern="1400" dirty="0">
              <a:effectLst/>
              <a:latin typeface="Times New Roman"/>
              <a:ea typeface="Times New Roman"/>
            </a:endParaRPr>
          </a:p>
          <a:p>
            <a:pPr marL="342900" lvl="0" indent="-342900">
              <a:spcAft>
                <a:spcPts val="90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050" kern="1400" dirty="0">
                <a:effectLst/>
                <a:latin typeface="Times New Roman"/>
                <a:ea typeface="Times New Roman"/>
              </a:rPr>
              <a:t>Начертание основного текста – обычное, начертание заголовков и названий разделов – полужирное, видов работ – курсивом.</a:t>
            </a:r>
          </a:p>
          <a:p>
            <a:pPr marL="342900" lvl="0" indent="-342900">
              <a:spcAft>
                <a:spcPts val="90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050" kern="1400" dirty="0">
                <a:effectLst/>
                <a:latin typeface="Times New Roman"/>
                <a:ea typeface="Times New Roman"/>
              </a:rPr>
              <a:t>Размер – 12, на титульном листе - не более 18.</a:t>
            </a:r>
          </a:p>
          <a:p>
            <a:pPr marL="342900" lvl="0" indent="-342900">
              <a:spcAft>
                <a:spcPts val="90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050" kern="1400" dirty="0">
                <a:effectLst/>
                <a:latin typeface="Times New Roman"/>
                <a:ea typeface="Times New Roman"/>
              </a:rPr>
              <a:t>Интервал – одинарный. </a:t>
            </a:r>
            <a:r>
              <a:rPr lang="ru-RU" sz="1050" b="1" i="1" kern="1400" dirty="0">
                <a:solidFill>
                  <a:srgbClr val="7030A0"/>
                </a:solidFill>
                <a:effectLst/>
                <a:latin typeface="Times New Roman"/>
                <a:ea typeface="Times New Roman"/>
              </a:rPr>
              <a:t> </a:t>
            </a:r>
            <a:endParaRPr lang="ru-RU" sz="1050" kern="1400" dirty="0">
              <a:effectLst/>
              <a:latin typeface="Arial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400" b="1" i="1" kern="1400" dirty="0">
                <a:solidFill>
                  <a:srgbClr val="7030A0"/>
                </a:solidFill>
                <a:effectLst/>
                <a:latin typeface="Times New Roman"/>
                <a:ea typeface="Times New Roman"/>
              </a:rPr>
              <a:t>Сроки составления и порядок утверждения календарного планирования.</a:t>
            </a:r>
            <a:endParaRPr lang="ru-RU" sz="1400" kern="1400" dirty="0">
              <a:effectLst/>
              <a:latin typeface="Arial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sz="1100" kern="1400" dirty="0">
              <a:effectLst/>
              <a:latin typeface="Arial"/>
              <a:ea typeface="Times New Roman"/>
            </a:endParaRPr>
          </a:p>
          <a:p>
            <a:pPr algn="l">
              <a:spcAft>
                <a:spcPts val="0"/>
              </a:spcAft>
            </a:pPr>
            <a:r>
              <a:rPr lang="ru-RU" sz="1050" kern="1400" dirty="0">
                <a:solidFill>
                  <a:srgbClr val="7030A0"/>
                </a:solidFill>
                <a:effectLst/>
                <a:latin typeface="Times New Roman"/>
                <a:ea typeface="Times New Roman"/>
              </a:rPr>
              <a:t>1.</a:t>
            </a:r>
            <a:r>
              <a:rPr lang="ru-RU" sz="1050" kern="1400" dirty="0">
                <a:effectLst/>
                <a:latin typeface="Times New Roman"/>
                <a:ea typeface="Times New Roman"/>
              </a:rPr>
              <a:t>Календарно-тематическое планирование на каждый учебный год составляется заблаговременно, до начала учебного года.</a:t>
            </a:r>
            <a:endParaRPr lang="ru-RU" sz="1050" kern="1400" dirty="0">
              <a:effectLst/>
              <a:latin typeface="Arial"/>
              <a:ea typeface="Times New Roman"/>
            </a:endParaRPr>
          </a:p>
          <a:p>
            <a:pPr algn="l">
              <a:spcAft>
                <a:spcPts val="0"/>
              </a:spcAft>
            </a:pPr>
            <a:r>
              <a:rPr lang="ru-RU" sz="1050" kern="1400" dirty="0">
                <a:effectLst/>
                <a:latin typeface="Times New Roman"/>
                <a:ea typeface="Times New Roman"/>
              </a:rPr>
              <a:t> </a:t>
            </a:r>
            <a:endParaRPr lang="ru-RU" sz="1050" kern="1400" dirty="0">
              <a:effectLst/>
              <a:latin typeface="Arial"/>
              <a:ea typeface="Times New Roman"/>
            </a:endParaRPr>
          </a:p>
          <a:p>
            <a:pPr algn="l">
              <a:spcAft>
                <a:spcPts val="0"/>
              </a:spcAft>
            </a:pPr>
            <a:r>
              <a:rPr lang="ru-RU" sz="1050" kern="1400" dirty="0">
                <a:solidFill>
                  <a:srgbClr val="7030A0"/>
                </a:solidFill>
                <a:effectLst/>
                <a:latin typeface="Times New Roman"/>
                <a:ea typeface="Times New Roman"/>
              </a:rPr>
              <a:t>2.</a:t>
            </a:r>
            <a:r>
              <a:rPr lang="ru-RU" sz="1050" kern="1400" dirty="0">
                <a:effectLst/>
                <a:latin typeface="Times New Roman"/>
                <a:ea typeface="Times New Roman"/>
              </a:rPr>
              <a:t>Календарно-тематическое планирование рассматривается на заседании предметного методического объединения, согласовывается с заместителем директора по УВР, , утверждается директором школы до начала учебного года.</a:t>
            </a:r>
            <a:endParaRPr lang="ru-RU" sz="1050" kern="1400" dirty="0">
              <a:effectLst/>
              <a:latin typeface="Arial"/>
              <a:ea typeface="Times New Roman"/>
            </a:endParaRPr>
          </a:p>
          <a:p>
            <a:pPr algn="l">
              <a:spcAft>
                <a:spcPts val="0"/>
              </a:spcAft>
            </a:pPr>
            <a:r>
              <a:rPr lang="ru-RU" sz="1050" kern="1400" dirty="0">
                <a:effectLst/>
                <a:latin typeface="Times New Roman"/>
                <a:ea typeface="Times New Roman"/>
              </a:rPr>
              <a:t> </a:t>
            </a:r>
            <a:endParaRPr lang="ru-RU" sz="1050" kern="1400" dirty="0">
              <a:effectLst/>
              <a:latin typeface="Arial"/>
              <a:ea typeface="Times New Roman"/>
            </a:endParaRPr>
          </a:p>
          <a:p>
            <a:pPr algn="l">
              <a:spcAft>
                <a:spcPts val="0"/>
              </a:spcAft>
            </a:pPr>
            <a:r>
              <a:rPr lang="ru-RU" sz="1050" kern="1400" dirty="0">
                <a:solidFill>
                  <a:srgbClr val="7030A0"/>
                </a:solidFill>
                <a:effectLst/>
                <a:latin typeface="Times New Roman"/>
                <a:ea typeface="Times New Roman"/>
              </a:rPr>
              <a:t>3.</a:t>
            </a:r>
            <a:r>
              <a:rPr lang="ru-RU" sz="1050" kern="1400" dirty="0">
                <a:effectLst/>
                <a:latin typeface="Times New Roman"/>
                <a:ea typeface="Times New Roman"/>
              </a:rPr>
              <a:t>Копия календарно-тематического планирования сдается заместителю директора по УВР.</a:t>
            </a:r>
            <a:endParaRPr lang="ru-RU" sz="1050" kern="1400" dirty="0">
              <a:effectLst/>
              <a:latin typeface="Arial"/>
              <a:ea typeface="Times New Roman"/>
            </a:endParaRPr>
          </a:p>
          <a:p>
            <a:pPr algn="l">
              <a:spcAft>
                <a:spcPts val="0"/>
              </a:spcAft>
            </a:pPr>
            <a:r>
              <a:rPr lang="ru-RU" sz="1800" kern="1400" dirty="0">
                <a:effectLst/>
                <a:latin typeface="Times New Roman"/>
                <a:ea typeface="Times New Roman"/>
              </a:rPr>
              <a:t> </a:t>
            </a:r>
            <a:r>
              <a:rPr lang="ru-RU" sz="1800" b="1" kern="1400" dirty="0">
                <a:effectLst/>
                <a:latin typeface="Times New Roman"/>
                <a:ea typeface="Times New Roman"/>
              </a:rPr>
              <a:t> </a:t>
            </a:r>
            <a:endParaRPr lang="ru-RU" sz="1100" kern="1400" dirty="0">
              <a:effectLst/>
              <a:latin typeface="Arial"/>
              <a:ea typeface="Times New Roman"/>
            </a:endParaRPr>
          </a:p>
        </p:txBody>
      </p:sp>
      <p:grpSp>
        <p:nvGrpSpPr>
          <p:cNvPr id="16" name="Полотно 491"/>
          <p:cNvGrpSpPr/>
          <p:nvPr/>
        </p:nvGrpSpPr>
        <p:grpSpPr>
          <a:xfrm>
            <a:off x="171019" y="214532"/>
            <a:ext cx="5337084" cy="6382822"/>
            <a:chOff x="3702050" y="293371"/>
            <a:chExt cx="5609535" cy="6382822"/>
          </a:xfrm>
        </p:grpSpPr>
        <p:sp>
          <p:nvSpPr>
            <p:cNvPr id="17" name="Прямоугольник 16"/>
            <p:cNvSpPr/>
            <p:nvPr/>
          </p:nvSpPr>
          <p:spPr>
            <a:xfrm>
              <a:off x="3702050" y="293371"/>
              <a:ext cx="2809231" cy="6382822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dash"/>
              <a:miter lim="800000"/>
              <a:headEnd type="none" w="med" len="med"/>
              <a:tailEnd type="none" w="med" len="med"/>
            </a:ln>
          </p:spPr>
        </p:sp>
        <p:pic>
          <p:nvPicPr>
            <p:cNvPr id="19" name="Picture 503" descr="C:\Users\Кристина\Desktop\0_774a6_2615ecd4_XL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860" t="4645"/>
            <a:stretch>
              <a:fillRect/>
            </a:stretch>
          </p:blipFill>
          <p:spPr bwMode="auto">
            <a:xfrm>
              <a:off x="6965382" y="5370799"/>
              <a:ext cx="2346203" cy="1095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" name="Text Box 498"/>
          <p:cNvSpPr txBox="1">
            <a:spLocks noChangeArrowheads="1" noChangeShapeType="1"/>
          </p:cNvSpPr>
          <p:nvPr/>
        </p:nvSpPr>
        <p:spPr bwMode="auto">
          <a:xfrm>
            <a:off x="323527" y="234050"/>
            <a:ext cx="2232249" cy="674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rot="0" vert="horz" wrap="square" lIns="36195" tIns="36195" rIns="36195" bIns="36195" anchor="t" anchorCtr="0" upright="1">
            <a:noAutofit/>
          </a:bodyPr>
          <a:lstStyle/>
          <a:p>
            <a:pPr algn="ctr">
              <a:lnSpc>
                <a:spcPct val="111000"/>
              </a:lnSpc>
              <a:spcAft>
                <a:spcPts val="0"/>
              </a:spcAft>
            </a:pPr>
            <a:r>
              <a:rPr lang="ru-RU" sz="1600" b="1" i="1" kern="1400" dirty="0">
                <a:solidFill>
                  <a:srgbClr val="7030A0"/>
                </a:solidFill>
                <a:effectLst/>
                <a:latin typeface="Times New Roman"/>
                <a:ea typeface="Times New Roman"/>
              </a:rPr>
              <a:t>Требования к оформлению плана</a:t>
            </a:r>
            <a:endParaRPr lang="ru-RU" sz="1600" i="1" kern="1400" dirty="0">
              <a:solidFill>
                <a:srgbClr val="00000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26" name="Rectangle 12" hidden="1"/>
          <p:cNvSpPr>
            <a:spLocks noChangeArrowheads="1" noChangeShapeType="1"/>
          </p:cNvSpPr>
          <p:nvPr/>
        </p:nvSpPr>
        <p:spPr bwMode="auto">
          <a:xfrm>
            <a:off x="4495165" y="6720205"/>
            <a:ext cx="13716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0" algn="in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endParaRPr lang="ru-RU"/>
          </a:p>
        </p:txBody>
      </p:sp>
      <p:sp>
        <p:nvSpPr>
          <p:cNvPr id="24" name="Rectangle 26"/>
          <p:cNvSpPr>
            <a:spLocks noChangeArrowheads="1"/>
          </p:cNvSpPr>
          <p:nvPr/>
        </p:nvSpPr>
        <p:spPr bwMode="auto">
          <a:xfrm>
            <a:off x="-263817" y="188307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5" name="Rectangle 31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" name="Rectangle 32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French Script MT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rench Script MT" pitchFamily="66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rench Script MT" pitchFamily="66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ectangle 37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81200" algn="l"/>
                <a:tab pos="6661150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167843" y="416907"/>
            <a:ext cx="2376264" cy="4875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1000"/>
              </a:lnSpc>
              <a:spcAft>
                <a:spcPts val="0"/>
              </a:spcAft>
            </a:pPr>
            <a:r>
              <a:rPr lang="ru-RU" sz="1100" u="sng" kern="1400" dirty="0">
                <a:solidFill>
                  <a:srgbClr val="7030A0"/>
                </a:solidFill>
                <a:latin typeface="Times New Roman"/>
                <a:ea typeface="Times New Roman"/>
              </a:rPr>
              <a:t>1.Титульный лист должен содержать следующие сведения:</a:t>
            </a:r>
            <a:endParaRPr lang="ru-RU" sz="1100" kern="1400" dirty="0">
              <a:latin typeface="Times New Roman"/>
              <a:ea typeface="Times New Roman"/>
            </a:endParaRPr>
          </a:p>
          <a:p>
            <a:pPr marL="342900" lvl="0" indent="-342900">
              <a:lnSpc>
                <a:spcPct val="111000"/>
              </a:lnSpc>
              <a:spcAft>
                <a:spcPts val="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100" kern="1400" dirty="0">
                <a:latin typeface="Times New Roman"/>
                <a:ea typeface="Times New Roman"/>
              </a:rPr>
              <a:t>Название документа (Рабочая программа).</a:t>
            </a:r>
          </a:p>
          <a:p>
            <a:pPr marL="342900" lvl="0" indent="-342900">
              <a:lnSpc>
                <a:spcPct val="111000"/>
              </a:lnSpc>
              <a:spcAft>
                <a:spcPts val="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100" kern="1400" dirty="0">
                <a:latin typeface="Times New Roman"/>
                <a:ea typeface="Times New Roman"/>
              </a:rPr>
              <a:t>Название предмета (должно соответствовать названию в учебном плане).</a:t>
            </a:r>
          </a:p>
          <a:p>
            <a:pPr marL="342900" lvl="0" indent="-342900">
              <a:lnSpc>
                <a:spcPct val="111000"/>
              </a:lnSpc>
              <a:spcAft>
                <a:spcPts val="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100" kern="1400" dirty="0">
                <a:latin typeface="Times New Roman"/>
                <a:ea typeface="Times New Roman"/>
              </a:rPr>
              <a:t>Ф. И. О. учителя.</a:t>
            </a:r>
          </a:p>
          <a:p>
            <a:pPr marL="342900" lvl="0" indent="-342900">
              <a:lnSpc>
                <a:spcPct val="111000"/>
              </a:lnSpc>
              <a:spcAft>
                <a:spcPts val="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100" kern="1400" dirty="0">
                <a:latin typeface="Times New Roman"/>
                <a:ea typeface="Times New Roman"/>
              </a:rPr>
              <a:t>Класс.</a:t>
            </a:r>
          </a:p>
          <a:p>
            <a:pPr marL="342900" lvl="0" indent="-342900">
              <a:lnSpc>
                <a:spcPct val="111000"/>
              </a:lnSpc>
              <a:spcAft>
                <a:spcPts val="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100" kern="1400" dirty="0">
                <a:latin typeface="Times New Roman"/>
                <a:ea typeface="Times New Roman"/>
              </a:rPr>
              <a:t>Учебный год.</a:t>
            </a:r>
          </a:p>
          <a:p>
            <a:pPr marL="342900" lvl="0" indent="-342900">
              <a:lnSpc>
                <a:spcPct val="111000"/>
              </a:lnSpc>
              <a:spcAft>
                <a:spcPts val="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100" kern="1400" dirty="0">
                <a:latin typeface="Times New Roman"/>
                <a:ea typeface="Times New Roman"/>
              </a:rPr>
              <a:t>« Утверждено: директор школы ».</a:t>
            </a:r>
          </a:p>
          <a:p>
            <a:pPr marL="342900" lvl="0" indent="-342900">
              <a:lnSpc>
                <a:spcPct val="111000"/>
              </a:lnSpc>
              <a:spcAft>
                <a:spcPts val="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100" kern="1400" dirty="0">
                <a:latin typeface="Times New Roman"/>
                <a:ea typeface="Times New Roman"/>
              </a:rPr>
              <a:t>Название школы в соответствии с Уставом.</a:t>
            </a:r>
          </a:p>
          <a:p>
            <a:pPr marL="342900" lvl="0" indent="-342900">
              <a:lnSpc>
                <a:spcPct val="111000"/>
              </a:lnSpc>
              <a:spcAft>
                <a:spcPts val="90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100" u="sng" kern="1400" dirty="0">
                <a:solidFill>
                  <a:srgbClr val="7030A0"/>
                </a:solidFill>
                <a:latin typeface="Times New Roman"/>
                <a:ea typeface="Times New Roman"/>
              </a:rPr>
              <a:t>2.Пояснительная записка</a:t>
            </a:r>
            <a:endParaRPr lang="ru-RU" sz="1100" kern="1400" dirty="0">
              <a:latin typeface="Times New Roman"/>
              <a:ea typeface="Times New Roman"/>
            </a:endParaRPr>
          </a:p>
          <a:p>
            <a:pPr marL="342900" lvl="0" indent="-342900">
              <a:lnSpc>
                <a:spcPct val="111000"/>
              </a:lnSpc>
              <a:spcAft>
                <a:spcPts val="90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100" u="sng" kern="1400" dirty="0">
                <a:solidFill>
                  <a:srgbClr val="7030A0"/>
                </a:solidFill>
                <a:latin typeface="Times New Roman"/>
                <a:ea typeface="Times New Roman"/>
              </a:rPr>
              <a:t>3. Планируемые результаты</a:t>
            </a:r>
            <a:endParaRPr lang="ru-RU" sz="1100" kern="1400" dirty="0">
              <a:latin typeface="Times New Roman"/>
              <a:ea typeface="Times New Roman"/>
            </a:endParaRPr>
          </a:p>
          <a:p>
            <a:pPr marL="342900" lvl="0" indent="-342900">
              <a:lnSpc>
                <a:spcPct val="111000"/>
              </a:lnSpc>
              <a:spcAft>
                <a:spcPts val="90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100" u="sng" kern="1400" dirty="0">
                <a:solidFill>
                  <a:srgbClr val="7030A0"/>
                </a:solidFill>
                <a:latin typeface="Times New Roman"/>
                <a:ea typeface="Times New Roman"/>
              </a:rPr>
              <a:t>4. Содержание курса</a:t>
            </a:r>
            <a:endParaRPr lang="ru-RU" sz="1100" kern="1400" dirty="0">
              <a:latin typeface="Times New Roman"/>
              <a:ea typeface="Times New Roman"/>
            </a:endParaRPr>
          </a:p>
          <a:p>
            <a:pPr marL="342900" lvl="0" indent="-342900">
              <a:lnSpc>
                <a:spcPct val="111000"/>
              </a:lnSpc>
              <a:spcAft>
                <a:spcPts val="90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100" u="sng" kern="1400" dirty="0">
                <a:solidFill>
                  <a:srgbClr val="7030A0"/>
                </a:solidFill>
                <a:latin typeface="Times New Roman"/>
                <a:ea typeface="Times New Roman"/>
              </a:rPr>
              <a:t>5. Краткое тематическое планирование</a:t>
            </a:r>
            <a:endParaRPr lang="ru-RU" sz="1100" kern="1400" dirty="0">
              <a:latin typeface="Times New Roman"/>
              <a:ea typeface="Times New Roman"/>
            </a:endParaRPr>
          </a:p>
          <a:p>
            <a:pPr marL="342900" lvl="0" indent="-342900">
              <a:lnSpc>
                <a:spcPct val="111000"/>
              </a:lnSpc>
              <a:spcAft>
                <a:spcPts val="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100" u="sng" kern="1400" dirty="0">
                <a:solidFill>
                  <a:srgbClr val="7030A0"/>
                </a:solidFill>
                <a:latin typeface="Times New Roman"/>
                <a:ea typeface="Times New Roman"/>
              </a:rPr>
              <a:t>6. Национально-региональный компонент</a:t>
            </a:r>
            <a:endParaRPr lang="ru-RU" sz="1100" kern="1400" dirty="0">
              <a:latin typeface="Times New Roman"/>
              <a:ea typeface="Times New Roman"/>
            </a:endParaRPr>
          </a:p>
          <a:p>
            <a:pPr marL="228600">
              <a:lnSpc>
                <a:spcPct val="111000"/>
              </a:lnSpc>
              <a:spcAft>
                <a:spcPts val="0"/>
              </a:spcAft>
            </a:pPr>
            <a:r>
              <a:rPr lang="ru-RU" sz="1100" i="1" u="sng" kern="1400" dirty="0">
                <a:solidFill>
                  <a:srgbClr val="7030A0"/>
                </a:solidFill>
                <a:latin typeface="Times New Roman"/>
                <a:ea typeface="Times New Roman"/>
              </a:rPr>
              <a:t>( для классов НЕ работающих по ФГОС 2 поколения)</a:t>
            </a:r>
            <a:endParaRPr lang="ru-RU" sz="1100" kern="1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94895" y="895658"/>
            <a:ext cx="2448273" cy="5670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000" kern="1400" dirty="0">
                <a:latin typeface="Times New Roman"/>
                <a:ea typeface="Times New Roman"/>
              </a:rPr>
              <a:t>Календарно-тематическое планирование оформляется в печатной форме.</a:t>
            </a:r>
          </a:p>
          <a:p>
            <a:pPr>
              <a:spcAft>
                <a:spcPts val="0"/>
              </a:spcAft>
            </a:pPr>
            <a:r>
              <a:rPr lang="ru-RU" sz="1000" i="1" kern="1400" dirty="0">
                <a:latin typeface="Times New Roman"/>
                <a:ea typeface="Times New Roman"/>
              </a:rPr>
              <a:t>Календарно-тематическое планирование учителя составляется в двух экземплярах (краткое и развёрнутое).</a:t>
            </a:r>
            <a:endParaRPr lang="ru-RU" sz="1000" kern="1400" dirty="0">
              <a:latin typeface="Times New Roman"/>
              <a:ea typeface="Times New Roman"/>
            </a:endParaRPr>
          </a:p>
          <a:p>
            <a:pPr marL="90170">
              <a:spcAft>
                <a:spcPts val="900"/>
              </a:spcAft>
            </a:pPr>
            <a:r>
              <a:rPr lang="ru-RU" sz="1000" b="1" i="1" u="sng" kern="1400" dirty="0">
                <a:solidFill>
                  <a:srgbClr val="7030A0"/>
                </a:solidFill>
                <a:latin typeface="Times New Roman"/>
                <a:ea typeface="Times New Roman"/>
              </a:rPr>
              <a:t>Краткое календарно-тематическое планирование учителя должно содержать следующие графы:</a:t>
            </a:r>
            <a:endParaRPr lang="ru-RU" sz="1000" kern="1400" dirty="0">
              <a:latin typeface="Times New Roman"/>
              <a:ea typeface="Times New Roman"/>
            </a:endParaRPr>
          </a:p>
          <a:p>
            <a:pPr marL="342900" lvl="0" indent="-342900">
              <a:spcAft>
                <a:spcPts val="90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000" b="1" kern="1400" dirty="0">
                <a:latin typeface="Times New Roman"/>
                <a:ea typeface="Times New Roman"/>
              </a:rPr>
              <a:t>№ урока по порядку.</a:t>
            </a:r>
            <a:r>
              <a:rPr lang="ru-RU" sz="1000" kern="1400" dirty="0">
                <a:latin typeface="Times New Roman"/>
                <a:ea typeface="Times New Roman"/>
              </a:rPr>
              <a:t> Применяется сплошная нумерация уроков с целью показа соответствия количества часов используемой программы учебного курса и учебного плана.</a:t>
            </a:r>
          </a:p>
          <a:p>
            <a:pPr marL="342900" lvl="0" indent="-342900">
              <a:spcAft>
                <a:spcPts val="90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000" b="1" kern="1400" dirty="0">
                <a:latin typeface="Times New Roman"/>
                <a:ea typeface="Times New Roman"/>
              </a:rPr>
              <a:t>Наименование раздела программы и количество часов на раздел.</a:t>
            </a:r>
            <a:endParaRPr lang="ru-RU" sz="1000" kern="1400" dirty="0">
              <a:latin typeface="Times New Roman"/>
              <a:ea typeface="Times New Roman"/>
            </a:endParaRPr>
          </a:p>
          <a:p>
            <a:pPr marL="342900" lvl="0" indent="-342900">
              <a:spcAft>
                <a:spcPts val="90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000" b="1" kern="1400" dirty="0">
                <a:latin typeface="Times New Roman"/>
                <a:ea typeface="Times New Roman"/>
              </a:rPr>
              <a:t>Тема урока</a:t>
            </a:r>
            <a:r>
              <a:rPr lang="ru-RU" sz="1000" kern="1400" dirty="0">
                <a:latin typeface="Times New Roman"/>
                <a:ea typeface="Times New Roman"/>
              </a:rPr>
              <a:t>. Одна тема может быть рассчитана на несколько уроков, на что указывается в графе «Количество уроков». Должны быть указаны названия практических и лабораторных работ.</a:t>
            </a:r>
          </a:p>
          <a:p>
            <a:pPr marL="342900" lvl="0" indent="-342900">
              <a:spcAft>
                <a:spcPts val="90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000" b="1" kern="1400" dirty="0">
                <a:latin typeface="Times New Roman"/>
                <a:ea typeface="Times New Roman"/>
              </a:rPr>
              <a:t>Количество часов</a:t>
            </a:r>
            <a:r>
              <a:rPr lang="ru-RU" sz="1000" kern="1400" dirty="0">
                <a:latin typeface="Times New Roman"/>
                <a:ea typeface="Times New Roman"/>
              </a:rPr>
              <a:t>.</a:t>
            </a:r>
          </a:p>
          <a:p>
            <a:pPr marL="342900" lvl="0" indent="-342900">
              <a:spcAft>
                <a:spcPts val="900"/>
              </a:spcAft>
              <a:buClr>
                <a:srgbClr val="7030A0"/>
              </a:buClr>
              <a:buFont typeface="Wingdings"/>
              <a:buChar char=""/>
            </a:pPr>
            <a:r>
              <a:rPr lang="ru-RU" sz="1000" b="1" kern="1400" dirty="0">
                <a:latin typeface="Times New Roman"/>
                <a:ea typeface="Times New Roman"/>
              </a:rPr>
              <a:t>Домашнее задание</a:t>
            </a:r>
            <a:r>
              <a:rPr lang="ru-RU" sz="1000" kern="1400" dirty="0">
                <a:latin typeface="Times New Roman"/>
                <a:ea typeface="Times New Roman"/>
              </a:rPr>
              <a:t>.</a:t>
            </a:r>
          </a:p>
          <a:p>
            <a:pPr marL="228600">
              <a:spcAft>
                <a:spcPts val="900"/>
              </a:spcAft>
            </a:pPr>
            <a:r>
              <a:rPr lang="ru-RU" sz="1000" b="1" i="1" u="sng" kern="1400" dirty="0">
                <a:solidFill>
                  <a:srgbClr val="7030A0"/>
                </a:solidFill>
                <a:latin typeface="Times New Roman"/>
                <a:ea typeface="Times New Roman"/>
              </a:rPr>
              <a:t>Развёрнутое календарно-тематическое планирование учителя ( рабочая программа) должно содержать:</a:t>
            </a:r>
            <a:r>
              <a:rPr lang="ru-RU" sz="1000" b="1" i="1" u="sng" kern="1400" dirty="0">
                <a:latin typeface="Times New Roman"/>
                <a:ea typeface="Times New Roman"/>
              </a:rPr>
              <a:t> </a:t>
            </a:r>
            <a:endParaRPr lang="ru-RU" sz="1000" kern="1400" dirty="0">
              <a:latin typeface="Times New Roman"/>
              <a:ea typeface="Times New Roman"/>
            </a:endParaRPr>
          </a:p>
          <a:p>
            <a:r>
              <a:rPr lang="ru-RU" sz="1000" i="1" kern="1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423642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7200"/>
            <a:ext cx="8147248" cy="5714999"/>
          </a:xfrm>
        </p:spPr>
        <p:txBody>
          <a:bodyPr>
            <a:normAutofit/>
          </a:bodyPr>
          <a:lstStyle/>
          <a:p>
            <a:pPr marL="365760" indent="-256032" algn="ct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ru-RU" sz="6000" i="1" dirty="0" smtClean="0">
                <a:solidFill>
                  <a:schemeClr val="accent6">
                    <a:lumMod val="75000"/>
                  </a:schemeClr>
                </a:solidFill>
              </a:rPr>
              <a:t>Успехов в работе!</a:t>
            </a:r>
            <a:endParaRPr lang="ru-RU" sz="60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1266" name="Picture 2" descr="https://klub-drug.ru/wp-content/uploads/2011/04/32426268-150x15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Составная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10000"/>
                <a:lumMod val="80000"/>
              </a:schemeClr>
            </a:gs>
            <a:gs pos="79000">
              <a:schemeClr val="phClr">
                <a:tint val="100000"/>
                <a:shade val="90000"/>
                <a:satMod val="105000"/>
                <a:lumMod val="10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1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hade val="100000"/>
                <a:satMod val="100000"/>
                <a:lumMod val="110000"/>
              </a:schemeClr>
            </a:gs>
            <a:gs pos="83000">
              <a:schemeClr val="phClr">
                <a:shade val="75000"/>
                <a:satMod val="200000"/>
              </a:schemeClr>
            </a:gs>
            <a:gs pos="100000">
              <a:schemeClr val="phClr">
                <a:shade val="90000"/>
                <a:satMod val="200000"/>
              </a:schemeClr>
            </a:gs>
          </a:gsLst>
          <a:path path="circle">
            <a:fillToRect l="75000" t="100000" b="3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734</TotalTime>
  <Words>721</Words>
  <Application>Microsoft Office PowerPoint</Application>
  <PresentationFormat>Экран (4:3)</PresentationFormat>
  <Paragraphs>123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Составная</vt:lpstr>
      <vt:lpstr>     Методические рекомендации по составлению календарно – тематического планирования   </vt:lpstr>
      <vt:lpstr>Разработка и утверждение рабочих программ учебных курсов и дисциплин относится к компетенции образовательных учреждений  (п. 6 и 7 ст. 32 Закона РФ «Об образовании»)   - права учащихся на получение образования в соответствии с государственным стандартом  ( п.4 ст.50 Закона РФ «Об образовании»);  - права учителей на свободу творчества  (ст. 55 Закона РФ «Об образовании» и ст.44 Конституции РФ);  - права руководителей учреждения на осуществление контроля за соблюдением законодательства  (ст. 32 Закона РФ «Об образовании»).</vt:lpstr>
      <vt:lpstr>Качественное планирование образовательного процесса –  залог  успешной деятельности  учителя. </vt:lpstr>
      <vt:lpstr>Рабочая программа</vt:lpstr>
      <vt:lpstr>Рабочая программа </vt:lpstr>
      <vt:lpstr>Исходные документы для составления рабочих программ </vt:lpstr>
      <vt:lpstr>Требования к оформлению рабочих программ. Текст рабочей программы педагога включает  5 основных структурных элементов:</vt:lpstr>
      <vt:lpstr>Календарно-тематический план (КТП) </vt:lpstr>
      <vt:lpstr>Назначение календарно-тематического плана</vt:lpstr>
      <vt:lpstr>Задачи составления календарно-тематического планирования </vt:lpstr>
      <vt:lpstr> Календарно-тематический план (в соответствии с Положением ОУ)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54</cp:revision>
  <dcterms:created xsi:type="dcterms:W3CDTF">2011-08-28T09:04:53Z</dcterms:created>
  <dcterms:modified xsi:type="dcterms:W3CDTF">2018-10-02T15:47:52Z</dcterms:modified>
</cp:coreProperties>
</file>