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6" r:id="rId2"/>
    <p:sldId id="272" r:id="rId3"/>
    <p:sldId id="273" r:id="rId4"/>
    <p:sldId id="278" r:id="rId5"/>
    <p:sldId id="277" r:id="rId6"/>
    <p:sldId id="275" r:id="rId7"/>
    <p:sldId id="274" r:id="rId8"/>
    <p:sldId id="280" r:id="rId9"/>
    <p:sldId id="281" r:id="rId10"/>
    <p:sldId id="285" r:id="rId11"/>
    <p:sldId id="279" r:id="rId12"/>
    <p:sldId id="282" r:id="rId13"/>
    <p:sldId id="284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585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306" y="-5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0784E8-8AF7-4EA1-AEBB-D27B0B5E2E53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30D9D6-CD09-4882-8A0F-7DE944E2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andia.ru/text/category/1_sentyabrya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andia.ru/text/category/obrazovatelmznaya_deyatelmznostmz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42908" y="0"/>
            <a:ext cx="9138063" cy="6858000"/>
          </a:xfrm>
        </p:spPr>
      </p:pic>
      <p:sp>
        <p:nvSpPr>
          <p:cNvPr id="5" name="TextBox 4"/>
          <p:cNvSpPr txBox="1"/>
          <p:nvPr/>
        </p:nvSpPr>
        <p:spPr>
          <a:xfrm>
            <a:off x="928662" y="1785926"/>
            <a:ext cx="700092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i="1" dirty="0" smtClean="0">
                <a:solidFill>
                  <a:schemeClr val="accent1">
                    <a:lumMod val="75000"/>
                  </a:schemeClr>
                </a:solidFill>
                <a:latin typeface="Bookman Old Style" pitchFamily="18" charset="0"/>
              </a:rPr>
              <a:t>Составление и написание характеристик обучающихся </a:t>
            </a:r>
            <a:endParaRPr lang="ru-RU" sz="4400" i="1" dirty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71934" y="5000636"/>
            <a:ext cx="44291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i="1" dirty="0" smtClean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</a:rPr>
              <a:t>Выполнила: учитель начальных классов     </a:t>
            </a:r>
          </a:p>
          <a:p>
            <a:pPr algn="r"/>
            <a:r>
              <a:rPr lang="ru-RU" i="1" dirty="0" smtClean="0">
                <a:solidFill>
                  <a:schemeClr val="tx2">
                    <a:lumMod val="75000"/>
                  </a:schemeClr>
                </a:solidFill>
                <a:latin typeface="Bookman Old Style" pitchFamily="18" charset="0"/>
              </a:rPr>
              <a:t>Истомина Екатерина Александровна </a:t>
            </a:r>
          </a:p>
          <a:p>
            <a:pPr algn="r"/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214546" y="500042"/>
            <a:ext cx="3929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i="1" dirty="0" smtClean="0">
                <a:latin typeface="Bookman Old Style" pitchFamily="18" charset="0"/>
              </a:rPr>
              <a:t>ДОКЛАД </a:t>
            </a:r>
          </a:p>
          <a:p>
            <a:pPr algn="ctr"/>
            <a:r>
              <a:rPr lang="ru-RU" sz="3600" i="1" dirty="0" smtClean="0">
                <a:latin typeface="Bookman Old Style" pitchFamily="18" charset="0"/>
              </a:rPr>
              <a:t>На тему:</a:t>
            </a:r>
            <a:endParaRPr lang="ru-RU" sz="3600" i="1" dirty="0">
              <a:latin typeface="Bookman Old Style" pitchFamily="18" charset="0"/>
            </a:endParaRPr>
          </a:p>
        </p:txBody>
      </p:sp>
      <p:pic>
        <p:nvPicPr>
          <p:cNvPr id="27652" name="Picture 4" descr="http://im0-tub-ru.yandex.net/i?id=c501ed5cb8f7ce942f3942c1b0dee6c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4500570"/>
            <a:ext cx="2500330" cy="19859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8063" cy="6858000"/>
          </a:xfrm>
        </p:spPr>
      </p:pic>
      <p:pic>
        <p:nvPicPr>
          <p:cNvPr id="31748" name="Picture 4" descr="http://im0-tub-ru.yandex.net/i?id=9e320f17db928cd83d2be3c85bf7830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40" y="5214950"/>
            <a:ext cx="1428750" cy="1152526"/>
          </a:xfrm>
          <a:prstGeom prst="rect">
            <a:avLst/>
          </a:prstGeom>
          <a:noFill/>
        </p:spPr>
      </p:pic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1714480" y="571480"/>
            <a:ext cx="5500726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mbria" pitchFamily="18" charset="0"/>
              <a:ea typeface="Times New Roman" pitchFamily="18" charset="0"/>
              <a:cs typeface="Helvetica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solidFill>
                <a:srgbClr val="000000"/>
              </a:solidFill>
              <a:latin typeface="Cambria" pitchFamily="18" charset="0"/>
              <a:ea typeface="Times New Roman" pitchFamily="18" charset="0"/>
              <a:cs typeface="Helvetica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mbria" pitchFamily="18" charset="0"/>
              <a:ea typeface="Times New Roman" pitchFamily="18" charset="0"/>
              <a:cs typeface="Helvetica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 А Р А К Т Е Р И С Т И К А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Фамилия, имя, отчество учащегося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Дата, месяц и год рождения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Национальность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Ф. И. учащегося обучается в (название учебного заведения) с 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74339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4" tooltip="1 сентября"/>
              </a:rPr>
              <a:t>1 сентября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2005 года по специальности (указывается название специальности).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37" y="0"/>
            <a:ext cx="9138063" cy="6858000"/>
          </a:xfrm>
        </p:spPr>
      </p:pic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1000100" y="411480"/>
            <a:ext cx="628654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Bookman Old Style" pitchFamily="18" charset="0"/>
                <a:ea typeface="Times New Roman" pitchFamily="18" charset="0"/>
                <a:cs typeface="Helvetica" charset="0"/>
              </a:rPr>
              <a:t>Отношение учащегося к учёбе и уровень сформированных у него навыков 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Bookman Old Style" pitchFamily="18" charset="0"/>
                <a:ea typeface="Times New Roman" pitchFamily="18" charset="0"/>
                <a:cs typeface="Helvetica" charset="0"/>
                <a:hlinkClick r:id="rId3" tooltip="Образовательная деятельность"/>
              </a:rPr>
              <a:t>учебно-познавательной деятельности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Bookman Old Style" pitchFamily="18" charset="0"/>
                <a:ea typeface="Times New Roman" pitchFamily="18" charset="0"/>
                <a:cs typeface="Helvetica" charset="0"/>
              </a:rPr>
              <a:t>:</a:t>
            </a:r>
            <a:endParaRPr kumimoji="0" lang="ru-RU" sz="2800" b="0" i="1" u="none" strike="noStrike" cap="none" normalizeH="0" baseline="0" dirty="0" smtClean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2571744"/>
            <a:ext cx="74295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400" u="sng" dirty="0" smtClean="0">
                <a:solidFill>
                  <a:srgbClr val="7030A0"/>
                </a:solidFill>
                <a:latin typeface="Bookman Old Style" pitchFamily="18" charset="0"/>
              </a:rPr>
              <a:t> отношение </a:t>
            </a:r>
            <a:r>
              <a:rPr lang="ru-RU" sz="2400" u="sng" dirty="0" smtClean="0">
                <a:solidFill>
                  <a:srgbClr val="7030A0"/>
                </a:solidFill>
                <a:latin typeface="Bookman Old Style" pitchFamily="18" charset="0"/>
              </a:rPr>
              <a:t>к успехам и неудачам в учении</a:t>
            </a:r>
            <a:r>
              <a:rPr lang="ru-RU" sz="2400" dirty="0" smtClean="0">
                <a:solidFill>
                  <a:srgbClr val="7030A0"/>
                </a:solidFill>
                <a:latin typeface="Bookman Old Style" pitchFamily="18" charset="0"/>
              </a:rPr>
              <a:t> </a:t>
            </a:r>
          </a:p>
          <a:p>
            <a:pPr>
              <a:buFont typeface="Wingdings" pitchFamily="2" charset="2"/>
              <a:buChar char="ü"/>
            </a:pPr>
            <a:r>
              <a:rPr lang="ru-RU" sz="2400" u="sng" dirty="0" smtClean="0">
                <a:solidFill>
                  <a:srgbClr val="7030A0"/>
                </a:solidFill>
                <a:latin typeface="Bookman Old Style" pitchFamily="18" charset="0"/>
              </a:rPr>
              <a:t>отношение </a:t>
            </a:r>
            <a:r>
              <a:rPr lang="ru-RU" sz="2400" u="sng" dirty="0" smtClean="0">
                <a:solidFill>
                  <a:srgbClr val="7030A0"/>
                </a:solidFill>
                <a:latin typeface="Bookman Old Style" pitchFamily="18" charset="0"/>
              </a:rPr>
              <a:t>учащегося к учёбе</a:t>
            </a:r>
          </a:p>
          <a:p>
            <a:pPr>
              <a:buFont typeface="Wingdings" pitchFamily="2" charset="2"/>
              <a:buChar char="ü"/>
            </a:pPr>
            <a:r>
              <a:rPr lang="ru-RU" sz="2400" u="sng" dirty="0" smtClean="0">
                <a:solidFill>
                  <a:srgbClr val="7030A0"/>
                </a:solidFill>
                <a:latin typeface="Bookman Old Style" pitchFamily="18" charset="0"/>
              </a:rPr>
              <a:t>состояние успеваемости учащегося</a:t>
            </a:r>
            <a:r>
              <a:rPr lang="ru-RU" sz="2400" dirty="0" smtClean="0">
                <a:solidFill>
                  <a:srgbClr val="7030A0"/>
                </a:solidFill>
                <a:latin typeface="Bookman Old Style" pitchFamily="18" charset="0"/>
              </a:rPr>
              <a:t> </a:t>
            </a:r>
          </a:p>
          <a:p>
            <a:endParaRPr lang="ru-RU" sz="2400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3571876"/>
            <a:ext cx="592935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400" u="sng" dirty="0" smtClean="0">
                <a:solidFill>
                  <a:srgbClr val="7030A0"/>
                </a:solidFill>
                <a:latin typeface="Bookman Old Style" pitchFamily="18" charset="0"/>
              </a:rPr>
              <a:t>мышление учащегося</a:t>
            </a:r>
            <a:endParaRPr lang="ru-RU" sz="2400" dirty="0" smtClean="0">
              <a:solidFill>
                <a:srgbClr val="7030A0"/>
              </a:solidFill>
              <a:latin typeface="Bookman Old Style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solidFill>
                  <a:srgbClr val="7030A0"/>
                </a:solidFill>
                <a:latin typeface="Bookman Old Style" pitchFamily="18" charset="0"/>
              </a:rPr>
              <a:t> </a:t>
            </a:r>
            <a:r>
              <a:rPr lang="ru-RU" sz="2400" u="sng" dirty="0" smtClean="0">
                <a:solidFill>
                  <a:srgbClr val="7030A0"/>
                </a:solidFill>
                <a:latin typeface="Bookman Old Style" pitchFamily="18" charset="0"/>
              </a:rPr>
              <a:t>уровень внимание на учебных занятиях</a:t>
            </a:r>
            <a:r>
              <a:rPr lang="ru-RU" sz="2400" dirty="0" smtClean="0">
                <a:solidFill>
                  <a:srgbClr val="7030A0"/>
                </a:solidFill>
                <a:latin typeface="Bookman Old Style" pitchFamily="18" charset="0"/>
              </a:rPr>
              <a:t> </a:t>
            </a:r>
          </a:p>
          <a:p>
            <a:pPr>
              <a:buFont typeface="Wingdings" pitchFamily="2" charset="2"/>
              <a:buChar char="ü"/>
            </a:pPr>
            <a:r>
              <a:rPr lang="ru-RU" sz="2400" u="sng" dirty="0" smtClean="0">
                <a:solidFill>
                  <a:srgbClr val="7030A0"/>
                </a:solidFill>
                <a:latin typeface="Bookman Old Style" pitchFamily="18" charset="0"/>
              </a:rPr>
              <a:t>память учащегося</a:t>
            </a:r>
            <a:endParaRPr lang="ru-RU" sz="2400" dirty="0" smtClean="0">
              <a:solidFill>
                <a:srgbClr val="7030A0"/>
              </a:solidFill>
              <a:latin typeface="Bookman Old Style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400" u="sng" dirty="0" smtClean="0">
                <a:solidFill>
                  <a:srgbClr val="7030A0"/>
                </a:solidFill>
                <a:latin typeface="Bookman Old Style" pitchFamily="18" charset="0"/>
              </a:rPr>
              <a:t>уровень настойчивости в учении</a:t>
            </a:r>
            <a:r>
              <a:rPr lang="ru-RU" dirty="0" smtClean="0">
                <a:solidFill>
                  <a:srgbClr val="7030A0"/>
                </a:solidFill>
                <a:latin typeface="Bookman Old Style" pitchFamily="18" charset="0"/>
              </a:rPr>
              <a:t> </a:t>
            </a:r>
            <a:endParaRPr lang="ru-RU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pic>
        <p:nvPicPr>
          <p:cNvPr id="11266" name="Picture 2" descr="http://im0-tub-ru.yandex.net/i?id=234f38a05d49ba952108228a4ecb84e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4000504"/>
            <a:ext cx="2032286" cy="1571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37" y="0"/>
            <a:ext cx="9138063" cy="6858000"/>
          </a:xfrm>
        </p:spPr>
      </p:pic>
      <p:sp>
        <p:nvSpPr>
          <p:cNvPr id="5" name="TextBox 4"/>
          <p:cNvSpPr txBox="1"/>
          <p:nvPr/>
        </p:nvSpPr>
        <p:spPr>
          <a:xfrm>
            <a:off x="1000100" y="571480"/>
            <a:ext cx="750099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ookman Old Style" pitchFamily="18" charset="0"/>
              </a:rPr>
              <a:t>Отношение учащегося к соблюдению режима учебного заведения и правил внутреннего распорядка:</a:t>
            </a:r>
          </a:p>
          <a:p>
            <a:pPr algn="ctr"/>
            <a:endParaRPr lang="ru-RU" sz="2800" b="1" dirty="0" smtClean="0">
              <a:solidFill>
                <a:schemeClr val="tx2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  <a:p>
            <a:pPr algn="ctr"/>
            <a:endParaRPr lang="ru-RU" sz="2800" b="1" dirty="0" smtClean="0">
              <a:solidFill>
                <a:schemeClr val="tx2">
                  <a:lumMod val="60000"/>
                  <a:lumOff val="40000"/>
                </a:schemeClr>
              </a:solidFill>
              <a:latin typeface="Bookman Old Style" pitchFamily="18" charset="0"/>
            </a:endParaRPr>
          </a:p>
          <a:p>
            <a:pPr algn="ctr"/>
            <a:endParaRPr lang="ru-RU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28992" y="2143116"/>
            <a:ext cx="5286412" cy="2656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u="sng" dirty="0" smtClean="0">
              <a:solidFill>
                <a:schemeClr val="accent6">
                  <a:lumMod val="75000"/>
                </a:schemeClr>
              </a:solidFill>
              <a:latin typeface="Bookman Old Style" pitchFamily="18" charset="0"/>
            </a:endParaRPr>
          </a:p>
          <a:p>
            <a:r>
              <a:rPr lang="ru-RU" sz="2400" u="sng" dirty="0" smtClean="0">
                <a:solidFill>
                  <a:schemeClr val="accent6">
                    <a:lumMod val="75000"/>
                  </a:schemeClr>
                </a:solidFill>
                <a:latin typeface="Bookman Old Style" pitchFamily="18" charset="0"/>
              </a:rPr>
              <a:t>соблюдение </a:t>
            </a:r>
            <a:r>
              <a:rPr lang="ru-RU" sz="2400" u="sng" dirty="0" smtClean="0">
                <a:solidFill>
                  <a:schemeClr val="accent6">
                    <a:lumMod val="75000"/>
                  </a:schemeClr>
                </a:solidFill>
                <a:latin typeface="Bookman Old Style" pitchFamily="18" charset="0"/>
              </a:rPr>
              <a:t>правил внутреннего распорядка учебного заведения: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Bookman Old Style" pitchFamily="18" charset="0"/>
              </a:rPr>
              <a:t> </a:t>
            </a:r>
          </a:p>
          <a:p>
            <a:endParaRPr lang="ru-RU" sz="2400" dirty="0" smtClean="0">
              <a:solidFill>
                <a:schemeClr val="accent6">
                  <a:lumMod val="75000"/>
                </a:schemeClr>
              </a:solidFill>
              <a:latin typeface="Bookman Old Style" pitchFamily="18" charset="0"/>
            </a:endParaRPr>
          </a:p>
          <a:p>
            <a:r>
              <a:rPr lang="ru-RU" sz="2400" u="sng" dirty="0" smtClean="0">
                <a:solidFill>
                  <a:schemeClr val="accent6">
                    <a:lumMod val="75000"/>
                  </a:schemeClr>
                </a:solidFill>
                <a:latin typeface="Bookman Old Style" pitchFamily="18" charset="0"/>
              </a:rPr>
              <a:t>наличие пропусков, опозданий на учебные занятия: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Bookman Old Style" pitchFamily="18" charset="0"/>
              </a:rPr>
              <a:t> </a:t>
            </a:r>
            <a:endParaRPr lang="ru-RU" sz="2400" dirty="0">
              <a:solidFill>
                <a:schemeClr val="accent6">
                  <a:lumMod val="7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10242" name="Picture 2" descr="http://im0-tub-ru.yandex.net/i?id=8092899ef2eb0618491c27362392d44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2643182"/>
            <a:ext cx="2250297" cy="1500198"/>
          </a:xfrm>
          <a:prstGeom prst="rect">
            <a:avLst/>
          </a:prstGeom>
          <a:noFill/>
        </p:spPr>
      </p:pic>
      <p:pic>
        <p:nvPicPr>
          <p:cNvPr id="10244" name="Picture 4" descr="http://im0-tub-ru.yandex.net/i?id=81a3486be8d1084c9249abc90d216eb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4714884"/>
            <a:ext cx="2500320" cy="16668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37" y="0"/>
            <a:ext cx="9138063" cy="6858000"/>
          </a:xfrm>
        </p:spPr>
      </p:pic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1071538" y="571480"/>
            <a:ext cx="721523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Cambria" pitchFamily="18" charset="0"/>
                <a:ea typeface="Times New Roman" pitchFamily="18" charset="0"/>
                <a:cs typeface="Helvetica" charset="0"/>
              </a:rPr>
              <a:t>Общественная активность учащегося, его отношение к делу: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57224" y="2285992"/>
            <a:ext cx="78581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u="sng" dirty="0" smtClean="0">
                <a:solidFill>
                  <a:srgbClr val="7030A0"/>
                </a:solidFill>
                <a:latin typeface="Bookman Old Style" pitchFamily="18" charset="0"/>
              </a:rPr>
              <a:t>наличие у учащегося общественного поручения, его общественная активность</a:t>
            </a:r>
            <a:endParaRPr lang="ru-RU" sz="2400" dirty="0" smtClean="0">
              <a:solidFill>
                <a:srgbClr val="7030A0"/>
              </a:solidFill>
              <a:latin typeface="Bookman Old Styl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400" u="sng" dirty="0" smtClean="0">
                <a:solidFill>
                  <a:srgbClr val="7030A0"/>
                </a:solidFill>
                <a:latin typeface="Bookman Old Style" pitchFamily="18" charset="0"/>
              </a:rPr>
              <a:t>ответственность и трудолюбие учащегося</a:t>
            </a:r>
            <a:endParaRPr lang="ru-RU" sz="2400" dirty="0" smtClean="0">
              <a:solidFill>
                <a:srgbClr val="7030A0"/>
              </a:solidFill>
              <a:latin typeface="Bookman Old Style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400" u="sng" dirty="0" smtClean="0">
                <a:solidFill>
                  <a:srgbClr val="7030A0"/>
                </a:solidFill>
                <a:latin typeface="Bookman Old Style" pitchFamily="18" charset="0"/>
              </a:rPr>
              <a:t>организованность:</a:t>
            </a:r>
            <a:r>
              <a:rPr lang="ru-RU" sz="2400" dirty="0" smtClean="0">
                <a:solidFill>
                  <a:srgbClr val="7030A0"/>
                </a:solidFill>
                <a:latin typeface="Bookman Old Style" pitchFamily="18" charset="0"/>
              </a:rPr>
              <a:t> 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7030A0"/>
                </a:solidFill>
                <a:latin typeface="Bookman Old Style" pitchFamily="18" charset="0"/>
              </a:rPr>
              <a:t>  </a:t>
            </a:r>
            <a:r>
              <a:rPr lang="ru-RU" sz="2400" u="sng" dirty="0" smtClean="0">
                <a:solidFill>
                  <a:srgbClr val="7030A0"/>
                </a:solidFill>
                <a:latin typeface="Bookman Old Style" pitchFamily="18" charset="0"/>
              </a:rPr>
              <a:t>в качестве кого участвует в мероприятиях:</a:t>
            </a:r>
            <a:r>
              <a:rPr lang="ru-RU" sz="2400" dirty="0" smtClean="0">
                <a:solidFill>
                  <a:srgbClr val="7030A0"/>
                </a:solidFill>
                <a:latin typeface="Bookman Old Style" pitchFamily="18" charset="0"/>
              </a:rPr>
              <a:t> </a:t>
            </a:r>
          </a:p>
          <a:p>
            <a:pPr>
              <a:buFont typeface="Wingdings" pitchFamily="2" charset="2"/>
              <a:buChar char="Ø"/>
            </a:pPr>
            <a:r>
              <a:rPr lang="ru-RU" sz="2400" u="sng" dirty="0" smtClean="0">
                <a:solidFill>
                  <a:srgbClr val="7030A0"/>
                </a:solidFill>
                <a:latin typeface="Bookman Old Style" pitchFamily="18" charset="0"/>
              </a:rPr>
              <a:t>инициативность учащегося:</a:t>
            </a:r>
            <a:r>
              <a:rPr lang="ru-RU" sz="2400" dirty="0" smtClean="0">
                <a:solidFill>
                  <a:srgbClr val="7030A0"/>
                </a:solidFill>
                <a:latin typeface="Bookman Old Style" pitchFamily="18" charset="0"/>
              </a:rPr>
              <a:t> </a:t>
            </a:r>
            <a:endParaRPr lang="ru-RU" sz="2400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pic>
        <p:nvPicPr>
          <p:cNvPr id="9218" name="Picture 2" descr="http://im0-tub-ru.yandex.net/i?id=b27edea17bbff891ce49e9ff1229c47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90800" y="4857760"/>
            <a:ext cx="2381264" cy="142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8063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285852" y="500042"/>
            <a:ext cx="74295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Направленность интересов:</a:t>
            </a:r>
            <a:endParaRPr lang="ru-RU" sz="2800" dirty="0">
              <a:solidFill>
                <a:schemeClr val="accent2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2143116"/>
            <a:ext cx="75724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800" u="sng" dirty="0" smtClean="0">
                <a:solidFill>
                  <a:srgbClr val="1A585A"/>
                </a:solidFill>
                <a:latin typeface="Bookman Old Style" pitchFamily="18" charset="0"/>
              </a:rPr>
              <a:t>на достижение в спорте:</a:t>
            </a:r>
            <a:r>
              <a:rPr lang="ru-RU" sz="2800" dirty="0" smtClean="0">
                <a:solidFill>
                  <a:srgbClr val="1A585A"/>
                </a:solidFill>
                <a:latin typeface="Bookman Old Style" pitchFamily="18" charset="0"/>
              </a:rPr>
              <a:t> </a:t>
            </a:r>
          </a:p>
          <a:p>
            <a:pPr>
              <a:buFont typeface="Wingdings" pitchFamily="2" charset="2"/>
              <a:buChar char="Ø"/>
            </a:pPr>
            <a:r>
              <a:rPr lang="ru-RU" sz="2800" u="sng" dirty="0" smtClean="0">
                <a:solidFill>
                  <a:srgbClr val="1A585A"/>
                </a:solidFill>
                <a:latin typeface="Bookman Old Style" pitchFamily="18" charset="0"/>
              </a:rPr>
              <a:t>на трудовую деятельность</a:t>
            </a:r>
            <a:r>
              <a:rPr lang="ru-RU" sz="2800" dirty="0" smtClean="0">
                <a:solidFill>
                  <a:srgbClr val="1A585A"/>
                </a:solidFill>
                <a:latin typeface="Bookman Old Style" pitchFamily="18" charset="0"/>
              </a:rPr>
              <a:t>: </a:t>
            </a:r>
          </a:p>
          <a:p>
            <a:pPr>
              <a:buFont typeface="Wingdings" pitchFamily="2" charset="2"/>
              <a:buChar char="Ø"/>
            </a:pPr>
            <a:r>
              <a:rPr lang="ru-RU" sz="2800" u="sng" dirty="0" smtClean="0">
                <a:solidFill>
                  <a:srgbClr val="1A585A"/>
                </a:solidFill>
                <a:latin typeface="Bookman Old Style" pitchFamily="18" charset="0"/>
              </a:rPr>
              <a:t>на художественно-эстетическую деятельность</a:t>
            </a:r>
          </a:p>
          <a:p>
            <a:pPr>
              <a:buFont typeface="Wingdings" pitchFamily="2" charset="2"/>
              <a:buChar char="Ø"/>
            </a:pPr>
            <a:r>
              <a:rPr lang="ru-RU" sz="2800" u="sng" dirty="0" smtClean="0">
                <a:solidFill>
                  <a:srgbClr val="1A585A"/>
                </a:solidFill>
                <a:latin typeface="Bookman Old Style" pitchFamily="18" charset="0"/>
              </a:rPr>
              <a:t>на учебную деятельность:</a:t>
            </a:r>
            <a:r>
              <a:rPr lang="ru-RU" sz="2800" dirty="0" smtClean="0">
                <a:solidFill>
                  <a:srgbClr val="1A585A"/>
                </a:solidFill>
                <a:latin typeface="Bookman Old Style" pitchFamily="18" charset="0"/>
              </a:rPr>
              <a:t> </a:t>
            </a:r>
            <a:endParaRPr lang="ru-RU" sz="2800" dirty="0">
              <a:solidFill>
                <a:srgbClr val="1A585A"/>
              </a:solidFill>
              <a:latin typeface="Bookman Old Style" pitchFamily="18" charset="0"/>
            </a:endParaRPr>
          </a:p>
        </p:txBody>
      </p:sp>
      <p:pic>
        <p:nvPicPr>
          <p:cNvPr id="8196" name="Picture 4" descr="http://im0-tub-ru.yandex.net/i?id=55d5eb579cba9755b89b0a0e2e4e76a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4572008"/>
            <a:ext cx="2678925" cy="1785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8063" cy="6858000"/>
          </a:xfrm>
        </p:spPr>
      </p:pic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714348" y="571480"/>
            <a:ext cx="785818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Bookman Old Style" pitchFamily="18" charset="0"/>
                <a:ea typeface="Times New Roman" pitchFamily="18" charset="0"/>
                <a:cs typeface="Helvetica" charset="0"/>
              </a:rPr>
              <a:t>Отношение учащегося к окружающим его людям: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7224" y="2500306"/>
            <a:ext cx="60007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800" u="sng" dirty="0" smtClean="0">
                <a:solidFill>
                  <a:schemeClr val="bg2">
                    <a:lumMod val="25000"/>
                  </a:schemeClr>
                </a:solidFill>
                <a:latin typeface="Bookman Old Style" pitchFamily="18" charset="0"/>
              </a:rPr>
              <a:t>товарищества, отзывчивости:</a:t>
            </a:r>
            <a:endParaRPr lang="ru-RU" sz="2800" dirty="0" smtClean="0">
              <a:solidFill>
                <a:schemeClr val="bg2">
                  <a:lumMod val="25000"/>
                </a:schemeClr>
              </a:solidFill>
              <a:latin typeface="Bookman Old Style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800" u="sng" dirty="0" smtClean="0">
                <a:solidFill>
                  <a:schemeClr val="bg2">
                    <a:lumMod val="25000"/>
                  </a:schemeClr>
                </a:solidFill>
                <a:latin typeface="Bookman Old Style" pitchFamily="18" charset="0"/>
              </a:rPr>
              <a:t>справедливость:</a:t>
            </a:r>
            <a:endParaRPr lang="ru-RU" sz="2800" dirty="0" smtClean="0">
              <a:solidFill>
                <a:schemeClr val="bg2">
                  <a:lumMod val="25000"/>
                </a:schemeClr>
              </a:solidFill>
              <a:latin typeface="Bookman Old Style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800" u="sng" dirty="0" smtClean="0">
                <a:solidFill>
                  <a:schemeClr val="bg2">
                    <a:lumMod val="25000"/>
                  </a:schemeClr>
                </a:solidFill>
                <a:latin typeface="Bookman Old Style" pitchFamily="18" charset="0"/>
              </a:rPr>
              <a:t>тактичность:</a:t>
            </a:r>
            <a:endParaRPr lang="ru-RU" sz="2800" dirty="0" smtClean="0">
              <a:solidFill>
                <a:schemeClr val="bg2">
                  <a:lumMod val="25000"/>
                </a:schemeClr>
              </a:solidFill>
              <a:latin typeface="Bookman Old Style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800" u="sng" dirty="0" smtClean="0">
                <a:solidFill>
                  <a:schemeClr val="bg2">
                    <a:lumMod val="25000"/>
                  </a:schemeClr>
                </a:solidFill>
                <a:latin typeface="Bookman Old Style" pitchFamily="18" charset="0"/>
              </a:rPr>
              <a:t>степень общительности:</a:t>
            </a: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Bookman Old Style" pitchFamily="18" charset="0"/>
              </a:rPr>
              <a:t> </a:t>
            </a:r>
            <a:endParaRPr lang="ru-RU" sz="2800" dirty="0">
              <a:solidFill>
                <a:schemeClr val="bg2">
                  <a:lumMod val="2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7170" name="Picture 2" descr="http://im0-tub-ru.yandex.net/i?id=a7884924611e95299a0dbd64f285a4d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4786322"/>
            <a:ext cx="2143140" cy="1428760"/>
          </a:xfrm>
          <a:prstGeom prst="rect">
            <a:avLst/>
          </a:prstGeom>
          <a:noFill/>
        </p:spPr>
      </p:pic>
      <p:pic>
        <p:nvPicPr>
          <p:cNvPr id="7172" name="Picture 4" descr="http://im0-tub-ru.yandex.net/i?id=523993a445929b537bfcac22b7e4150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40" y="1285860"/>
            <a:ext cx="1857378" cy="13868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37" y="0"/>
            <a:ext cx="9138063" cy="6858000"/>
          </a:xfrm>
        </p:spPr>
      </p:pic>
      <p:sp>
        <p:nvSpPr>
          <p:cNvPr id="5" name="TextBox 4"/>
          <p:cNvSpPr txBox="1"/>
          <p:nvPr/>
        </p:nvSpPr>
        <p:spPr>
          <a:xfrm>
            <a:off x="571472" y="928670"/>
            <a:ext cx="77867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2"/>
                </a:solidFill>
                <a:latin typeface="Bookman Old Style" pitchFamily="18" charset="0"/>
              </a:rPr>
              <a:t>Отношение к себе:</a:t>
            </a:r>
            <a:endParaRPr lang="ru-RU" sz="4000" dirty="0" smtClean="0">
              <a:solidFill>
                <a:schemeClr val="accent2"/>
              </a:solidFill>
              <a:latin typeface="Bookman Old Style" pitchFamily="18" charset="0"/>
            </a:endParaRPr>
          </a:p>
          <a:p>
            <a:pPr algn="ctr"/>
            <a:endParaRPr lang="ru-RU" sz="4000" dirty="0"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2214554"/>
            <a:ext cx="6786610" cy="2318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2800" u="sng" dirty="0" smtClean="0">
                <a:solidFill>
                  <a:schemeClr val="accent4">
                    <a:lumMod val="75000"/>
                  </a:schemeClr>
                </a:solidFill>
                <a:latin typeface="Bookman Old Style" pitchFamily="18" charset="0"/>
              </a:rPr>
              <a:t> скромность</a:t>
            </a:r>
            <a:endParaRPr lang="ru-RU" sz="2800" dirty="0" smtClean="0">
              <a:solidFill>
                <a:schemeClr val="accent4">
                  <a:lumMod val="75000"/>
                </a:schemeClr>
              </a:solidFill>
              <a:latin typeface="Bookman Old Style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sz="2800" u="sng" dirty="0" smtClean="0">
                <a:solidFill>
                  <a:schemeClr val="accent4">
                    <a:lumMod val="75000"/>
                  </a:schemeClr>
                </a:solidFill>
                <a:latin typeface="Bookman Old Style" pitchFamily="18" charset="0"/>
              </a:rPr>
              <a:t> уверенность в себе:</a:t>
            </a:r>
            <a:r>
              <a:rPr lang="ru-RU" sz="2800" dirty="0" smtClean="0">
                <a:solidFill>
                  <a:schemeClr val="accent4">
                    <a:lumMod val="75000"/>
                  </a:schemeClr>
                </a:solidFill>
                <a:latin typeface="Bookman Old Style" pitchFamily="18" charset="0"/>
              </a:rPr>
              <a:t> </a:t>
            </a:r>
          </a:p>
          <a:p>
            <a:pPr>
              <a:buFont typeface="Wingdings" pitchFamily="2" charset="2"/>
              <a:buChar char="§"/>
            </a:pPr>
            <a:r>
              <a:rPr lang="ru-RU" sz="2800" u="sng" dirty="0" smtClean="0">
                <a:solidFill>
                  <a:schemeClr val="accent4">
                    <a:lumMod val="75000"/>
                  </a:schemeClr>
                </a:solidFill>
                <a:latin typeface="Bookman Old Style" pitchFamily="18" charset="0"/>
              </a:rPr>
              <a:t> умение рассчитывать свои силы:</a:t>
            </a:r>
            <a:r>
              <a:rPr lang="ru-RU" sz="2800" dirty="0" smtClean="0">
                <a:solidFill>
                  <a:schemeClr val="accent4">
                    <a:lumMod val="75000"/>
                  </a:schemeClr>
                </a:solidFill>
                <a:latin typeface="Bookman Old Style" pitchFamily="18" charset="0"/>
              </a:rPr>
              <a:t> </a:t>
            </a:r>
          </a:p>
          <a:p>
            <a:pPr>
              <a:buFont typeface="Wingdings" pitchFamily="2" charset="2"/>
              <a:buChar char="§"/>
            </a:pPr>
            <a:r>
              <a:rPr lang="ru-RU" sz="2800" u="sng" dirty="0" smtClean="0">
                <a:solidFill>
                  <a:schemeClr val="accent4">
                    <a:lumMod val="75000"/>
                  </a:schemeClr>
                </a:solidFill>
                <a:latin typeface="Bookman Old Style" pitchFamily="18" charset="0"/>
              </a:rPr>
              <a:t> самокритичность:</a:t>
            </a:r>
            <a:r>
              <a:rPr lang="ru-RU" sz="2800" dirty="0" smtClean="0">
                <a:solidFill>
                  <a:schemeClr val="accent4">
                    <a:lumMod val="75000"/>
                  </a:schemeClr>
                </a:solidFill>
                <a:latin typeface="Bookman Old Style" pitchFamily="18" charset="0"/>
              </a:rPr>
              <a:t> </a:t>
            </a:r>
          </a:p>
          <a:p>
            <a:pPr>
              <a:buFont typeface="Wingdings" pitchFamily="2" charset="2"/>
              <a:buChar char="§"/>
            </a:pPr>
            <a:r>
              <a:rPr lang="ru-RU" sz="2800" dirty="0" smtClean="0">
                <a:solidFill>
                  <a:schemeClr val="accent4">
                    <a:lumMod val="75000"/>
                  </a:schemeClr>
                </a:solidFill>
                <a:latin typeface="Bookman Old Style" pitchFamily="18" charset="0"/>
              </a:rPr>
              <a:t> </a:t>
            </a:r>
            <a:r>
              <a:rPr lang="ru-RU" sz="2800" u="sng" dirty="0" smtClean="0">
                <a:solidFill>
                  <a:schemeClr val="accent4">
                    <a:lumMod val="75000"/>
                  </a:schemeClr>
                </a:solidFill>
                <a:latin typeface="Bookman Old Style" pitchFamily="18" charset="0"/>
              </a:rPr>
              <a:t>самоконтроль:</a:t>
            </a:r>
            <a:r>
              <a:rPr lang="ru-RU" sz="2800" dirty="0" smtClean="0">
                <a:solidFill>
                  <a:schemeClr val="accent4">
                    <a:lumMod val="75000"/>
                  </a:schemeClr>
                </a:solidFill>
                <a:latin typeface="Bookman Old Style" pitchFamily="18" charset="0"/>
              </a:rPr>
              <a:t> </a:t>
            </a:r>
            <a:endParaRPr lang="ru-RU" sz="2800" dirty="0">
              <a:solidFill>
                <a:schemeClr val="accent4">
                  <a:lumMod val="7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7" name="Picture 5" descr="http://im0-tub-ru.yandex.net/i?id=8a6f7ae3d224ffd167ac04a1ec0be2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4357694"/>
            <a:ext cx="3277739" cy="1857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8063" cy="6858000"/>
          </a:xfrm>
        </p:spPr>
      </p:pic>
      <p:sp>
        <p:nvSpPr>
          <p:cNvPr id="5" name="TextBox 4"/>
          <p:cNvSpPr txBox="1"/>
          <p:nvPr/>
        </p:nvSpPr>
        <p:spPr>
          <a:xfrm flipH="1">
            <a:off x="1214414" y="1071546"/>
            <a:ext cx="535785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C000"/>
                </a:solidFill>
                <a:latin typeface="Bookman Old Style" pitchFamily="18" charset="0"/>
              </a:rPr>
              <a:t>Волевые качества личности:</a:t>
            </a:r>
            <a:endParaRPr lang="ru-RU" sz="2800" dirty="0" smtClean="0">
              <a:solidFill>
                <a:srgbClr val="FFC000"/>
              </a:solidFill>
              <a:latin typeface="Bookman Old Style" pitchFamily="18" charset="0"/>
            </a:endParaRP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357290" y="2857496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u="sng" dirty="0" smtClean="0">
                <a:solidFill>
                  <a:srgbClr val="0070C0"/>
                </a:solidFill>
                <a:latin typeface="Bookman Old Style" pitchFamily="18" charset="0"/>
              </a:rPr>
              <a:t> </a:t>
            </a:r>
            <a:r>
              <a:rPr lang="ru-RU" sz="3600" u="sng" dirty="0" smtClean="0">
                <a:solidFill>
                  <a:srgbClr val="0070C0"/>
                </a:solidFill>
                <a:latin typeface="Bookman Old Style" pitchFamily="18" charset="0"/>
              </a:rPr>
              <a:t>настойчивость:</a:t>
            </a:r>
            <a:endParaRPr lang="ru-RU" sz="3600" dirty="0" smtClean="0">
              <a:solidFill>
                <a:srgbClr val="0070C0"/>
              </a:solidFill>
              <a:latin typeface="Bookman Old Style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3600" u="sng" dirty="0" smtClean="0">
                <a:solidFill>
                  <a:srgbClr val="0070C0"/>
                </a:solidFill>
                <a:latin typeface="Bookman Old Style" pitchFamily="18" charset="0"/>
              </a:rPr>
              <a:t> решительность:</a:t>
            </a:r>
            <a:endParaRPr lang="ru-RU" sz="3600" dirty="0" smtClean="0">
              <a:solidFill>
                <a:srgbClr val="0070C0"/>
              </a:solidFill>
              <a:latin typeface="Bookman Old Style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3600" u="sng" dirty="0" smtClean="0">
                <a:solidFill>
                  <a:srgbClr val="0070C0"/>
                </a:solidFill>
                <a:latin typeface="Bookman Old Style" pitchFamily="18" charset="0"/>
              </a:rPr>
              <a:t> смелость:</a:t>
            </a:r>
            <a:r>
              <a:rPr lang="ru-RU" sz="3600" dirty="0" smtClean="0">
                <a:solidFill>
                  <a:srgbClr val="0070C0"/>
                </a:solidFill>
                <a:latin typeface="Bookman Old Style" pitchFamily="18" charset="0"/>
              </a:rPr>
              <a:t> </a:t>
            </a:r>
            <a:endParaRPr lang="ru-RU" sz="3600" dirty="0">
              <a:solidFill>
                <a:srgbClr val="0070C0"/>
              </a:solidFill>
              <a:latin typeface="Bookman Old Style" pitchFamily="18" charset="0"/>
            </a:endParaRPr>
          </a:p>
        </p:txBody>
      </p:sp>
      <p:pic>
        <p:nvPicPr>
          <p:cNvPr id="5122" name="Picture 2" descr="http://im0-tub-ru.yandex.net/i?id=234f38a05d49ba952108228a4ecb84e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1571612"/>
            <a:ext cx="2217039" cy="1714512"/>
          </a:xfrm>
          <a:prstGeom prst="rect">
            <a:avLst/>
          </a:prstGeom>
          <a:noFill/>
        </p:spPr>
      </p:pic>
      <p:pic>
        <p:nvPicPr>
          <p:cNvPr id="5124" name="Picture 4" descr="http://im0-tub-ru.yandex.net/i?id=9027fbb5178d1f54bae214d3836eb3f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52" y="4929198"/>
            <a:ext cx="2035983" cy="1357322"/>
          </a:xfrm>
          <a:prstGeom prst="rect">
            <a:avLst/>
          </a:prstGeom>
          <a:noFill/>
        </p:spPr>
      </p:pic>
      <p:pic>
        <p:nvPicPr>
          <p:cNvPr id="5126" name="Picture 6" descr="http://im0-tub-ru.yandex.net/i?id=84ab21fcf5a19dbc161623f2395d3bab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7950" y="4857760"/>
            <a:ext cx="2021830" cy="142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8063" cy="6858000"/>
          </a:xfrm>
        </p:spPr>
      </p:pic>
      <p:sp>
        <p:nvSpPr>
          <p:cNvPr id="5" name="TextBox 4"/>
          <p:cNvSpPr txBox="1"/>
          <p:nvPr/>
        </p:nvSpPr>
        <p:spPr>
          <a:xfrm>
            <a:off x="928662" y="1071546"/>
            <a:ext cx="77153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smtClean="0">
                <a:solidFill>
                  <a:srgbClr val="0070C0"/>
                </a:solidFill>
                <a:latin typeface="Bookman Old Style" pitchFamily="18" charset="0"/>
              </a:rPr>
              <a:t>Эмоциональная реактивность, </a:t>
            </a:r>
          </a:p>
          <a:p>
            <a:r>
              <a:rPr lang="ru-RU" sz="2800" b="1" smtClean="0">
                <a:solidFill>
                  <a:srgbClr val="0070C0"/>
                </a:solidFill>
                <a:latin typeface="Bookman Old Style" pitchFamily="18" charset="0"/>
              </a:rPr>
              <a:t>уравновешенность:</a:t>
            </a:r>
            <a:endParaRPr lang="ru-RU" sz="2800" smtClean="0">
              <a:solidFill>
                <a:srgbClr val="0070C0"/>
              </a:solidFill>
              <a:latin typeface="Bookman Old Style" pitchFamily="18" charset="0"/>
            </a:endParaRPr>
          </a:p>
          <a:p>
            <a:endParaRPr lang="ru-RU" sz="2800" dirty="0"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28662" y="2285993"/>
            <a:ext cx="77867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u="sng" dirty="0" smtClean="0">
                <a:solidFill>
                  <a:schemeClr val="accent5"/>
                </a:solidFill>
                <a:latin typeface="Bookman Old Style" pitchFamily="18" charset="0"/>
              </a:rPr>
              <a:t>самообладание</a:t>
            </a:r>
            <a:endParaRPr lang="ru-RU" sz="3200" dirty="0" smtClean="0">
              <a:solidFill>
                <a:schemeClr val="accent5"/>
              </a:solidFill>
              <a:latin typeface="Bookman Old Style" pitchFamily="18" charset="0"/>
            </a:endParaRPr>
          </a:p>
          <a:p>
            <a:r>
              <a:rPr lang="ru-RU" sz="3200" u="sng" dirty="0" smtClean="0">
                <a:solidFill>
                  <a:schemeClr val="accent5"/>
                </a:solidFill>
                <a:latin typeface="Bookman Old Style" pitchFamily="18" charset="0"/>
              </a:rPr>
              <a:t>эмоциональная уравновешенность</a:t>
            </a:r>
            <a:endParaRPr lang="ru-RU" sz="3200" dirty="0" smtClean="0">
              <a:solidFill>
                <a:schemeClr val="accent5"/>
              </a:solidFill>
              <a:latin typeface="Bookman Old Style" pitchFamily="18" charset="0"/>
            </a:endParaRPr>
          </a:p>
          <a:p>
            <a:r>
              <a:rPr lang="ru-RU" sz="3200" u="sng" dirty="0" smtClean="0">
                <a:solidFill>
                  <a:schemeClr val="accent5"/>
                </a:solidFill>
                <a:latin typeface="Bookman Old Style" pitchFamily="18" charset="0"/>
              </a:rPr>
              <a:t>эмоциональная реактивность:</a:t>
            </a:r>
            <a:endParaRPr lang="ru-RU" sz="3200" dirty="0">
              <a:solidFill>
                <a:schemeClr val="accent5"/>
              </a:solidFill>
              <a:latin typeface="Bookman Old Style" pitchFamily="18" charset="0"/>
            </a:endParaRPr>
          </a:p>
        </p:txBody>
      </p:sp>
      <p:pic>
        <p:nvPicPr>
          <p:cNvPr id="4100" name="Picture 4" descr="http://im0-tub-ru.yandex.net/i?id=0e2ba008bbd5a9bb51869013addb87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4572008"/>
            <a:ext cx="2250297" cy="15001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37" y="0"/>
            <a:ext cx="9138063" cy="6858000"/>
          </a:xfrm>
        </p:spPr>
      </p:pic>
      <p:sp>
        <p:nvSpPr>
          <p:cNvPr id="5" name="TextBox 4"/>
          <p:cNvSpPr txBox="1"/>
          <p:nvPr/>
        </p:nvSpPr>
        <p:spPr>
          <a:xfrm>
            <a:off x="1000100" y="1428736"/>
            <a:ext cx="9008287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5"/>
                </a:solidFill>
                <a:latin typeface="Bookman Old Style" pitchFamily="18" charset="0"/>
              </a:rPr>
              <a:t>Положение учащегося в коллективе:</a:t>
            </a:r>
            <a:endParaRPr lang="ru-RU" sz="2800" dirty="0" smtClean="0">
              <a:solidFill>
                <a:schemeClr val="accent5"/>
              </a:solidFill>
              <a:latin typeface="Bookman Old Style" pitchFamily="18" charset="0"/>
            </a:endParaRP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428992" y="2214554"/>
            <a:ext cx="48577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3200" u="sng" dirty="0" smtClean="0">
                <a:solidFill>
                  <a:srgbClr val="1A585A"/>
                </a:solidFill>
                <a:latin typeface="Bookman Old Style" pitchFamily="18" charset="0"/>
              </a:rPr>
              <a:t>симпатия:</a:t>
            </a:r>
            <a:r>
              <a:rPr lang="ru-RU" sz="3200" dirty="0" smtClean="0">
                <a:solidFill>
                  <a:srgbClr val="1A585A"/>
                </a:solidFill>
                <a:latin typeface="Bookman Old Style" pitchFamily="18" charset="0"/>
              </a:rPr>
              <a:t> </a:t>
            </a:r>
          </a:p>
          <a:p>
            <a:pPr algn="r"/>
            <a:r>
              <a:rPr lang="ru-RU" sz="3200" u="sng" dirty="0" smtClean="0">
                <a:solidFill>
                  <a:srgbClr val="1A585A"/>
                </a:solidFill>
                <a:latin typeface="Bookman Old Style" pitchFamily="18" charset="0"/>
              </a:rPr>
              <a:t>авторитет в группе</a:t>
            </a:r>
            <a:endParaRPr lang="ru-RU" sz="3200" dirty="0" smtClean="0">
              <a:solidFill>
                <a:srgbClr val="1A585A"/>
              </a:solidFill>
              <a:latin typeface="Bookman Old Style" pitchFamily="18" charset="0"/>
            </a:endParaRPr>
          </a:p>
          <a:p>
            <a:pPr algn="r"/>
            <a:r>
              <a:rPr lang="ru-RU" sz="3200" u="sng" dirty="0" smtClean="0">
                <a:solidFill>
                  <a:srgbClr val="1A585A"/>
                </a:solidFill>
                <a:latin typeface="Bookman Old Style" pitchFamily="18" charset="0"/>
              </a:rPr>
              <a:t>стремление к успеху</a:t>
            </a:r>
            <a:endParaRPr lang="ru-RU" sz="3200" dirty="0">
              <a:solidFill>
                <a:srgbClr val="1A585A"/>
              </a:solidFill>
              <a:latin typeface="Bookman Old Style" pitchFamily="18" charset="0"/>
            </a:endParaRPr>
          </a:p>
        </p:txBody>
      </p:sp>
      <p:pic>
        <p:nvPicPr>
          <p:cNvPr id="3076" name="Picture 4" descr="http://im0-tub-ru.yandex.net/i?id=9dd194a413817651a540cf0dbbf4a35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2357430"/>
            <a:ext cx="2464611" cy="1785950"/>
          </a:xfrm>
          <a:prstGeom prst="rect">
            <a:avLst/>
          </a:prstGeom>
          <a:noFill/>
        </p:spPr>
      </p:pic>
      <p:pic>
        <p:nvPicPr>
          <p:cNvPr id="3078" name="Picture 6" descr="http://im0-tub-ru.yandex.net/i?id=a9c54087eb86d04ad1a06b5e0392857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4643446"/>
            <a:ext cx="2939936" cy="15287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37" y="0"/>
            <a:ext cx="9138063" cy="6858000"/>
          </a:xfrm>
        </p:spPr>
      </p:pic>
      <p:sp>
        <p:nvSpPr>
          <p:cNvPr id="3" name="TextBox 2"/>
          <p:cNvSpPr txBox="1"/>
          <p:nvPr/>
        </p:nvSpPr>
        <p:spPr>
          <a:xfrm>
            <a:off x="1071538" y="1857364"/>
            <a:ext cx="9126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C000"/>
                </a:solidFill>
              </a:rPr>
              <a:t>Состояние здоровья, физическая закалка:</a:t>
            </a:r>
            <a:endParaRPr lang="ru-RU" sz="2800" dirty="0">
              <a:solidFill>
                <a:srgbClr val="FFC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00100" y="2643182"/>
            <a:ext cx="75724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u="sng" dirty="0" smtClean="0">
                <a:solidFill>
                  <a:schemeClr val="accent5">
                    <a:lumMod val="75000"/>
                  </a:schemeClr>
                </a:solidFill>
                <a:latin typeface="Bookman Old Style" pitchFamily="18" charset="0"/>
              </a:rPr>
              <a:t>особенности функционирования нервной системы:</a:t>
            </a:r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  <a:latin typeface="Bookman Old Style" pitchFamily="18" charset="0"/>
              </a:rPr>
              <a:t> </a:t>
            </a:r>
            <a:endParaRPr lang="ru-RU" sz="3600" dirty="0">
              <a:solidFill>
                <a:schemeClr val="accent5">
                  <a:lumMod val="7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2050" name="Picture 2" descr="http://im0-tub-ru.yandex.net/i?id=180744c6b63015c5bbf05eedfa40487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4000504"/>
            <a:ext cx="2944100" cy="19431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исунок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8063" cy="6858000"/>
          </a:xfrm>
        </p:spPr>
      </p:pic>
      <p:pic>
        <p:nvPicPr>
          <p:cNvPr id="1025" name="Picture 1" descr="C:\Users\Екатерина\Downloads\презент характер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207</Words>
  <PresentationFormat>Экран (4:3)</PresentationFormat>
  <Paragraphs>67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Екатерина</dc:creator>
  <cp:lastModifiedBy>Екатерина</cp:lastModifiedBy>
  <cp:revision>22</cp:revision>
  <dcterms:created xsi:type="dcterms:W3CDTF">2018-10-03T01:31:34Z</dcterms:created>
  <dcterms:modified xsi:type="dcterms:W3CDTF">2018-10-03T06:05:22Z</dcterms:modified>
</cp:coreProperties>
</file>