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5" r:id="rId5"/>
    <p:sldId id="260" r:id="rId6"/>
    <p:sldId id="266" r:id="rId7"/>
    <p:sldId id="261" r:id="rId8"/>
    <p:sldId id="267" r:id="rId9"/>
    <p:sldId id="268" r:id="rId10"/>
    <p:sldId id="269" r:id="rId11"/>
    <p:sldId id="26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8A6E-8C90-4F0D-8007-1D8965D67062}" type="datetimeFigureOut">
              <a:rPr lang="ru-RU" smtClean="0"/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5282-DC9F-47F7-97F4-21945C54E0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8A6E-8C90-4F0D-8007-1D8965D67062}" type="datetimeFigureOut">
              <a:rPr lang="ru-RU" smtClean="0"/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5282-DC9F-47F7-97F4-21945C54E0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8A6E-8C90-4F0D-8007-1D8965D67062}" type="datetimeFigureOut">
              <a:rPr lang="ru-RU" smtClean="0"/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5282-DC9F-47F7-97F4-21945C54E0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8A6E-8C90-4F0D-8007-1D8965D67062}" type="datetimeFigureOut">
              <a:rPr lang="ru-RU" smtClean="0"/>
              <a:t>04.10.2018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5282-DC9F-47F7-97F4-21945C54E0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8A6E-8C90-4F0D-8007-1D8965D67062}" type="datetimeFigureOut">
              <a:rPr lang="ru-RU" smtClean="0"/>
              <a:t>04.10.2018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5282-DC9F-47F7-97F4-21945C54E0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8A6E-8C90-4F0D-8007-1D8965D67062}" type="datetimeFigureOut">
              <a:rPr lang="ru-RU" smtClean="0"/>
              <a:t>04.10.2018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5282-DC9F-47F7-97F4-21945C54E0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8A6E-8C90-4F0D-8007-1D8965D67062}" type="datetimeFigureOut">
              <a:rPr lang="ru-RU" smtClean="0"/>
              <a:t>04.10.2018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5282-DC9F-47F7-97F4-21945C54E0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8A6E-8C90-4F0D-8007-1D8965D67062}" type="datetimeFigureOut">
              <a:rPr lang="ru-RU" smtClean="0"/>
              <a:t>04.10.2018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5282-DC9F-47F7-97F4-21945C54E0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8A6E-8C90-4F0D-8007-1D8965D67062}" type="datetimeFigureOut">
              <a:rPr lang="ru-RU" smtClean="0"/>
              <a:t>04.10.2018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5282-DC9F-47F7-97F4-21945C54E0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8A6E-8C90-4F0D-8007-1D8965D67062}" type="datetimeFigureOut">
              <a:rPr lang="ru-RU" smtClean="0"/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5282-DC9F-47F7-97F4-21945C54E0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28A6E-8C90-4F0D-8007-1D8965D67062}" type="datetimeFigureOut">
              <a:rPr lang="ru-RU" smtClean="0"/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5282-DC9F-47F7-97F4-21945C54E0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28A6E-8C90-4F0D-8007-1D8965D67062}" type="datetimeFigureOut">
              <a:rPr lang="ru-RU" smtClean="0"/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95282-DC9F-47F7-97F4-21945C54E02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cs2.a5.ru/media/9f/79/03/1280_9f790362ca09f5c52ad5670c8e9b3c7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571472" y="1785926"/>
            <a:ext cx="824520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Технологическая карта урока по ФГОС –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новый вид конспекта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7224" y="4429132"/>
            <a:ext cx="550157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Васильева Юлия Олеговна, учитель географии, </a:t>
            </a:r>
          </a:p>
          <a:p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ервая квалификационная категория </a:t>
            </a:r>
          </a:p>
          <a:p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МОУ «Турунтаевская районная гимназия»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29fhpw069ctt2.cloudfront.net/clipart/107754/preview/CAHIER_preview_138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0"/>
            <a:ext cx="9286908" cy="7215214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771556" y="1071546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Технологическая карта 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способ </a:t>
            </a:r>
            <a:r>
              <a:rPr kumimoji="0" lang="ru-RU" sz="3600" b="0" i="1" u="none" strike="noStrike" cap="none" normalizeH="0" baseline="0" dirty="0" smtClean="0">
                <a:ln>
                  <a:noFill/>
                </a:ln>
                <a:solidFill>
                  <a:srgbClr val="00001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графического проектирования урока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– таблица, которая позволяет учителю структурировать урок по выбранным параметрам: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857224" y="2643182"/>
            <a:ext cx="7536487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153035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этапы и цели урока;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153035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153035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содержание учебного материала;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153035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153035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методы и приёмы организации учебной деятельности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457200" algn="l"/>
                <a:tab pos="153035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учащихся;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153035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  <a:tab pos="153035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деятельность учителя и деятельность обучающихся.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29fhpw069ctt2.cloudfront.net/clipart/107754/preview/CAHIER_preview_138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0"/>
            <a:ext cx="9286908" cy="7215214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771556" y="1071546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000100" y="285728"/>
            <a:ext cx="762843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30350" algn="l"/>
              </a:tabLst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Отличия технологической карты и конспекта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928662" y="1397000"/>
          <a:ext cx="7715304" cy="50323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7652"/>
                <a:gridCol w="3857652"/>
              </a:tblGrid>
              <a:tr h="599553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ТК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Конспект</a:t>
                      </a:r>
                      <a:endParaRPr lang="ru-RU" sz="2800" dirty="0"/>
                    </a:p>
                  </a:txBody>
                  <a:tcPr/>
                </a:tc>
              </a:tr>
              <a:tr h="1477614"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Оформляется в виде таблицы и описывает деятельность учителя и обучающихся на каждом этапе урока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Оформляется как сценарий и описывает слова, действия учителя и предполагаемые ответы </a:t>
                      </a:r>
                      <a:endParaRPr lang="ru-RU" sz="2000" dirty="0"/>
                    </a:p>
                  </a:txBody>
                  <a:tcPr/>
                </a:tc>
              </a:tr>
              <a:tr h="1477614"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Характеризует деятельность учеников с указанием УУД, формируемых при каждом учебном действии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Указывает и описывает формы и методы, используемые на уроке</a:t>
                      </a:r>
                      <a:endParaRPr lang="ru-RU" sz="2000" dirty="0"/>
                    </a:p>
                  </a:txBody>
                  <a:tcPr/>
                </a:tc>
              </a:tr>
              <a:tr h="1477614"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Помогает планировать результаты по каждому виду деятельности и контролировать процесс их достижения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Только указывает цели урока</a:t>
                      </a:r>
                      <a:endParaRPr lang="ru-RU" sz="2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29fhpw069ctt2.cloudfront.net/clipart/107754/preview/CAHIER_preview_138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0"/>
            <a:ext cx="9286908" cy="7215214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771556" y="1071546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000100" y="285728"/>
            <a:ext cx="668195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30350" algn="l"/>
              </a:tabLst>
            </a:pPr>
            <a:r>
              <a:rPr lang="ru-RU" sz="2400" b="1" i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Преимущества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технологической карты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928662" y="428604"/>
            <a:ext cx="7858180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определить универсальные учебные действия, которые формируются при выполнении конкретного учебного действия;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спроектировать последовательность действий и операций по освоению темы, приводящих к намеченному результату;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проектировать педагогическую деятельность на конкретный период;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 практике реализовать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межпредметные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связи;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обеспечить согласованные действия участников педагогического процесса;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диагностировать достижения запланированных результатов на каждом этапе урока;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строить образовательный процесс как проектную деятельность, где все этапы логичны, взаимосвязаны и могут быть расширены в рамках предмета.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29fhpw069ctt2.cloudfront.net/clipart/107754/preview/CAHIER_preview_138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0"/>
            <a:ext cx="9286908" cy="7215214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771556" y="1071546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857224" y="2643182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457200" algn="l"/>
                <a:tab pos="153035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142976" y="285728"/>
            <a:ext cx="6143668" cy="46166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Структура технологической карты урока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18473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0100" y="1142984"/>
            <a:ext cx="71438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тема;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цель освоения учебного материала;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результаты, которые планируется достичь: 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личностные, предметные и метапредметные;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межпредметные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связи;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организация учебного пространства: 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формы работы, ресурсы и оборудование;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основные понятия темы;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технология изучения указанной темы.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cademy-prof.ru/img/uploads1%20(20)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29fhpw069ctt2.cloudfront.net/clipart/107754/preview/CAHIER_preview_138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8" y="0"/>
            <a:ext cx="9286908" cy="7215214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857224" y="2643182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457200" algn="l"/>
                <a:tab pos="153035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1214414" y="285728"/>
            <a:ext cx="520623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Образец технологической карты №1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857224" y="428604"/>
            <a:ext cx="4515723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ФИО учителя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Класс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Дата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Предмет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Тема урока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Место и роль урока в изучаемой теме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Цель урока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Характеристика этапов урока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https://academy-prof.ru/img/uploads2%20(19)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3429000"/>
            <a:ext cx="800105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29fhpw069ctt2.cloudfront.net/clipart/107754/preview/CAHIER_preview_138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8" y="0"/>
            <a:ext cx="9286908" cy="7215214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857224" y="2643182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457200" algn="l"/>
                <a:tab pos="153035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1214414" y="285728"/>
            <a:ext cx="520623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Образец технологической карты №2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857224" y="428604"/>
            <a:ext cx="492922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913157" y="785794"/>
            <a:ext cx="8230843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ФИО учителя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Класс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Дата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Предмет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Тема урока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Цель урока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Задачи урока: обучающие, воспитательные и развивающие.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Актуальность использования средств ИКТ.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Виды используемых средств ИКТ.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Необходимое оборудование и программное обеспечение.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Организационная структура урока.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 descr="https://academy-prof.ru/img/uploads3%20(18)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5000636"/>
            <a:ext cx="8072494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29fhpw069ctt2.cloudfront.net/clipart/107754/preview/CAHIER_preview_138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8" y="0"/>
            <a:ext cx="9286908" cy="7215214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857224" y="2643182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457200" algn="l"/>
                <a:tab pos="153035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1214414" y="285728"/>
            <a:ext cx="520623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Образец технологической карты №3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857224" y="428604"/>
            <a:ext cx="18473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1000100" y="785794"/>
            <a:ext cx="6158032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ФИО учителя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Класс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Дата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Предмет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Тема урока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Место и роль урока в изучаемой теме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Цель урока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Структура урока.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 descr="https://academy-prof.ru/img/uploads4%20(11)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4214818"/>
            <a:ext cx="792961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29fhpw069ctt2.cloudfront.net/clipart/107754/preview/CAHIER_preview_138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8" y="0"/>
            <a:ext cx="9286908" cy="7215214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857224" y="2643182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457200" algn="l"/>
                <a:tab pos="153035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1214414" y="285728"/>
            <a:ext cx="520623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Образец технологической карты №4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857224" y="428604"/>
            <a:ext cx="18473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142976" y="928670"/>
            <a:ext cx="5304081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ФИО учителя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Класс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Дата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Предмет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Тема урока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Место и роль урока в изучаемой теме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Цель урока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Структура урока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 descr="https://academy-prof.ru/img/uploads5%20(8)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3857628"/>
            <a:ext cx="7643866" cy="300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29fhpw069ctt2.cloudfront.net/clipart/107754/preview/CAHIER_preview_138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0"/>
            <a:ext cx="9286908" cy="7215214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771556" y="1071546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graphicFrame>
        <p:nvGraphicFramePr>
          <p:cNvPr id="10" name="Содержимое 9"/>
          <p:cNvGraphicFramePr>
            <a:graphicFrameLocks noGrp="1"/>
          </p:cNvGraphicFramePr>
          <p:nvPr>
            <p:ph idx="1"/>
          </p:nvPr>
        </p:nvGraphicFramePr>
        <p:xfrm>
          <a:off x="714348" y="642918"/>
          <a:ext cx="8229600" cy="3449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  <a:gridCol w="1143008"/>
                <a:gridCol w="1428760"/>
                <a:gridCol w="1714512"/>
                <a:gridCol w="1571636"/>
                <a:gridCol w="1514428"/>
              </a:tblGrid>
              <a:tr h="814390">
                <a:tc rowSpan="2"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Этап урока</a:t>
                      </a:r>
                      <a:endParaRPr lang="ru-RU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Виды работы, формы, методы, приемы</a:t>
                      </a:r>
                      <a:endParaRPr lang="ru-RU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Содержание педагогического взаимодействия</a:t>
                      </a:r>
                      <a:endParaRPr lang="ru-RU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Формируемые УУД</a:t>
                      </a:r>
                      <a:endParaRPr lang="ru-RU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2000" b="1" kern="1200" dirty="0" smtClean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Планируемые результаты</a:t>
                      </a:r>
                      <a:endParaRPr lang="ru-RU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8143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Деятельность учителя</a:t>
                      </a:r>
                      <a:endParaRPr lang="ru-RU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Деятельность обучающихся</a:t>
                      </a:r>
                      <a:endParaRPr lang="ru-RU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2878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785786" y="4643446"/>
            <a:ext cx="81498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ОПТИМАЛЬНЫЙ ВАРИАНТ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358</Words>
  <Application>Microsoft Office PowerPoint</Application>
  <PresentationFormat>Экран (4:3)</PresentationFormat>
  <Paragraphs>93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Технологическая карта - способ графического проектирования урока – таблица, которая позволяет учителю структурировать урок по выбранным параметрам:  </vt:lpstr>
      <vt:lpstr>  </vt:lpstr>
      <vt:lpstr>  </vt:lpstr>
      <vt:lpstr>  </vt:lpstr>
      <vt:lpstr>Слайд 6</vt:lpstr>
      <vt:lpstr>Слайд 7</vt:lpstr>
      <vt:lpstr>Слайд 8</vt:lpstr>
      <vt:lpstr>Слайд 9</vt:lpstr>
      <vt:lpstr>Слайд 10</vt:lpstr>
      <vt:lpstr>  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Юлия</dc:creator>
  <cp:lastModifiedBy>Юлия</cp:lastModifiedBy>
  <cp:revision>6</cp:revision>
  <dcterms:created xsi:type="dcterms:W3CDTF">2018-10-03T15:08:43Z</dcterms:created>
  <dcterms:modified xsi:type="dcterms:W3CDTF">2018-10-03T16:04:31Z</dcterms:modified>
</cp:coreProperties>
</file>