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E30F197-E4C4-4B7E-A5E6-C6D122221B1B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C1A4EDC-E0BC-4026-89F9-EFDE1B08284B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0851119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0F197-E4C4-4B7E-A5E6-C6D122221B1B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A4EDC-E0BC-4026-89F9-EFDE1B0828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045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0F197-E4C4-4B7E-A5E6-C6D122221B1B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A4EDC-E0BC-4026-89F9-EFDE1B0828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541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0F197-E4C4-4B7E-A5E6-C6D122221B1B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A4EDC-E0BC-4026-89F9-EFDE1B0828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234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E30F197-E4C4-4B7E-A5E6-C6D122221B1B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C1A4EDC-E0BC-4026-89F9-EFDE1B08284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6523355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0F197-E4C4-4B7E-A5E6-C6D122221B1B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A4EDC-E0BC-4026-89F9-EFDE1B0828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537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0F197-E4C4-4B7E-A5E6-C6D122221B1B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A4EDC-E0BC-4026-89F9-EFDE1B0828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321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0F197-E4C4-4B7E-A5E6-C6D122221B1B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A4EDC-E0BC-4026-89F9-EFDE1B0828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609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0F197-E4C4-4B7E-A5E6-C6D122221B1B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A4EDC-E0BC-4026-89F9-EFDE1B0828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493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E30F197-E4C4-4B7E-A5E6-C6D122221B1B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C1A4EDC-E0BC-4026-89F9-EFDE1B08284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47749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E30F197-E4C4-4B7E-A5E6-C6D122221B1B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C1A4EDC-E0BC-4026-89F9-EFDE1B08284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56340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0E30F197-E4C4-4B7E-A5E6-C6D122221B1B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EC1A4EDC-E0BC-4026-89F9-EFDE1B08284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52005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https://sneg1.dnrschool.ru/?section_id=16" TargetMode="External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s://sneg1.dnrschool.ru/?section_id=16" TargetMode="Externa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neg1.dnrschool.ru/?section_id=16" TargetMode="Externa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sneg1.dnrschool.ru/?section_id=16" TargetMode="Externa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sneg1.dnrschool.ru/?section_id=16" TargetMode="Externa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15127" y="1317399"/>
            <a:ext cx="8361229" cy="2321727"/>
          </a:xfrm>
        </p:spPr>
        <p:txBody>
          <a:bodyPr/>
          <a:lstStyle/>
          <a:p>
            <a:r>
              <a:rPr lang="ru-RU" sz="4800" i="1" dirty="0"/>
              <a:t>«Десять шагов к Школе </a:t>
            </a:r>
            <a:r>
              <a:rPr lang="ru-RU" sz="4800" i="1" dirty="0" err="1"/>
              <a:t>Минпросвещения</a:t>
            </a:r>
            <a:r>
              <a:rPr lang="ru-RU" sz="4800" i="1" dirty="0"/>
              <a:t> России»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/>
              <a:t>ПАМЯТКА</a:t>
            </a:r>
            <a:endParaRPr lang="ru-RU" dirty="0"/>
          </a:p>
          <a:p>
            <a:r>
              <a:rPr lang="ru-RU" b="1" dirty="0"/>
              <a:t>ДИРЕКТОРУ ШКОЛЫ,</a:t>
            </a:r>
            <a:endParaRPr lang="ru-RU" dirty="0"/>
          </a:p>
          <a:p>
            <a:r>
              <a:rPr lang="ru-RU" b="1" dirty="0"/>
              <a:t>ВКЛЮЧАЮЩЕЙСЯ В АПРОБАЦИЮ ПРОЕКТА</a:t>
            </a:r>
            <a:endParaRPr lang="ru-RU" dirty="0"/>
          </a:p>
          <a:p>
            <a:r>
              <a:rPr lang="ru-RU" b="1" dirty="0"/>
              <a:t>«ШКОЛА МИНПРОСВЕЩЕНИЯ РОССИИ»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15640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5800725" cy="1383030"/>
          </a:xfrm>
        </p:spPr>
        <p:txBody>
          <a:bodyPr/>
          <a:lstStyle/>
          <a:p>
            <a:pPr algn="ctr"/>
            <a:r>
              <a:rPr lang="ru-RU" dirty="0"/>
              <a:t>9 шаг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2629" y="1901372"/>
            <a:ext cx="3940629" cy="457034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Проведение мониторинга реализации Проекта.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771" y="21771"/>
            <a:ext cx="6836229" cy="6836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887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6105646" cy="1374494"/>
          </a:xfrm>
        </p:spPr>
        <p:txBody>
          <a:bodyPr/>
          <a:lstStyle/>
          <a:p>
            <a:pPr algn="ctr"/>
            <a:r>
              <a:rPr lang="ru-RU" dirty="0"/>
              <a:t>10 шаг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285999"/>
            <a:ext cx="5642658" cy="375598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/>
              <a:t>	Ожидаемый результат (конечный): формирование единого образовательного пространства, создание условий для всестороннего развития ребенка и  повышения конкурентоспособности общеобразовательной организации.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2325" y="1817224"/>
            <a:ext cx="4674625" cy="48550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36259" y="1817224"/>
            <a:ext cx="1823619" cy="1720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0976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248862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501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1 шаг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286000"/>
            <a:ext cx="5869709" cy="35814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3200" dirty="0"/>
              <a:t>	Ознакомление с нормативными документами Проекта.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2325" y="1428750"/>
            <a:ext cx="4674625" cy="52435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72325" y="4578191"/>
            <a:ext cx="1691640" cy="1691640"/>
          </a:xfrm>
          <a:prstGeom prst="rect">
            <a:avLst/>
          </a:prstGeom>
        </p:spPr>
      </p:pic>
      <p:sp>
        <p:nvSpPr>
          <p:cNvPr id="7" name="Блок-схема: подготовка 6">
            <a:hlinkClick r:id="rId5"/>
            <a:hlinkHover r:id="rId5"/>
          </p:cNvPr>
          <p:cNvSpPr/>
          <p:nvPr/>
        </p:nvSpPr>
        <p:spPr>
          <a:xfrm>
            <a:off x="1533644" y="4331497"/>
            <a:ext cx="3107803" cy="958133"/>
          </a:xfrm>
          <a:prstGeom prst="flowChartPreparati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n w="22225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Материалы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9" t="27513" r="21667" b="11817"/>
          <a:stretch/>
        </p:blipFill>
        <p:spPr bwMode="auto">
          <a:xfrm>
            <a:off x="0" y="0"/>
            <a:ext cx="5442859" cy="305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92" t="22857" r="21746" b="19859"/>
          <a:stretch/>
        </p:blipFill>
        <p:spPr bwMode="auto">
          <a:xfrm>
            <a:off x="1920017" y="1075077"/>
            <a:ext cx="5442859" cy="305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7" t="28800" r="21666" b="10388"/>
          <a:stretch/>
        </p:blipFill>
        <p:spPr bwMode="auto">
          <a:xfrm>
            <a:off x="4450895" y="2226192"/>
            <a:ext cx="5442860" cy="306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5" t="22845" r="22021" b="17079"/>
          <a:stretch/>
        </p:blipFill>
        <p:spPr bwMode="auto">
          <a:xfrm>
            <a:off x="6829428" y="3927403"/>
            <a:ext cx="5360418" cy="2930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711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2 </a:t>
            </a:r>
            <a:r>
              <a:rPr lang="ru-RU" dirty="0"/>
              <a:t>шаг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614668"/>
            <a:ext cx="6348714" cy="3581400"/>
          </a:xfrm>
          <a:noFill/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	</a:t>
            </a:r>
            <a:r>
              <a:rPr lang="ru-RU" sz="3200" dirty="0"/>
              <a:t>Издание локальных нормативных и распорядительных актов. </a:t>
            </a:r>
          </a:p>
          <a:p>
            <a:pPr marL="0" indent="0" algn="just">
              <a:buNone/>
            </a:pPr>
            <a:r>
              <a:rPr lang="ru-RU" sz="3200" dirty="0"/>
              <a:t>	Назначение ответственных, распределение обязанностей.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2325" y="1428750"/>
            <a:ext cx="4674625" cy="52435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96705" y="4062715"/>
            <a:ext cx="1691640" cy="1696232"/>
          </a:xfrm>
          <a:prstGeom prst="rect">
            <a:avLst/>
          </a:prstGeom>
        </p:spPr>
      </p:pic>
      <p:sp>
        <p:nvSpPr>
          <p:cNvPr id="7" name="Блок-схема: подготовка 6">
            <a:hlinkClick r:id="rId5"/>
            <a:hlinkHover r:id="rId5"/>
          </p:cNvPr>
          <p:cNvSpPr/>
          <p:nvPr/>
        </p:nvSpPr>
        <p:spPr>
          <a:xfrm>
            <a:off x="1533644" y="4331497"/>
            <a:ext cx="3107803" cy="958133"/>
          </a:xfrm>
          <a:prstGeom prst="flowChartPreparati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n w="22225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Материалы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6" t="28211" r="21905" b="11824"/>
          <a:stretch/>
        </p:blipFill>
        <p:spPr bwMode="auto">
          <a:xfrm>
            <a:off x="0" y="0"/>
            <a:ext cx="6524248" cy="366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695" y="3055257"/>
            <a:ext cx="6488305" cy="3802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1371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15" t="17097" r="5714" b="10311"/>
          <a:stretch/>
        </p:blipFill>
        <p:spPr bwMode="auto">
          <a:xfrm>
            <a:off x="5312229" y="20848"/>
            <a:ext cx="6879771" cy="6839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8215" y="517979"/>
            <a:ext cx="5493657" cy="910771"/>
          </a:xfrm>
        </p:spPr>
        <p:txBody>
          <a:bodyPr/>
          <a:lstStyle/>
          <a:p>
            <a:pPr algn="ctr"/>
            <a:r>
              <a:rPr lang="ru-RU" dirty="0"/>
              <a:t>3 шаг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7944" y="1428749"/>
            <a:ext cx="4354286" cy="501559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/>
              <a:t>	Проведение самодиагностики образовательной организации и определение  стартового уровня развития ОО.</a:t>
            </a:r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2325" y="1428750"/>
            <a:ext cx="4674625" cy="52435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17997" y="3860561"/>
            <a:ext cx="1691640" cy="1691640"/>
          </a:xfrm>
          <a:prstGeom prst="rect">
            <a:avLst/>
          </a:prstGeom>
        </p:spPr>
      </p:pic>
      <p:sp>
        <p:nvSpPr>
          <p:cNvPr id="7" name="Блок-схема: подготовка 6">
            <a:hlinkClick r:id="rId6"/>
            <a:hlinkHover r:id="rId6"/>
          </p:cNvPr>
          <p:cNvSpPr/>
          <p:nvPr/>
        </p:nvSpPr>
        <p:spPr>
          <a:xfrm>
            <a:off x="1098215" y="4727230"/>
            <a:ext cx="3107803" cy="958133"/>
          </a:xfrm>
          <a:prstGeom prst="flowChartPreparati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n w="22225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Материалы</a:t>
            </a:r>
          </a:p>
        </p:txBody>
      </p:sp>
    </p:spTree>
    <p:extLst>
      <p:ext uri="{BB962C8B-B14F-4D97-AF65-F5344CB8AC3E}">
        <p14:creationId xmlns:p14="http://schemas.microsoft.com/office/powerpoint/2010/main" val="3847838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6510759" cy="1420792"/>
          </a:xfrm>
        </p:spPr>
        <p:txBody>
          <a:bodyPr/>
          <a:lstStyle/>
          <a:p>
            <a:pPr algn="ctr"/>
            <a:r>
              <a:rPr lang="ru-RU" dirty="0"/>
              <a:t>4 шаг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285999"/>
            <a:ext cx="5897301" cy="375598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/>
              <a:t>	Разработка организационных материалов с учетом результатов самодиагностики (Дорожная карта, чек-лист, и т.п.).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2325" y="1428750"/>
            <a:ext cx="4674625" cy="52435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09875" y="3582768"/>
            <a:ext cx="1691640" cy="1691640"/>
          </a:xfrm>
          <a:prstGeom prst="rect">
            <a:avLst/>
          </a:prstGeom>
        </p:spPr>
      </p:pic>
      <p:sp>
        <p:nvSpPr>
          <p:cNvPr id="6" name="Блок-схема: подготовка 5">
            <a:hlinkClick r:id="rId5"/>
            <a:hlinkHover r:id="rId5"/>
          </p:cNvPr>
          <p:cNvSpPr/>
          <p:nvPr/>
        </p:nvSpPr>
        <p:spPr>
          <a:xfrm>
            <a:off x="1533644" y="4331497"/>
            <a:ext cx="3107803" cy="958133"/>
          </a:xfrm>
          <a:prstGeom prst="flowChartPreparati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n w="22225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Материалы</a:t>
            </a:r>
          </a:p>
        </p:txBody>
      </p:sp>
    </p:spTree>
    <p:extLst>
      <p:ext uri="{BB962C8B-B14F-4D97-AF65-F5344CB8AC3E}">
        <p14:creationId xmlns:p14="http://schemas.microsoft.com/office/powerpoint/2010/main" val="3058225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5295418" cy="1143000"/>
          </a:xfrm>
        </p:spPr>
        <p:txBody>
          <a:bodyPr/>
          <a:lstStyle/>
          <a:p>
            <a:pPr algn="ctr"/>
            <a:r>
              <a:rPr lang="ru-RU" dirty="0"/>
              <a:t>5 шаг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5894" y="1428749"/>
            <a:ext cx="5903088" cy="508779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chemeClr val="tx1"/>
                </a:solidFill>
              </a:rPr>
              <a:t>Выявление и ликвидация дефицитов.</a:t>
            </a:r>
          </a:p>
          <a:p>
            <a:pPr marL="0" indent="0">
              <a:buNone/>
            </a:pPr>
            <a:endParaRPr lang="ru-RU" sz="240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</a:rPr>
              <a:t>	Мониторинг кадрового обеспечения и уровня профессионального роста педагогов, мониторинг качества знаний обучающихся, мониторинг внедрения ФГОС НОО,ООО,СОО.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</a:rPr>
              <a:t>	Изучение образовательных потребностей и интересов обучающихся и запросов родителей для разработки части формируемой участниками образовательного процесса. 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2325" y="1428750"/>
            <a:ext cx="4674625" cy="52435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76092" y="3316550"/>
            <a:ext cx="1691640" cy="169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33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5800725" cy="1085127"/>
          </a:xfrm>
        </p:spPr>
        <p:txBody>
          <a:bodyPr/>
          <a:lstStyle/>
          <a:p>
            <a:pPr algn="ctr"/>
            <a:r>
              <a:rPr lang="ru-RU" dirty="0"/>
              <a:t>6 шаг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286000"/>
            <a:ext cx="5800724" cy="408007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800" dirty="0"/>
              <a:t>Выбор ключевого для ОО направления реализации Проекта, планирование работы по направлению.</a:t>
            </a:r>
          </a:p>
          <a:p>
            <a:pPr marL="0" indent="0" algn="just">
              <a:buNone/>
            </a:pPr>
            <a:r>
              <a:rPr lang="ru-RU" sz="2800" i="1" dirty="0"/>
              <a:t>	</a:t>
            </a:r>
            <a:r>
              <a:rPr lang="ru-RU" sz="2800" dirty="0"/>
              <a:t>Разработка подпрограммы «Учитель. Школьная команда»  (план мероприятий реализации подпрограммы )</a:t>
            </a:r>
          </a:p>
          <a:p>
            <a:pPr marL="0" indent="0" algn="just">
              <a:buNone/>
            </a:pPr>
            <a:r>
              <a:rPr lang="ru-RU" sz="2800" dirty="0"/>
              <a:t>	Разработка положения по наставничеству.</a:t>
            </a:r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2325" y="1428750"/>
            <a:ext cx="4674625" cy="52435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63817" y="3050333"/>
            <a:ext cx="1691640" cy="169164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914" y="1095375"/>
            <a:ext cx="8967412" cy="5044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257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85" y="2353800"/>
            <a:ext cx="7297737" cy="415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6661230" cy="1281896"/>
          </a:xfrm>
        </p:spPr>
        <p:txBody>
          <a:bodyPr/>
          <a:lstStyle/>
          <a:p>
            <a:pPr algn="ctr"/>
            <a:r>
              <a:rPr lang="ru-RU" dirty="0"/>
              <a:t>7 шаг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97012" y="1428750"/>
            <a:ext cx="5800725" cy="376755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/>
              <a:t>	Организация выполнения мероприятий Дорожной карты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2325" y="1428750"/>
            <a:ext cx="4674625" cy="52435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72415" y="2737816"/>
            <a:ext cx="1691640" cy="169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46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5800725" cy="1270322"/>
          </a:xfrm>
        </p:spPr>
        <p:txBody>
          <a:bodyPr/>
          <a:lstStyle/>
          <a:p>
            <a:pPr algn="ctr"/>
            <a:r>
              <a:rPr lang="ru-RU" dirty="0"/>
              <a:t>8 шаг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286000"/>
            <a:ext cx="5800725" cy="394118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/>
              <a:t>	Подготовка информационных материалов по промежуточным результатам работы для публикации на сайтах регионального и федерального операторов.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2325" y="1428750"/>
            <a:ext cx="4674625" cy="52435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81160" y="2385060"/>
            <a:ext cx="1691640" cy="1691640"/>
          </a:xfrm>
          <a:prstGeom prst="rect">
            <a:avLst/>
          </a:prstGeom>
        </p:spPr>
      </p:pic>
      <p:sp>
        <p:nvSpPr>
          <p:cNvPr id="6" name="Блок-схема: подготовка 5">
            <a:hlinkClick r:id="rId5"/>
            <a:hlinkHover r:id="rId5"/>
          </p:cNvPr>
          <p:cNvSpPr/>
          <p:nvPr/>
        </p:nvSpPr>
        <p:spPr>
          <a:xfrm>
            <a:off x="1464196" y="4736611"/>
            <a:ext cx="3107803" cy="958133"/>
          </a:xfrm>
          <a:prstGeom prst="flowChartPreparati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n w="22225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Материалы</a:t>
            </a:r>
          </a:p>
        </p:txBody>
      </p:sp>
    </p:spTree>
    <p:extLst>
      <p:ext uri="{BB962C8B-B14F-4D97-AF65-F5344CB8AC3E}">
        <p14:creationId xmlns:p14="http://schemas.microsoft.com/office/powerpoint/2010/main" val="168794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 animBg="1"/>
    </p:bld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151</TotalTime>
  <Words>231</Words>
  <Application>Microsoft Office PowerPoint</Application>
  <PresentationFormat>Широкоэкранный</PresentationFormat>
  <Paragraphs>36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Franklin Gothic Book</vt:lpstr>
      <vt:lpstr>Crop</vt:lpstr>
      <vt:lpstr>«Десять шагов к Школе Минпросвещения России»</vt:lpstr>
      <vt:lpstr>1 шаг</vt:lpstr>
      <vt:lpstr>2 шаг</vt:lpstr>
      <vt:lpstr>3 шаг</vt:lpstr>
      <vt:lpstr>4 шаг</vt:lpstr>
      <vt:lpstr>5 шаг</vt:lpstr>
      <vt:lpstr>6 шаг</vt:lpstr>
      <vt:lpstr>7 шаг</vt:lpstr>
      <vt:lpstr>8 шаг</vt:lpstr>
      <vt:lpstr>9 шаг</vt:lpstr>
      <vt:lpstr>10 шаг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«Десять шагов к Школе Минпросвещения России»</dc:title>
  <dc:creator>SteelSmart</dc:creator>
  <cp:lastModifiedBy>Баярма</cp:lastModifiedBy>
  <cp:revision>32</cp:revision>
  <dcterms:created xsi:type="dcterms:W3CDTF">2023-04-17T11:22:02Z</dcterms:created>
  <dcterms:modified xsi:type="dcterms:W3CDTF">2023-06-03T03:03:39Z</dcterms:modified>
</cp:coreProperties>
</file>