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92" r:id="rId2"/>
    <p:sldMasterId id="2147483694" r:id="rId3"/>
  </p:sldMasterIdLst>
  <p:sldIdLst>
    <p:sldId id="256" r:id="rId4"/>
    <p:sldId id="340" r:id="rId5"/>
    <p:sldId id="337" r:id="rId6"/>
    <p:sldId id="339" r:id="rId7"/>
    <p:sldId id="341" r:id="rId8"/>
    <p:sldId id="288" r:id="rId9"/>
    <p:sldId id="330" r:id="rId10"/>
    <p:sldId id="335" r:id="rId11"/>
    <p:sldId id="287" r:id="rId12"/>
    <p:sldId id="290" r:id="rId13"/>
    <p:sldId id="294" r:id="rId14"/>
    <p:sldId id="291" r:id="rId15"/>
    <p:sldId id="338" r:id="rId16"/>
    <p:sldId id="306" r:id="rId17"/>
    <p:sldId id="325" r:id="rId18"/>
    <p:sldId id="308" r:id="rId19"/>
    <p:sldId id="309" r:id="rId20"/>
    <p:sldId id="257" r:id="rId21"/>
    <p:sldId id="331" r:id="rId22"/>
    <p:sldId id="318" r:id="rId23"/>
    <p:sldId id="299" r:id="rId24"/>
    <p:sldId id="328" r:id="rId25"/>
    <p:sldId id="301" r:id="rId26"/>
    <p:sldId id="302" r:id="rId27"/>
    <p:sldId id="324" r:id="rId28"/>
    <p:sldId id="305" r:id="rId29"/>
    <p:sldId id="343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9933"/>
    <a:srgbClr val="6699FF"/>
    <a:srgbClr val="3366FF"/>
    <a:srgbClr val="009999"/>
    <a:srgbClr val="0099CC"/>
    <a:srgbClr val="0099FF"/>
    <a:srgbClr val="FF6600"/>
    <a:srgbClr val="FF9900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10" autoAdjust="0"/>
    <p:restoredTop sz="94660"/>
  </p:normalViewPr>
  <p:slideViewPr>
    <p:cSldViewPr>
      <p:cViewPr varScale="1">
        <p:scale>
          <a:sx n="110" d="100"/>
          <a:sy n="110" d="100"/>
        </p:scale>
        <p:origin x="190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8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72" name="Freeform 32" descr="1"/>
          <p:cNvSpPr>
            <a:spLocks/>
          </p:cNvSpPr>
          <p:nvPr/>
        </p:nvSpPr>
        <p:spPr bwMode="ltGray">
          <a:xfrm>
            <a:off x="-22225" y="0"/>
            <a:ext cx="9191625" cy="6156325"/>
          </a:xfrm>
          <a:custGeom>
            <a:avLst/>
            <a:gdLst/>
            <a:ahLst/>
            <a:cxnLst>
              <a:cxn ang="0">
                <a:pos x="22" y="3783"/>
              </a:cxn>
              <a:cxn ang="0">
                <a:pos x="1792" y="3857"/>
              </a:cxn>
              <a:cxn ang="0">
                <a:pos x="5774" y="3089"/>
              </a:cxn>
              <a:cxn ang="0">
                <a:pos x="5790" y="0"/>
              </a:cxn>
              <a:cxn ang="0">
                <a:pos x="0" y="0"/>
              </a:cxn>
              <a:cxn ang="0">
                <a:pos x="14" y="3791"/>
              </a:cxn>
            </a:cxnLst>
            <a:rect l="0" t="0" r="r" b="b"/>
            <a:pathLst>
              <a:path w="5790" h="3878">
                <a:moveTo>
                  <a:pt x="22" y="3783"/>
                </a:moveTo>
                <a:cubicBezTo>
                  <a:pt x="316" y="3795"/>
                  <a:pt x="788" y="3878"/>
                  <a:pt x="1792" y="3857"/>
                </a:cubicBezTo>
                <a:cubicBezTo>
                  <a:pt x="2796" y="3838"/>
                  <a:pt x="5112" y="3299"/>
                  <a:pt x="5774" y="3089"/>
                </a:cubicBezTo>
                <a:lnTo>
                  <a:pt x="5790" y="0"/>
                </a:lnTo>
                <a:lnTo>
                  <a:pt x="0" y="0"/>
                </a:lnTo>
                <a:lnTo>
                  <a:pt x="14" y="3791"/>
                </a:lnTo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74" name="Freeform 34"/>
          <p:cNvSpPr>
            <a:spLocks/>
          </p:cNvSpPr>
          <p:nvPr/>
        </p:nvSpPr>
        <p:spPr bwMode="ltGray">
          <a:xfrm>
            <a:off x="0" y="4419600"/>
            <a:ext cx="9153525" cy="1733550"/>
          </a:xfrm>
          <a:custGeom>
            <a:avLst/>
            <a:gdLst/>
            <a:ahLst/>
            <a:cxnLst>
              <a:cxn ang="0">
                <a:pos x="8" y="1000"/>
              </a:cxn>
              <a:cxn ang="0">
                <a:pos x="1778" y="1072"/>
              </a:cxn>
              <a:cxn ang="0">
                <a:pos x="5760" y="324"/>
              </a:cxn>
              <a:cxn ang="0">
                <a:pos x="5766" y="0"/>
              </a:cxn>
              <a:cxn ang="0">
                <a:pos x="1764" y="1032"/>
              </a:cxn>
              <a:cxn ang="0">
                <a:pos x="0" y="720"/>
              </a:cxn>
              <a:cxn ang="0">
                <a:pos x="0" y="1008"/>
              </a:cxn>
            </a:cxnLst>
            <a:rect l="0" t="0" r="r" b="b"/>
            <a:pathLst>
              <a:path w="5766" h="1092">
                <a:moveTo>
                  <a:pt x="8" y="1000"/>
                </a:moveTo>
                <a:cubicBezTo>
                  <a:pt x="302" y="1012"/>
                  <a:pt x="774" y="1092"/>
                  <a:pt x="1778" y="1072"/>
                </a:cubicBezTo>
                <a:cubicBezTo>
                  <a:pt x="2782" y="1052"/>
                  <a:pt x="5098" y="529"/>
                  <a:pt x="5760" y="324"/>
                </a:cubicBezTo>
                <a:lnTo>
                  <a:pt x="5766" y="0"/>
                </a:lnTo>
                <a:cubicBezTo>
                  <a:pt x="5264" y="296"/>
                  <a:pt x="2820" y="1038"/>
                  <a:pt x="1764" y="1032"/>
                </a:cubicBezTo>
                <a:cubicBezTo>
                  <a:pt x="708" y="1026"/>
                  <a:pt x="116" y="744"/>
                  <a:pt x="0" y="720"/>
                </a:cubicBezTo>
                <a:lnTo>
                  <a:pt x="0" y="1008"/>
                </a:lnTo>
              </a:path>
            </a:pathLst>
          </a:custGeom>
          <a:solidFill>
            <a:srgbClr val="FFFFFF">
              <a:alpha val="89999"/>
            </a:srgbClr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75" name="Freeform 35"/>
          <p:cNvSpPr>
            <a:spLocks/>
          </p:cNvSpPr>
          <p:nvPr/>
        </p:nvSpPr>
        <p:spPr bwMode="gray">
          <a:xfrm>
            <a:off x="0" y="5181600"/>
            <a:ext cx="9169400" cy="9779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1584" y="586"/>
              </a:cxn>
              <a:cxn ang="0">
                <a:pos x="5768" y="0"/>
              </a:cxn>
              <a:cxn ang="0">
                <a:pos x="5776" y="32"/>
              </a:cxn>
              <a:cxn ang="0">
                <a:pos x="1584" y="598"/>
              </a:cxn>
              <a:cxn ang="0">
                <a:pos x="4" y="92"/>
              </a:cxn>
              <a:cxn ang="0">
                <a:pos x="0" y="58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5870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 rot="853024">
            <a:off x="1062038" y="1265238"/>
            <a:ext cx="6858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51" name="Rectangle 11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19400" y="914400"/>
            <a:ext cx="6097588" cy="1371600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5852" name="Rectangle 12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3505200" y="2590800"/>
            <a:ext cx="5410200" cy="609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400">
                <a:latin typeface="Arial" charset="0"/>
              </a:defRPr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35853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564313"/>
            <a:ext cx="2133600" cy="2174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5855" name="Rectangle 1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0" y="6553200"/>
            <a:ext cx="2743200" cy="2174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97EBD6B-FD68-42FC-A6FB-16C8D298F4A0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35865" name="Picture 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4267200" y="4379913"/>
            <a:ext cx="3962400" cy="247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66" name="Picture 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 rot="385846">
            <a:off x="1897063" y="4740275"/>
            <a:ext cx="2209800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67" name="Picture 2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gray">
          <a:xfrm>
            <a:off x="609600" y="3352800"/>
            <a:ext cx="2819400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68" name="Picture 2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 rot="-1037149">
            <a:off x="1573213" y="2192338"/>
            <a:ext cx="1000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69" name="Picture 2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gray">
          <a:xfrm>
            <a:off x="1295400" y="1649413"/>
            <a:ext cx="1905000" cy="12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71" name="Picture 3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gray">
          <a:xfrm>
            <a:off x="381000" y="609600"/>
            <a:ext cx="14478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5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5791200" y="6477000"/>
            <a:ext cx="3124200" cy="304800"/>
          </a:xfrm>
        </p:spPr>
        <p:txBody>
          <a:bodyPr/>
          <a:lstStyle>
            <a:lvl1pPr>
              <a:defRPr b="1"/>
            </a:lvl1pPr>
          </a:lstStyle>
          <a:p>
            <a:endParaRPr lang="ru-RU"/>
          </a:p>
        </p:txBody>
      </p:sp>
      <p:sp>
        <p:nvSpPr>
          <p:cNvPr id="35873" name="Text Box 33"/>
          <p:cNvSpPr txBox="1">
            <a:spLocks noChangeArrowheads="1"/>
          </p:cNvSpPr>
          <p:nvPr/>
        </p:nvSpPr>
        <p:spPr bwMode="gray">
          <a:xfrm>
            <a:off x="4724400" y="4724400"/>
            <a:ext cx="29718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2400" b="1">
                <a:solidFill>
                  <a:schemeClr val="bg2"/>
                </a:solidFill>
                <a:latin typeface="Arial" charset="0"/>
              </a:rPr>
              <a:t>Company </a:t>
            </a:r>
            <a:r>
              <a:rPr lang="en-US" sz="2800" b="1">
                <a:solidFill>
                  <a:schemeClr val="bg2"/>
                </a:solidFill>
                <a:latin typeface="Arial" charset="0"/>
              </a:rPr>
              <a:t>LOGO</a:t>
            </a:r>
          </a:p>
        </p:txBody>
      </p:sp>
      <p:grpSp>
        <p:nvGrpSpPr>
          <p:cNvPr id="35933" name="Group 93"/>
          <p:cNvGrpSpPr>
            <a:grpSpLocks/>
          </p:cNvGrpSpPr>
          <p:nvPr/>
        </p:nvGrpSpPr>
        <p:grpSpPr bwMode="auto">
          <a:xfrm>
            <a:off x="5715000" y="1371600"/>
            <a:ext cx="3533775" cy="3427413"/>
            <a:chOff x="3665" y="622"/>
            <a:chExt cx="2161" cy="2063"/>
          </a:xfrm>
        </p:grpSpPr>
        <p:sp>
          <p:nvSpPr>
            <p:cNvPr id="35912" name="Freeform 72"/>
            <p:cNvSpPr>
              <a:spLocks/>
            </p:cNvSpPr>
            <p:nvPr userDrawn="1"/>
          </p:nvSpPr>
          <p:spPr bwMode="gray">
            <a:xfrm rot="-667772" flipH="1" flipV="1">
              <a:off x="3665" y="249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3" name="Freeform 73"/>
            <p:cNvSpPr>
              <a:spLocks/>
            </p:cNvSpPr>
            <p:nvPr userDrawn="1"/>
          </p:nvSpPr>
          <p:spPr bwMode="gray">
            <a:xfrm rot="-667772" flipH="1" flipV="1">
              <a:off x="3672" y="2327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4" name="Freeform 74"/>
            <p:cNvSpPr>
              <a:spLocks/>
            </p:cNvSpPr>
            <p:nvPr userDrawn="1"/>
          </p:nvSpPr>
          <p:spPr bwMode="gray">
            <a:xfrm rot="-667772" flipH="1" flipV="1">
              <a:off x="3693" y="2161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5" name="Freeform 75"/>
            <p:cNvSpPr>
              <a:spLocks/>
            </p:cNvSpPr>
            <p:nvPr userDrawn="1"/>
          </p:nvSpPr>
          <p:spPr bwMode="gray">
            <a:xfrm rot="-667772" flipH="1" flipV="1">
              <a:off x="3728" y="1998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6" name="Freeform 76"/>
            <p:cNvSpPr>
              <a:spLocks/>
            </p:cNvSpPr>
            <p:nvPr userDrawn="1"/>
          </p:nvSpPr>
          <p:spPr bwMode="gray">
            <a:xfrm rot="-667772" flipH="1" flipV="1">
              <a:off x="3778" y="1841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7" name="Freeform 77"/>
            <p:cNvSpPr>
              <a:spLocks/>
            </p:cNvSpPr>
            <p:nvPr userDrawn="1"/>
          </p:nvSpPr>
          <p:spPr bwMode="gray">
            <a:xfrm rot="-667772" flipH="1" flipV="1">
              <a:off x="3841" y="1688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8" name="Freeform 78"/>
            <p:cNvSpPr>
              <a:spLocks/>
            </p:cNvSpPr>
            <p:nvPr userDrawn="1"/>
          </p:nvSpPr>
          <p:spPr bwMode="gray">
            <a:xfrm rot="-667772" flipH="1" flipV="1">
              <a:off x="3917" y="1542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9" name="Freeform 79"/>
            <p:cNvSpPr>
              <a:spLocks/>
            </p:cNvSpPr>
            <p:nvPr userDrawn="1"/>
          </p:nvSpPr>
          <p:spPr bwMode="gray">
            <a:xfrm rot="-667772" flipH="1" flipV="1">
              <a:off x="4006" y="1404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0" name="Freeform 80"/>
            <p:cNvSpPr>
              <a:spLocks/>
            </p:cNvSpPr>
            <p:nvPr userDrawn="1"/>
          </p:nvSpPr>
          <p:spPr bwMode="gray">
            <a:xfrm rot="-667772" flipH="1" flipV="1">
              <a:off x="4108" y="1275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1" name="Freeform 81"/>
            <p:cNvSpPr>
              <a:spLocks/>
            </p:cNvSpPr>
            <p:nvPr userDrawn="1"/>
          </p:nvSpPr>
          <p:spPr bwMode="gray">
            <a:xfrm rot="-667772" flipH="1" flipV="1">
              <a:off x="4223" y="115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2" name="Freeform 82"/>
            <p:cNvSpPr>
              <a:spLocks/>
            </p:cNvSpPr>
            <p:nvPr userDrawn="1"/>
          </p:nvSpPr>
          <p:spPr bwMode="gray">
            <a:xfrm rot="-667772" flipH="1" flipV="1">
              <a:off x="4345" y="1045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3" name="Freeform 83"/>
            <p:cNvSpPr>
              <a:spLocks/>
            </p:cNvSpPr>
            <p:nvPr userDrawn="1"/>
          </p:nvSpPr>
          <p:spPr bwMode="gray">
            <a:xfrm rot="-667772" flipH="1" flipV="1">
              <a:off x="4477" y="947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4" name="Freeform 84"/>
            <p:cNvSpPr>
              <a:spLocks/>
            </p:cNvSpPr>
            <p:nvPr userDrawn="1"/>
          </p:nvSpPr>
          <p:spPr bwMode="gray">
            <a:xfrm rot="-667772" flipH="1" flipV="1">
              <a:off x="4619" y="861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5" name="Freeform 85"/>
            <p:cNvSpPr>
              <a:spLocks/>
            </p:cNvSpPr>
            <p:nvPr userDrawn="1"/>
          </p:nvSpPr>
          <p:spPr bwMode="gray">
            <a:xfrm rot="-667772" flipH="1" flipV="1">
              <a:off x="4767" y="789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6" name="Freeform 86"/>
            <p:cNvSpPr>
              <a:spLocks/>
            </p:cNvSpPr>
            <p:nvPr userDrawn="1"/>
          </p:nvSpPr>
          <p:spPr bwMode="gray">
            <a:xfrm rot="-667772" flipH="1" flipV="1">
              <a:off x="4923" y="73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7" name="Freeform 87"/>
            <p:cNvSpPr>
              <a:spLocks/>
            </p:cNvSpPr>
            <p:nvPr userDrawn="1"/>
          </p:nvSpPr>
          <p:spPr bwMode="gray">
            <a:xfrm rot="-667772" flipH="1" flipV="1">
              <a:off x="5083" y="686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8" name="AutoShape 88"/>
            <p:cNvSpPr>
              <a:spLocks noChangeArrowheads="1"/>
            </p:cNvSpPr>
            <p:nvPr userDrawn="1"/>
          </p:nvSpPr>
          <p:spPr bwMode="gray">
            <a:xfrm rot="-667772" flipH="1" flipV="1">
              <a:off x="5248" y="654"/>
              <a:ext cx="77" cy="670"/>
            </a:xfrm>
            <a:prstGeom prst="roundRect">
              <a:avLst>
                <a:gd name="adj" fmla="val 16667"/>
              </a:avLst>
            </a:prstGeom>
            <a:solidFill>
              <a:srgbClr val="F8F8F8">
                <a:alpha val="10001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9" name="Freeform 89"/>
            <p:cNvSpPr>
              <a:spLocks/>
            </p:cNvSpPr>
            <p:nvPr userDrawn="1"/>
          </p:nvSpPr>
          <p:spPr bwMode="gray">
            <a:xfrm rot="-667772" flipH="1" flipV="1">
              <a:off x="5357" y="631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0" name="Freeform 90"/>
            <p:cNvSpPr>
              <a:spLocks/>
            </p:cNvSpPr>
            <p:nvPr userDrawn="1"/>
          </p:nvSpPr>
          <p:spPr bwMode="gray">
            <a:xfrm rot="-667772" flipH="1" flipV="1">
              <a:off x="5467" y="62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1" name="Freeform 91"/>
            <p:cNvSpPr>
              <a:spLocks/>
            </p:cNvSpPr>
            <p:nvPr userDrawn="1"/>
          </p:nvSpPr>
          <p:spPr bwMode="gray">
            <a:xfrm rot="-667772" flipH="1" flipV="1">
              <a:off x="5579" y="628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3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9ED0530-1CA6-426E-A58A-A25988359F6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975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975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28FA15-F207-446D-94BD-835FF86DB15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6781800" cy="8842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0" y="6400800"/>
            <a:ext cx="2133600" cy="2730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3733800" y="6584950"/>
            <a:ext cx="2133600" cy="273050"/>
          </a:xfrm>
        </p:spPr>
        <p:txBody>
          <a:bodyPr/>
          <a:lstStyle>
            <a:lvl1pPr>
              <a:defRPr/>
            </a:lvl1pPr>
          </a:lstStyle>
          <a:p>
            <a:fld id="{06D96C12-5F07-4EE0-A170-4153BC856C6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5943600" y="6451600"/>
            <a:ext cx="2895600" cy="2730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6781800" cy="8842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ru-RU"/>
              <a:t>Вставка диаграммы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0" y="6400800"/>
            <a:ext cx="2133600" cy="2730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733800" y="6584950"/>
            <a:ext cx="2133600" cy="273050"/>
          </a:xfrm>
        </p:spPr>
        <p:txBody>
          <a:bodyPr/>
          <a:lstStyle>
            <a:lvl1pPr>
              <a:defRPr/>
            </a:lvl1pPr>
          </a:lstStyle>
          <a:p>
            <a:fld id="{9CFF498A-E5E9-41B0-9417-326AFBFA1B5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5943600" y="6451600"/>
            <a:ext cx="2895600" cy="2730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051356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52265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D8DCCD1-BE5A-4A20-9BC9-BD9D3D01A5D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D5736ED-54D7-426A-9A8F-9284C00460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66ACCA-9C57-4CE4-BC92-138D16FF389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B56EEA-59B9-485E-B4A7-E2E54AF03A1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093CF93-DB95-4E26-B5AA-C00810170A8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0F754B1-F0D8-4C91-AFB8-3ECC1F291A0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5386F97-1302-4C25-9338-016731CE656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C2FE3D-23B2-4CDA-8420-F463E43C959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56" name="Line 140"/>
          <p:cNvSpPr>
            <a:spLocks noChangeShapeType="1"/>
          </p:cNvSpPr>
          <p:nvPr/>
        </p:nvSpPr>
        <p:spPr bwMode="auto">
          <a:xfrm>
            <a:off x="1752600" y="990600"/>
            <a:ext cx="693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4890" name="Group 74"/>
          <p:cNvGrpSpPr>
            <a:grpSpLocks/>
          </p:cNvGrpSpPr>
          <p:nvPr/>
        </p:nvGrpSpPr>
        <p:grpSpPr bwMode="auto">
          <a:xfrm>
            <a:off x="-228600" y="-179388"/>
            <a:ext cx="2743200" cy="2714626"/>
            <a:chOff x="-144" y="-113"/>
            <a:chExt cx="1728" cy="1710"/>
          </a:xfrm>
        </p:grpSpPr>
        <p:sp>
          <p:nvSpPr>
            <p:cNvPr id="34853" name="Freeform 37"/>
            <p:cNvSpPr>
              <a:spLocks/>
            </p:cNvSpPr>
            <p:nvPr userDrawn="1"/>
          </p:nvSpPr>
          <p:spPr bwMode="gray">
            <a:xfrm rot="14847100" flipH="1">
              <a:off x="-225" y="1185"/>
              <a:ext cx="463" cy="301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617" y="67"/>
                </a:cxn>
                <a:cxn ang="0">
                  <a:pos x="38" y="401"/>
                </a:cxn>
                <a:cxn ang="0">
                  <a:pos x="0" y="335"/>
                </a:cxn>
                <a:cxn ang="0">
                  <a:pos x="580" y="0"/>
                </a:cxn>
              </a:cxnLst>
              <a:rect l="0" t="0" r="r" b="b"/>
              <a:pathLst>
                <a:path w="617" h="401">
                  <a:moveTo>
                    <a:pt x="580" y="0"/>
                  </a:moveTo>
                  <a:lnTo>
                    <a:pt x="617" y="67"/>
                  </a:lnTo>
                  <a:lnTo>
                    <a:pt x="38" y="401"/>
                  </a:lnTo>
                  <a:lnTo>
                    <a:pt x="0" y="335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4" name="Freeform 38"/>
            <p:cNvSpPr>
              <a:spLocks/>
            </p:cNvSpPr>
            <p:nvPr userDrawn="1"/>
          </p:nvSpPr>
          <p:spPr bwMode="gray">
            <a:xfrm rot="14847100" flipH="1">
              <a:off x="-129" y="1215"/>
              <a:ext cx="478" cy="266"/>
            </a:xfrm>
            <a:custGeom>
              <a:avLst/>
              <a:gdLst/>
              <a:ahLst/>
              <a:cxnLst>
                <a:cxn ang="0">
                  <a:pos x="607" y="0"/>
                </a:cxn>
                <a:cxn ang="0">
                  <a:pos x="638" y="71"/>
                </a:cxn>
                <a:cxn ang="0">
                  <a:pos x="33" y="353"/>
                </a:cxn>
                <a:cxn ang="0">
                  <a:pos x="0" y="284"/>
                </a:cxn>
                <a:cxn ang="0">
                  <a:pos x="607" y="0"/>
                </a:cxn>
              </a:cxnLst>
              <a:rect l="0" t="0" r="r" b="b"/>
              <a:pathLst>
                <a:path w="638" h="353">
                  <a:moveTo>
                    <a:pt x="607" y="0"/>
                  </a:moveTo>
                  <a:lnTo>
                    <a:pt x="638" y="71"/>
                  </a:lnTo>
                  <a:lnTo>
                    <a:pt x="33" y="353"/>
                  </a:lnTo>
                  <a:lnTo>
                    <a:pt x="0" y="284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5" name="Freeform 39"/>
            <p:cNvSpPr>
              <a:spLocks/>
            </p:cNvSpPr>
            <p:nvPr userDrawn="1"/>
          </p:nvSpPr>
          <p:spPr bwMode="gray">
            <a:xfrm rot="14847100" flipH="1">
              <a:off x="-26" y="1239"/>
              <a:ext cx="490" cy="226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6" name="Freeform 40"/>
            <p:cNvSpPr>
              <a:spLocks/>
            </p:cNvSpPr>
            <p:nvPr userDrawn="1"/>
          </p:nvSpPr>
          <p:spPr bwMode="gray">
            <a:xfrm rot="14847100" flipH="1">
              <a:off x="74" y="1254"/>
              <a:ext cx="499" cy="186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7" name="Freeform 41"/>
            <p:cNvSpPr>
              <a:spLocks/>
            </p:cNvSpPr>
            <p:nvPr userDrawn="1"/>
          </p:nvSpPr>
          <p:spPr bwMode="gray">
            <a:xfrm rot="14847100" flipH="1">
              <a:off x="177" y="1260"/>
              <a:ext cx="504" cy="145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8" name="Freeform 42"/>
            <p:cNvSpPr>
              <a:spLocks/>
            </p:cNvSpPr>
            <p:nvPr userDrawn="1"/>
          </p:nvSpPr>
          <p:spPr bwMode="gray">
            <a:xfrm rot="14847100" flipH="1">
              <a:off x="278" y="1260"/>
              <a:ext cx="504" cy="102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9" name="AutoShape 43"/>
            <p:cNvSpPr>
              <a:spLocks noChangeArrowheads="1"/>
            </p:cNvSpPr>
            <p:nvPr userDrawn="1"/>
          </p:nvSpPr>
          <p:spPr bwMode="gray">
            <a:xfrm rot="14847100" flipH="1">
              <a:off x="378" y="1250"/>
              <a:ext cx="501" cy="58"/>
            </a:xfrm>
            <a:prstGeom prst="roundRect">
              <a:avLst>
                <a:gd name="adj" fmla="val 16667"/>
              </a:avLst>
            </a:prstGeom>
            <a:solidFill>
              <a:srgbClr val="F8F8F8">
                <a:alpha val="10001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0" name="Freeform 44"/>
            <p:cNvSpPr>
              <a:spLocks/>
            </p:cNvSpPr>
            <p:nvPr userDrawn="1"/>
          </p:nvSpPr>
          <p:spPr bwMode="gray">
            <a:xfrm rot="14847100" flipH="1">
              <a:off x="470" y="1187"/>
              <a:ext cx="505" cy="10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1" name="Freeform 45"/>
            <p:cNvSpPr>
              <a:spLocks/>
            </p:cNvSpPr>
            <p:nvPr userDrawn="1"/>
          </p:nvSpPr>
          <p:spPr bwMode="gray">
            <a:xfrm rot="14847100" flipH="1">
              <a:off x="561" y="1119"/>
              <a:ext cx="505" cy="144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2" name="Freeform 46"/>
            <p:cNvSpPr>
              <a:spLocks/>
            </p:cNvSpPr>
            <p:nvPr userDrawn="1"/>
          </p:nvSpPr>
          <p:spPr bwMode="gray">
            <a:xfrm rot="14847100" flipH="1">
              <a:off x="648" y="1041"/>
              <a:ext cx="499" cy="18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3" name="Freeform 47"/>
            <p:cNvSpPr>
              <a:spLocks/>
            </p:cNvSpPr>
            <p:nvPr userDrawn="1"/>
          </p:nvSpPr>
          <p:spPr bwMode="gray">
            <a:xfrm rot="14847100" flipH="1">
              <a:off x="731" y="957"/>
              <a:ext cx="490" cy="226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4" name="Freeform 48"/>
            <p:cNvSpPr>
              <a:spLocks/>
            </p:cNvSpPr>
            <p:nvPr userDrawn="1"/>
          </p:nvSpPr>
          <p:spPr bwMode="gray">
            <a:xfrm rot="14847100" flipH="1">
              <a:off x="811" y="868"/>
              <a:ext cx="478" cy="26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5" name="Freeform 49"/>
            <p:cNvSpPr>
              <a:spLocks/>
            </p:cNvSpPr>
            <p:nvPr userDrawn="1"/>
          </p:nvSpPr>
          <p:spPr bwMode="gray">
            <a:xfrm rot="14847100" flipH="1">
              <a:off x="884" y="773"/>
              <a:ext cx="462" cy="301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6" name="Freeform 50"/>
            <p:cNvSpPr>
              <a:spLocks/>
            </p:cNvSpPr>
            <p:nvPr userDrawn="1"/>
          </p:nvSpPr>
          <p:spPr bwMode="gray">
            <a:xfrm rot="14847100" flipH="1">
              <a:off x="950" y="675"/>
              <a:ext cx="443" cy="33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7" name="Freeform 51"/>
            <p:cNvSpPr>
              <a:spLocks/>
            </p:cNvSpPr>
            <p:nvPr userDrawn="1"/>
          </p:nvSpPr>
          <p:spPr bwMode="gray">
            <a:xfrm rot="14847100" flipH="1">
              <a:off x="1013" y="573"/>
              <a:ext cx="421" cy="367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8" name="Freeform 52"/>
            <p:cNvSpPr>
              <a:spLocks/>
            </p:cNvSpPr>
            <p:nvPr userDrawn="1"/>
          </p:nvSpPr>
          <p:spPr bwMode="gray">
            <a:xfrm rot="14847100" flipH="1">
              <a:off x="1067" y="466"/>
              <a:ext cx="396" cy="396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9" name="Freeform 53"/>
            <p:cNvSpPr>
              <a:spLocks/>
            </p:cNvSpPr>
            <p:nvPr userDrawn="1"/>
          </p:nvSpPr>
          <p:spPr bwMode="gray">
            <a:xfrm rot="14847100" flipH="1">
              <a:off x="1113" y="358"/>
              <a:ext cx="367" cy="421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0" name="Freeform 54"/>
            <p:cNvSpPr>
              <a:spLocks/>
            </p:cNvSpPr>
            <p:nvPr userDrawn="1"/>
          </p:nvSpPr>
          <p:spPr bwMode="gray">
            <a:xfrm rot="14847100" flipH="1">
              <a:off x="1153" y="247"/>
              <a:ext cx="335" cy="446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1" name="Freeform 55"/>
            <p:cNvSpPr>
              <a:spLocks/>
            </p:cNvSpPr>
            <p:nvPr userDrawn="1"/>
          </p:nvSpPr>
          <p:spPr bwMode="gray">
            <a:xfrm rot="14847100" flipH="1">
              <a:off x="1187" y="137"/>
              <a:ext cx="299" cy="46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2" name="Freeform 56"/>
            <p:cNvSpPr>
              <a:spLocks/>
            </p:cNvSpPr>
            <p:nvPr userDrawn="1"/>
          </p:nvSpPr>
          <p:spPr bwMode="gray">
            <a:xfrm rot="14847100" flipH="1">
              <a:off x="1210" y="27"/>
              <a:ext cx="264" cy="481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3" name="Freeform 57"/>
            <p:cNvSpPr>
              <a:spLocks/>
            </p:cNvSpPr>
            <p:nvPr userDrawn="1"/>
          </p:nvSpPr>
          <p:spPr bwMode="gray">
            <a:xfrm rot="14847100" flipH="1">
              <a:off x="1225" y="-81"/>
              <a:ext cx="225" cy="49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4" name="Freeform 58"/>
            <p:cNvSpPr>
              <a:spLocks/>
            </p:cNvSpPr>
            <p:nvPr userDrawn="1"/>
          </p:nvSpPr>
          <p:spPr bwMode="gray">
            <a:xfrm rot="14847100" flipH="1">
              <a:off x="1231" y="-189"/>
              <a:ext cx="185" cy="5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5" name="Freeform 59"/>
            <p:cNvSpPr>
              <a:spLocks/>
            </p:cNvSpPr>
            <p:nvPr userDrawn="1"/>
          </p:nvSpPr>
          <p:spPr bwMode="gray">
            <a:xfrm rot="14847100" flipH="1">
              <a:off x="1229" y="-294"/>
              <a:ext cx="144" cy="506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8F8F8">
                <a:alpha val="10001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34846" name="Picture 30"/>
            <p:cNvPicPr>
              <a:picLocks noChangeAspect="1" noChangeArrowheads="1"/>
            </p:cNvPicPr>
            <p:nvPr userDrawn="1"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00" y="185"/>
              <a:ext cx="912" cy="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4843" name="Freeform 27"/>
          <p:cNvSpPr>
            <a:spLocks/>
          </p:cNvSpPr>
          <p:nvPr/>
        </p:nvSpPr>
        <p:spPr bwMode="gray">
          <a:xfrm>
            <a:off x="-25400" y="5124450"/>
            <a:ext cx="9156700" cy="1758950"/>
          </a:xfrm>
          <a:custGeom>
            <a:avLst/>
            <a:gdLst/>
            <a:ahLst/>
            <a:cxnLst>
              <a:cxn ang="0">
                <a:pos x="3" y="1092"/>
              </a:cxn>
              <a:cxn ang="0">
                <a:pos x="5768" y="1108"/>
              </a:cxn>
              <a:cxn ang="0">
                <a:pos x="5766" y="0"/>
              </a:cxn>
              <a:cxn ang="0">
                <a:pos x="1764" y="1032"/>
              </a:cxn>
              <a:cxn ang="0">
                <a:pos x="0" y="720"/>
              </a:cxn>
              <a:cxn ang="0">
                <a:pos x="0" y="1008"/>
              </a:cxn>
            </a:cxnLst>
            <a:rect l="0" t="0" r="r" b="b"/>
            <a:pathLst>
              <a:path w="5768" h="1108">
                <a:moveTo>
                  <a:pt x="3" y="1092"/>
                </a:moveTo>
                <a:lnTo>
                  <a:pt x="5768" y="1108"/>
                </a:lnTo>
                <a:lnTo>
                  <a:pt x="5766" y="0"/>
                </a:lnTo>
                <a:cubicBezTo>
                  <a:pt x="5264" y="296"/>
                  <a:pt x="2820" y="1038"/>
                  <a:pt x="1764" y="1032"/>
                </a:cubicBezTo>
                <a:cubicBezTo>
                  <a:pt x="708" y="1026"/>
                  <a:pt x="116" y="744"/>
                  <a:pt x="0" y="720"/>
                </a:cubicBezTo>
                <a:lnTo>
                  <a:pt x="0" y="1008"/>
                </a:lnTo>
              </a:path>
            </a:pathLst>
          </a:custGeom>
          <a:solidFill>
            <a:schemeClr val="hlink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844" name="Freeform 28"/>
          <p:cNvSpPr>
            <a:spLocks/>
          </p:cNvSpPr>
          <p:nvPr/>
        </p:nvSpPr>
        <p:spPr bwMode="gray">
          <a:xfrm>
            <a:off x="-20638" y="5062538"/>
            <a:ext cx="9159876" cy="1733550"/>
          </a:xfrm>
          <a:custGeom>
            <a:avLst/>
            <a:gdLst/>
            <a:ahLst/>
            <a:cxnLst>
              <a:cxn ang="0">
                <a:pos x="8" y="1000"/>
              </a:cxn>
              <a:cxn ang="0">
                <a:pos x="1778" y="1072"/>
              </a:cxn>
              <a:cxn ang="0">
                <a:pos x="5760" y="324"/>
              </a:cxn>
              <a:cxn ang="0">
                <a:pos x="5766" y="0"/>
              </a:cxn>
              <a:cxn ang="0">
                <a:pos x="1764" y="1032"/>
              </a:cxn>
              <a:cxn ang="0">
                <a:pos x="0" y="720"/>
              </a:cxn>
              <a:cxn ang="0">
                <a:pos x="0" y="1008"/>
              </a:cxn>
            </a:cxnLst>
            <a:rect l="0" t="0" r="r" b="b"/>
            <a:pathLst>
              <a:path w="5766" h="1092">
                <a:moveTo>
                  <a:pt x="8" y="1000"/>
                </a:moveTo>
                <a:cubicBezTo>
                  <a:pt x="302" y="1012"/>
                  <a:pt x="774" y="1092"/>
                  <a:pt x="1778" y="1072"/>
                </a:cubicBezTo>
                <a:cubicBezTo>
                  <a:pt x="2782" y="1052"/>
                  <a:pt x="5098" y="529"/>
                  <a:pt x="5760" y="324"/>
                </a:cubicBezTo>
                <a:lnTo>
                  <a:pt x="5766" y="0"/>
                </a:lnTo>
                <a:cubicBezTo>
                  <a:pt x="5264" y="296"/>
                  <a:pt x="2820" y="1038"/>
                  <a:pt x="1764" y="1032"/>
                </a:cubicBezTo>
                <a:cubicBezTo>
                  <a:pt x="708" y="1026"/>
                  <a:pt x="116" y="744"/>
                  <a:pt x="0" y="720"/>
                </a:cubicBezTo>
                <a:lnTo>
                  <a:pt x="0" y="1008"/>
                </a:lnTo>
              </a:path>
            </a:pathLst>
          </a:custGeom>
          <a:solidFill>
            <a:schemeClr val="tx1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845" name="Freeform 29"/>
          <p:cNvSpPr>
            <a:spLocks/>
          </p:cNvSpPr>
          <p:nvPr/>
        </p:nvSpPr>
        <p:spPr bwMode="gray">
          <a:xfrm>
            <a:off x="-25400" y="5765800"/>
            <a:ext cx="9169400" cy="9779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1584" y="586"/>
              </a:cxn>
              <a:cxn ang="0">
                <a:pos x="5768" y="0"/>
              </a:cxn>
              <a:cxn ang="0">
                <a:pos x="5776" y="32"/>
              </a:cxn>
              <a:cxn ang="0">
                <a:pos x="1584" y="598"/>
              </a:cxn>
              <a:cxn ang="0">
                <a:pos x="4" y="92"/>
              </a:cxn>
              <a:cxn ang="0">
                <a:pos x="0" y="58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0" y="6400800"/>
            <a:ext cx="21336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bg2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3733800" y="6584950"/>
            <a:ext cx="21336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bg2"/>
                </a:solidFill>
                <a:latin typeface="Arial" charset="0"/>
              </a:defRPr>
            </a:lvl1pPr>
          </a:lstStyle>
          <a:p>
            <a:fld id="{17436F71-64F0-40BA-A02B-68B63E67355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482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905000" y="228600"/>
            <a:ext cx="67818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4830" name="Rectangle 1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943600" y="6451600"/>
            <a:ext cx="28956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3483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34847" name="Rectangle 31"/>
          <p:cNvSpPr>
            <a:spLocks noChangeArrowheads="1"/>
          </p:cNvSpPr>
          <p:nvPr/>
        </p:nvSpPr>
        <p:spPr bwMode="gray">
          <a:xfrm>
            <a:off x="514350" y="319088"/>
            <a:ext cx="857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2"/>
                </a:solidFill>
                <a:latin typeface="Arial" charset="0"/>
              </a:rPr>
              <a:t>LOGO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56" grpId="0" animBg="1"/>
      <p:bldP spid="34829" grpId="0"/>
      <p:bldP spid="34847" grpId="0"/>
    </p:bld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Lucida Sans Unicode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43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ransition spd="slow">
    <p:wip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987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ransition spd="slow">
    <p:wip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hyperlink" Target="https://disk.yandex.ru/i/wQVOvhD9ce3vUw" TargetMode="Externa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disk.yandex.ru/d/9pLJyTzEiWpRsw" TargetMode="External"/><Relationship Id="rId4" Type="http://schemas.openxmlformats.org/officeDocument/2006/relationships/image" Target="../media/image13.tm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mp.iuorao.ru/" TargetMode="External"/><Relationship Id="rId5" Type="http://schemas.openxmlformats.org/officeDocument/2006/relationships/hyperlink" Target="https://www.donippo.org/&#1072;&#1087;&#1088;&#1086;&#1073;&#1072;&#1094;&#1080;&#1103;-&#1087;&#1088;&#1086;&#1077;&#1082;&#1090;&#1072;-&#1096;&#1082;&#1086;&#1083;&#1072;-&#1084;&#1080;&#1085;&#1087;&#1088;&#1086;&#1089;&#1074;&#1077;&#1097;&#1077;/" TargetMode="External"/><Relationship Id="rId4" Type="http://schemas.openxmlformats.org/officeDocument/2006/relationships/hyperlink" Target="https://disk.yandex.ru/d/hntxlI_HvnAxsw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atesta403@yandex.ru" TargetMode="Externa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2853" y="636051"/>
            <a:ext cx="6691147" cy="2231988"/>
          </a:xfrm>
        </p:spPr>
        <p:txBody>
          <a:bodyPr/>
          <a:lstStyle/>
          <a:p>
            <a:pPr algn="ctr"/>
            <a:br>
              <a:rPr lang="ru-RU" sz="2800" dirty="0"/>
            </a:br>
            <a:r>
              <a:rPr lang="ru-RU" sz="2600" dirty="0"/>
              <a:t>«ШКОЛА МИНПРОСВЕЩЕНИЯ РОССИИ» </a:t>
            </a:r>
            <a:br>
              <a:rPr lang="ru-RU" sz="2600" dirty="0"/>
            </a:br>
            <a:r>
              <a:rPr lang="ru-RU" sz="2600" dirty="0"/>
              <a:t>МАГИСТРАЛЬНОЕ НАПРАВЛЕНИЕ РАЗВИТИЯ СОВРЕМЕННОЙ ШКОЛЫ</a:t>
            </a: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r>
              <a:rPr lang="ru-RU" sz="2400" i="1" dirty="0"/>
              <a:t>АПРОБАЦИЯ ПРОЕКТА</a:t>
            </a:r>
            <a:r>
              <a:rPr lang="en-US" sz="2400" i="1" dirty="0"/>
              <a:t> </a:t>
            </a:r>
            <a:br>
              <a:rPr lang="ru-RU" sz="2400" i="1" dirty="0"/>
            </a:br>
            <a:r>
              <a:rPr lang="ru-RU" sz="2400" i="1" dirty="0"/>
              <a:t>В ДОНЕЦКОЙ НАРОДНОЙ РЕСПУБЛИКЕ</a:t>
            </a:r>
            <a:br>
              <a:rPr lang="ru-RU" sz="2800" dirty="0"/>
            </a:br>
            <a:endParaRPr lang="en-US" sz="2800" dirty="0"/>
          </a:p>
        </p:txBody>
      </p:sp>
      <p:sp>
        <p:nvSpPr>
          <p:cNvPr id="7" name="Овал 6"/>
          <p:cNvSpPr/>
          <p:nvPr/>
        </p:nvSpPr>
        <p:spPr bwMode="auto">
          <a:xfrm>
            <a:off x="827584" y="3429000"/>
            <a:ext cx="2232248" cy="79208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2024</a:t>
            </a:r>
          </a:p>
        </p:txBody>
      </p:sp>
      <p:pic>
        <p:nvPicPr>
          <p:cNvPr id="1026" name="Picture 2" descr="C:\Users\Татьяна\Desktop\__1.jpg"/>
          <p:cNvPicPr>
            <a:picLocks noChangeAspect="1" noChangeArrowheads="1"/>
          </p:cNvPicPr>
          <p:nvPr/>
        </p:nvPicPr>
        <p:blipFill>
          <a:blip r:embed="rId2" cstate="print"/>
          <a:srcRect r="21212"/>
          <a:stretch>
            <a:fillRect/>
          </a:stretch>
        </p:blipFill>
        <p:spPr bwMode="auto">
          <a:xfrm>
            <a:off x="4788024" y="4509120"/>
            <a:ext cx="3096344" cy="10801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Овал 4"/>
          <p:cNvSpPr/>
          <p:nvPr/>
        </p:nvSpPr>
        <p:spPr bwMode="auto">
          <a:xfrm>
            <a:off x="467544" y="260648"/>
            <a:ext cx="1296144" cy="79208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2022</a:t>
            </a:r>
          </a:p>
        </p:txBody>
      </p:sp>
      <p:sp>
        <p:nvSpPr>
          <p:cNvPr id="6" name="Овал 5"/>
          <p:cNvSpPr/>
          <p:nvPr/>
        </p:nvSpPr>
        <p:spPr bwMode="auto">
          <a:xfrm>
            <a:off x="1403648" y="1412776"/>
            <a:ext cx="1728192" cy="79208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2023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47055CA3-0234-4D1C-B401-5D4A2A3E654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572000" y="2593215"/>
            <a:ext cx="4098859" cy="22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9pPr>
          </a:lstStyle>
          <a:p>
            <a:br>
              <a:rPr lang="ru-RU" sz="1400" kern="0" dirty="0"/>
            </a:br>
            <a:br>
              <a:rPr lang="ru-RU" sz="1400" kern="0" dirty="0"/>
            </a:br>
            <a:r>
              <a:rPr lang="ru-RU" sz="1400" b="0" i="1" kern="0" dirty="0"/>
              <a:t>Галкин С.Г., заведующий отделом менеджмента и аттестации ГБОУ ДПО «Донецкий республиканский институт развития образования»</a:t>
            </a:r>
            <a:br>
              <a:rPr lang="ru-RU" sz="1400" kern="0" dirty="0"/>
            </a:br>
            <a:endParaRPr lang="en-US" sz="1400" kern="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069832" cy="1512168"/>
          </a:xfrm>
        </p:spPr>
        <p:txBody>
          <a:bodyPr/>
          <a:lstStyle/>
          <a:p>
            <a:pPr algn="ctr"/>
            <a:r>
              <a:rPr lang="ru-RU" sz="2800" dirty="0"/>
              <a:t>Региональный оператор </a:t>
            </a:r>
            <a:br>
              <a:rPr lang="ru-RU" sz="2800" dirty="0"/>
            </a:br>
            <a:r>
              <a:rPr lang="ru-RU" sz="2800" dirty="0"/>
              <a:t>апробации проекта  по </a:t>
            </a:r>
            <a:br>
              <a:rPr lang="ru-RU" sz="2800" dirty="0"/>
            </a:br>
            <a:r>
              <a:rPr lang="ru-RU" sz="2800" dirty="0"/>
              <a:t>Донецкой Народной Республике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36" name="Овал 35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990E2833-87DF-44F4-8ABD-66187EA973D2}"/>
              </a:ext>
            </a:extLst>
          </p:cNvPr>
          <p:cNvSpPr txBox="1">
            <a:spLocks/>
          </p:cNvSpPr>
          <p:nvPr/>
        </p:nvSpPr>
        <p:spPr bwMode="auto">
          <a:xfrm>
            <a:off x="3203848" y="2060848"/>
            <a:ext cx="54006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9pPr>
          </a:lstStyle>
          <a:p>
            <a:pPr algn="ctr"/>
            <a:r>
              <a:rPr lang="ru-RU" sz="2400" kern="0" dirty="0">
                <a:solidFill>
                  <a:srgbClr val="FFFF00"/>
                </a:solidFill>
              </a:rPr>
              <a:t>Государственное образовательное учреждение дополнительного профессионального образования  «Донецкий республиканский институт развития образования»</a:t>
            </a:r>
          </a:p>
        </p:txBody>
      </p:sp>
      <p:pic>
        <p:nvPicPr>
          <p:cNvPr id="2050" name="Picture 2" descr="C:\Users\Татьяна\Desktop\лога-31.png"/>
          <p:cNvPicPr>
            <a:picLocks noChangeAspect="1" noChangeArrowheads="1"/>
          </p:cNvPicPr>
          <p:nvPr/>
        </p:nvPicPr>
        <p:blipFill>
          <a:blip r:embed="rId2" cstate="print"/>
          <a:srcRect r="79919"/>
          <a:stretch>
            <a:fillRect/>
          </a:stretch>
        </p:blipFill>
        <p:spPr bwMode="auto">
          <a:xfrm>
            <a:off x="1" y="1700808"/>
            <a:ext cx="3491880" cy="34777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5881"/>
            <a:ext cx="6781800" cy="1112168"/>
          </a:xfrm>
        </p:spPr>
        <p:txBody>
          <a:bodyPr/>
          <a:lstStyle/>
          <a:p>
            <a:pPr lvl="0" algn="ctr"/>
            <a:r>
              <a:rPr lang="ru-RU" sz="2800" dirty="0"/>
              <a:t>Организационный этап </a:t>
            </a:r>
            <a:br>
              <a:rPr lang="ru-RU" sz="2800" dirty="0"/>
            </a:br>
            <a:r>
              <a:rPr lang="ru-RU" sz="2800" dirty="0"/>
              <a:t>(ноябрь-декабрь 2022 г.</a:t>
            </a:r>
            <a:br>
              <a:rPr lang="ru-RU" sz="2800" dirty="0"/>
            </a:br>
            <a:r>
              <a:rPr lang="ru-RU" sz="2800" dirty="0"/>
              <a:t>АПРЕЛЬ-МАЙ 2023 г.)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2" cstate="print"/>
          <a:srcRect l="19090" t="15375" r="18926" b="22610"/>
          <a:stretch>
            <a:fillRect/>
          </a:stretch>
        </p:blipFill>
        <p:spPr bwMode="auto">
          <a:xfrm>
            <a:off x="0" y="1556792"/>
            <a:ext cx="908901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1126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25163" y="329649"/>
            <a:ext cx="6781800" cy="884238"/>
          </a:xfrm>
        </p:spPr>
        <p:txBody>
          <a:bodyPr/>
          <a:lstStyle/>
          <a:p>
            <a:pPr algn="ctr"/>
            <a:r>
              <a:rPr lang="ru-RU" sz="2400" dirty="0"/>
              <a:t>САМОДИАГНОСТИКА:</a:t>
            </a:r>
            <a:br>
              <a:rPr lang="ru-RU" sz="2400" dirty="0"/>
            </a:br>
            <a:r>
              <a:rPr lang="ru-RU" sz="2400" dirty="0"/>
              <a:t>Уровни готовности </a:t>
            </a:r>
            <a:br>
              <a:rPr lang="ru-RU" sz="2400" dirty="0"/>
            </a:br>
            <a:r>
              <a:rPr lang="ru-RU" sz="2400" dirty="0"/>
              <a:t>к реализации проекта </a:t>
            </a:r>
            <a:br>
              <a:rPr lang="ru-RU" sz="2400" dirty="0"/>
            </a:br>
            <a:r>
              <a:rPr lang="ru-RU" sz="2400" dirty="0"/>
              <a:t>«Школа Минпросвещения России»</a:t>
            </a:r>
            <a:endParaRPr lang="en-US" sz="24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691680" y="1628800"/>
            <a:ext cx="6245225" cy="4378325"/>
            <a:chOff x="1674" y="1108"/>
            <a:chExt cx="3934" cy="275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503" y="1893"/>
              <a:ext cx="1105" cy="1074"/>
              <a:chOff x="2457" y="2000"/>
              <a:chExt cx="901" cy="888"/>
            </a:xfrm>
          </p:grpSpPr>
          <p:pic>
            <p:nvPicPr>
              <p:cNvPr id="112645" name="Picture 5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ltGray">
              <a:xfrm>
                <a:off x="2457" y="2000"/>
                <a:ext cx="901" cy="886"/>
              </a:xfrm>
              <a:prstGeom prst="rect">
                <a:avLst/>
              </a:prstGeom>
              <a:noFill/>
            </p:spPr>
          </p:pic>
          <p:sp>
            <p:nvSpPr>
              <p:cNvPr id="112646" name="Oval 6"/>
              <p:cNvSpPr>
                <a:spLocks noChangeArrowheads="1"/>
              </p:cNvSpPr>
              <p:nvPr/>
            </p:nvSpPr>
            <p:spPr bwMode="ltGray">
              <a:xfrm>
                <a:off x="2457" y="2000"/>
                <a:ext cx="895" cy="888"/>
              </a:xfrm>
              <a:prstGeom prst="ellipse">
                <a:avLst/>
              </a:prstGeom>
              <a:gradFill rotWithShape="1">
                <a:gsLst>
                  <a:gs pos="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F8F8F8">
                      <a:alpha val="45000"/>
                    </a:srgbClr>
                  </a:gs>
                  <a:gs pos="10000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47" name="Freeform 7"/>
              <p:cNvSpPr>
                <a:spLocks/>
              </p:cNvSpPr>
              <p:nvPr/>
            </p:nvSpPr>
            <p:spPr bwMode="ltGray">
              <a:xfrm>
                <a:off x="2550" y="2018"/>
                <a:ext cx="703" cy="308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 rot="-1297425" flipH="1" flipV="1">
                <a:off x="2525" y="2693"/>
                <a:ext cx="781" cy="188"/>
                <a:chOff x="2532" y="1051"/>
                <a:chExt cx="893" cy="246"/>
              </a:xfrm>
            </p:grpSpPr>
            <p:grpSp>
              <p:nvGrpSpPr>
                <p:cNvPr id="5" name="Group 9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2650" name="AutoShape 10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1" name="AutoShape 11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2" name="AutoShape 12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3" name="AutoShape 13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" name="Group 14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2655" name="AutoShape 15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6" name="AutoShape 16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7" name="AutoShape 17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8" name="AutoShape 18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" name="Group 19"/>
            <p:cNvGrpSpPr>
              <a:grpSpLocks/>
            </p:cNvGrpSpPr>
            <p:nvPr/>
          </p:nvGrpSpPr>
          <p:grpSpPr bwMode="auto">
            <a:xfrm rot="16200000">
              <a:off x="2770" y="1995"/>
              <a:ext cx="2547" cy="895"/>
              <a:chOff x="564" y="1992"/>
              <a:chExt cx="2658" cy="984"/>
            </a:xfrm>
          </p:grpSpPr>
          <p:sp>
            <p:nvSpPr>
              <p:cNvPr id="112660" name="Freeform 20"/>
              <p:cNvSpPr>
                <a:spLocks/>
              </p:cNvSpPr>
              <p:nvPr/>
            </p:nvSpPr>
            <p:spPr bwMode="invGray">
              <a:xfrm>
                <a:off x="564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61" name="Freeform 21"/>
              <p:cNvSpPr>
                <a:spLocks/>
              </p:cNvSpPr>
              <p:nvPr/>
            </p:nvSpPr>
            <p:spPr bwMode="invGray">
              <a:xfrm>
                <a:off x="1773" y="1992"/>
                <a:ext cx="231" cy="984"/>
              </a:xfrm>
              <a:custGeom>
                <a:avLst/>
                <a:gdLst/>
                <a:ahLst/>
                <a:cxnLst>
                  <a:cxn ang="0">
                    <a:pos x="37" y="1"/>
                  </a:cxn>
                  <a:cxn ang="0">
                    <a:pos x="45" y="472"/>
                  </a:cxn>
                  <a:cxn ang="0">
                    <a:pos x="0" y="474"/>
                  </a:cxn>
                  <a:cxn ang="0">
                    <a:pos x="72" y="604"/>
                  </a:cxn>
                  <a:cxn ang="0">
                    <a:pos x="142" y="474"/>
                  </a:cxn>
                  <a:cxn ang="0">
                    <a:pos x="100" y="474"/>
                  </a:cxn>
                  <a:cxn ang="0">
                    <a:pos x="99" y="0"/>
                  </a:cxn>
                  <a:cxn ang="0">
                    <a:pos x="37" y="1"/>
                  </a:cxn>
                </a:cxnLst>
                <a:rect l="0" t="0" r="r" b="b"/>
                <a:pathLst>
                  <a:path w="142" h="604">
                    <a:moveTo>
                      <a:pt x="37" y="1"/>
                    </a:moveTo>
                    <a:lnTo>
                      <a:pt x="45" y="472"/>
                    </a:lnTo>
                    <a:lnTo>
                      <a:pt x="0" y="474"/>
                    </a:lnTo>
                    <a:lnTo>
                      <a:pt x="72" y="604"/>
                    </a:lnTo>
                    <a:lnTo>
                      <a:pt x="142" y="474"/>
                    </a:lnTo>
                    <a:lnTo>
                      <a:pt x="100" y="474"/>
                    </a:lnTo>
                    <a:lnTo>
                      <a:pt x="99" y="0"/>
                    </a:lnTo>
                    <a:lnTo>
                      <a:pt x="37" y="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62" name="Freeform 22"/>
              <p:cNvSpPr>
                <a:spLocks/>
              </p:cNvSpPr>
              <p:nvPr/>
            </p:nvSpPr>
            <p:spPr bwMode="invGray">
              <a:xfrm flipH="1">
                <a:off x="2025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1674" y="2351"/>
              <a:ext cx="329" cy="251"/>
              <a:chOff x="2180" y="1267"/>
              <a:chExt cx="1350" cy="1030"/>
            </a:xfrm>
          </p:grpSpPr>
          <p:sp>
            <p:nvSpPr>
              <p:cNvPr id="112664" name="Oval 24"/>
              <p:cNvSpPr>
                <a:spLocks noChangeArrowheads="1"/>
              </p:cNvSpPr>
              <p:nvPr/>
            </p:nvSpPr>
            <p:spPr bwMode="gray">
              <a:xfrm>
                <a:off x="2301" y="1267"/>
                <a:ext cx="1021" cy="1030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gamma/>
                      <a:shade val="6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66275"/>
                      <a:invGamma/>
                    </a:schemeClr>
                  </a:gs>
                </a:gsLst>
                <a:lin ang="2700000" scaled="1"/>
              </a:gradFill>
              <a:ln w="28575">
                <a:solidFill>
                  <a:srgbClr val="EAEAEA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9" name="Group 25"/>
              <p:cNvGrpSpPr>
                <a:grpSpLocks/>
              </p:cNvGrpSpPr>
              <p:nvPr/>
            </p:nvGrpSpPr>
            <p:grpSpPr bwMode="auto">
              <a:xfrm rot="10082854">
                <a:off x="2180" y="2013"/>
                <a:ext cx="926" cy="237"/>
                <a:chOff x="2598" y="1026"/>
                <a:chExt cx="957" cy="242"/>
              </a:xfrm>
            </p:grpSpPr>
            <p:grpSp>
              <p:nvGrpSpPr>
                <p:cNvPr id="10" name="Group 2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1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668" name="AutoShape 28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69" name="AutoShape 29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0" name="AutoShape 30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1" name="AutoShape 31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" name="Group 3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673" name="AutoShape 33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4" name="AutoShape 34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5" name="AutoShape 35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6" name="AutoShape 36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" name="Group 37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14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679" name="AutoShape 39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0" name="AutoShape 40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1" name="AutoShape 41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2" name="AutoShape 42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5" name="Group 43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684" name="AutoShape 44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5" name="AutoShape 45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6" name="AutoShape 46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7" name="AutoShape 47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6" name="Group 48"/>
              <p:cNvGrpSpPr>
                <a:grpSpLocks/>
              </p:cNvGrpSpPr>
              <p:nvPr/>
            </p:nvGrpSpPr>
            <p:grpSpPr bwMode="auto">
              <a:xfrm>
                <a:off x="2604" y="1361"/>
                <a:ext cx="926" cy="237"/>
                <a:chOff x="2598" y="1026"/>
                <a:chExt cx="957" cy="242"/>
              </a:xfrm>
            </p:grpSpPr>
            <p:grpSp>
              <p:nvGrpSpPr>
                <p:cNvPr id="17" name="Group 4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18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691" name="AutoShape 51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2" name="AutoShape 52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3" name="AutoShape 53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4" name="AutoShape 54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" name="Group 5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696" name="AutoShape 56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7" name="AutoShape 57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8" name="AutoShape 58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9" name="AutoShape 59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0" name="Group 6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21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702" name="AutoShape 62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3" name="AutoShape 63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4" name="AutoShape 64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5" name="AutoShape 65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2" name="Group 6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707" name="AutoShape 67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8" name="AutoShape 68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9" name="AutoShape 69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10" name="AutoShape 70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cxnSp>
          <p:nvCxnSpPr>
            <p:cNvPr id="112711" name="AutoShape 71"/>
            <p:cNvCxnSpPr>
              <a:cxnSpLocks noChangeShapeType="1"/>
              <a:stCxn id="112664" idx="0"/>
            </p:cNvCxnSpPr>
            <p:nvPr/>
          </p:nvCxnSpPr>
          <p:spPr bwMode="auto">
            <a:xfrm rot="16200000">
              <a:off x="1597" y="1690"/>
              <a:ext cx="883" cy="422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12712" name="AutoShape 72"/>
            <p:cNvCxnSpPr>
              <a:cxnSpLocks noChangeShapeType="1"/>
              <a:stCxn id="112664" idx="4"/>
            </p:cNvCxnSpPr>
            <p:nvPr/>
          </p:nvCxnSpPr>
          <p:spPr bwMode="auto">
            <a:xfrm rot="16200000" flipH="1">
              <a:off x="1599" y="2840"/>
              <a:ext cx="879" cy="422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112713" name="Line 73"/>
            <p:cNvSpPr>
              <a:spLocks noChangeShapeType="1"/>
            </p:cNvSpPr>
            <p:nvPr/>
          </p:nvSpPr>
          <p:spPr bwMode="auto">
            <a:xfrm>
              <a:off x="1974" y="2482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3" name="Group 74"/>
            <p:cNvGrpSpPr>
              <a:grpSpLocks/>
            </p:cNvGrpSpPr>
            <p:nvPr/>
          </p:nvGrpSpPr>
          <p:grpSpPr bwMode="auto">
            <a:xfrm>
              <a:off x="2256" y="1108"/>
              <a:ext cx="1411" cy="710"/>
              <a:chOff x="2289" y="1260"/>
              <a:chExt cx="1335" cy="672"/>
            </a:xfrm>
          </p:grpSpPr>
          <p:sp>
            <p:nvSpPr>
              <p:cNvPr id="112715" name="AutoShape 75"/>
              <p:cNvSpPr>
                <a:spLocks noChangeArrowheads="1"/>
              </p:cNvSpPr>
              <p:nvPr/>
            </p:nvSpPr>
            <p:spPr bwMode="ltGray">
              <a:xfrm>
                <a:off x="2289" y="1260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16" name="Picture 76" descr="Picture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313" y="1280"/>
                <a:ext cx="386" cy="424"/>
              </a:xfrm>
              <a:prstGeom prst="rect">
                <a:avLst/>
              </a:prstGeom>
              <a:noFill/>
            </p:spPr>
          </p:pic>
        </p:grpSp>
        <p:grpSp>
          <p:nvGrpSpPr>
            <p:cNvPr id="24" name="Group 77"/>
            <p:cNvGrpSpPr>
              <a:grpSpLocks/>
            </p:cNvGrpSpPr>
            <p:nvPr/>
          </p:nvGrpSpPr>
          <p:grpSpPr bwMode="auto">
            <a:xfrm>
              <a:off x="2258" y="2131"/>
              <a:ext cx="1411" cy="710"/>
              <a:chOff x="2291" y="2228"/>
              <a:chExt cx="1335" cy="672"/>
            </a:xfrm>
          </p:grpSpPr>
          <p:sp>
            <p:nvSpPr>
              <p:cNvPr id="112718" name="AutoShape 78"/>
              <p:cNvSpPr>
                <a:spLocks noChangeArrowheads="1"/>
              </p:cNvSpPr>
              <p:nvPr/>
            </p:nvSpPr>
            <p:spPr bwMode="ltGray">
              <a:xfrm>
                <a:off x="2291" y="2228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19" name="Picture 79" descr="Picture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313" y="2250"/>
                <a:ext cx="386" cy="424"/>
              </a:xfrm>
              <a:prstGeom prst="rect">
                <a:avLst/>
              </a:prstGeom>
              <a:noFill/>
            </p:spPr>
          </p:pic>
        </p:grpSp>
        <p:grpSp>
          <p:nvGrpSpPr>
            <p:cNvPr id="25" name="Group 80"/>
            <p:cNvGrpSpPr>
              <a:grpSpLocks/>
            </p:cNvGrpSpPr>
            <p:nvPr/>
          </p:nvGrpSpPr>
          <p:grpSpPr bwMode="auto">
            <a:xfrm>
              <a:off x="2260" y="3156"/>
              <a:ext cx="1411" cy="710"/>
              <a:chOff x="2293" y="3198"/>
              <a:chExt cx="1335" cy="672"/>
            </a:xfrm>
          </p:grpSpPr>
          <p:sp>
            <p:nvSpPr>
              <p:cNvPr id="112721" name="AutoShape 81"/>
              <p:cNvSpPr>
                <a:spLocks noChangeArrowheads="1"/>
              </p:cNvSpPr>
              <p:nvPr/>
            </p:nvSpPr>
            <p:spPr bwMode="ltGray">
              <a:xfrm>
                <a:off x="2293" y="3198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22" name="Picture 82" descr="Picture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313" y="3216"/>
                <a:ext cx="386" cy="424"/>
              </a:xfrm>
              <a:prstGeom prst="rect">
                <a:avLst/>
              </a:prstGeom>
              <a:noFill/>
            </p:spPr>
          </p:pic>
        </p:grpSp>
        <p:sp>
          <p:nvSpPr>
            <p:cNvPr id="112723" name="Rectangle 83"/>
            <p:cNvSpPr>
              <a:spLocks noChangeArrowheads="1"/>
            </p:cNvSpPr>
            <p:nvPr/>
          </p:nvSpPr>
          <p:spPr bwMode="auto">
            <a:xfrm>
              <a:off x="2294" y="1245"/>
              <a:ext cx="133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b="1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Базовый уровень</a:t>
              </a:r>
              <a:endParaRPr lang="en-US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2724" name="Rectangle 84"/>
            <p:cNvSpPr>
              <a:spLocks noChangeArrowheads="1"/>
            </p:cNvSpPr>
            <p:nvPr/>
          </p:nvSpPr>
          <p:spPr bwMode="auto">
            <a:xfrm>
              <a:off x="2294" y="2253"/>
              <a:ext cx="133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b="1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Средний уровень</a:t>
              </a:r>
              <a:endParaRPr lang="en-US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2725" name="Rectangle 85"/>
            <p:cNvSpPr>
              <a:spLocks noChangeArrowheads="1"/>
            </p:cNvSpPr>
            <p:nvPr/>
          </p:nvSpPr>
          <p:spPr bwMode="auto">
            <a:xfrm>
              <a:off x="2294" y="3293"/>
              <a:ext cx="133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b="1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Полный </a:t>
              </a:r>
            </a:p>
            <a:p>
              <a:pPr algn="ctr" eaLnBrk="1" hangingPunct="1"/>
              <a:r>
                <a:rPr lang="ru-RU" b="1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уровень</a:t>
              </a:r>
              <a:endParaRPr lang="en-US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2727" name="Rectangle 87"/>
            <p:cNvSpPr>
              <a:spLocks noChangeArrowheads="1"/>
            </p:cNvSpPr>
            <p:nvPr/>
          </p:nvSpPr>
          <p:spPr bwMode="auto">
            <a:xfrm>
              <a:off x="4513" y="2308"/>
              <a:ext cx="1065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sz="2200" i="1" dirty="0">
                  <a:solidFill>
                    <a:srgbClr val="080808"/>
                  </a:solidFill>
                  <a:latin typeface="Arial Black" pitchFamily="34" charset="0"/>
                  <a:cs typeface="Arial" charset="0"/>
                </a:rPr>
                <a:t>…116</a:t>
              </a:r>
              <a:endParaRPr lang="en-US" sz="2200" i="1" dirty="0">
                <a:solidFill>
                  <a:srgbClr val="080808"/>
                </a:solidFill>
                <a:latin typeface="Arial Black" pitchFamily="34" charset="0"/>
                <a:cs typeface="Arial" charset="0"/>
              </a:endParaRPr>
            </a:p>
          </p:txBody>
        </p:sp>
      </p:grpSp>
      <p:sp>
        <p:nvSpPr>
          <p:cNvPr id="90" name="Овал 89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25EC5B5F-6E1C-40EC-BE4E-1E9616B18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32" y="381595"/>
            <a:ext cx="1064419" cy="95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">
            <a:extLst>
              <a:ext uri="{FF2B5EF4-FFF2-40B4-BE49-F238E27FC236}">
                <a16:creationId xmlns:a16="http://schemas.microsoft.com/office/drawing/2014/main" id="{58EFCEC9-39FA-4121-8EA1-BE3EAC04F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81595"/>
            <a:ext cx="3533775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3">
            <a:extLst>
              <a:ext uri="{FF2B5EF4-FFF2-40B4-BE49-F238E27FC236}">
                <a16:creationId xmlns:a16="http://schemas.microsoft.com/office/drawing/2014/main" id="{4BEE6006-2E8D-4C41-B8E5-62AF881AF1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379" y="386954"/>
            <a:ext cx="4010025" cy="513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4">
            <a:extLst>
              <a:ext uri="{FF2B5EF4-FFF2-40B4-BE49-F238E27FC236}">
                <a16:creationId xmlns:a16="http://schemas.microsoft.com/office/drawing/2014/main" id="{38F73F7D-D5CC-4DC9-BFEA-EDCE5A2F5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957" y="2424409"/>
            <a:ext cx="5348288" cy="84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397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04775" algn="just" defTabSz="685800" eaLnBrk="1" hangingPunct="1">
              <a:lnSpc>
                <a:spcPts val="3244"/>
              </a:lnSpc>
              <a:spcAft>
                <a:spcPts val="469"/>
              </a:spcAft>
            </a:pPr>
            <a:r>
              <a:rPr lang="ru-RU" altLang="ru-RU" sz="2800" dirty="0">
                <a:solidFill>
                  <a:prstClr val="black"/>
                </a:solidFill>
                <a:latin typeface="Segoe UI" panose="020B0702040204020203" pitchFamily="34" charset="0"/>
              </a:rPr>
              <a:t>Критерии и</a:t>
            </a:r>
            <a:r>
              <a:rPr lang="en-US" altLang="ru-RU" sz="2800" dirty="0">
                <a:solidFill>
                  <a:prstClr val="black"/>
                </a:solidFill>
                <a:latin typeface="Segoe UI" panose="020B0702040204020203" pitchFamily="34" charset="0"/>
              </a:rPr>
              <a:t> </a:t>
            </a:r>
            <a:r>
              <a:rPr lang="ru-RU" altLang="ru-RU" sz="2800" dirty="0">
                <a:solidFill>
                  <a:prstClr val="black"/>
                </a:solidFill>
                <a:latin typeface="Segoe UI" panose="020B0702040204020203" pitchFamily="34" charset="0"/>
              </a:rPr>
              <a:t>показатели</a:t>
            </a:r>
            <a:r>
              <a:rPr lang="en-US" altLang="ru-RU" sz="2800" dirty="0">
                <a:solidFill>
                  <a:prstClr val="black"/>
                </a:solidFill>
                <a:latin typeface="Segoe UI" panose="020B0702040204020203" pitchFamily="34" charset="0"/>
              </a:rPr>
              <a:t> </a:t>
            </a:r>
            <a:r>
              <a:rPr lang="ru-RU" altLang="ru-RU" sz="2800" dirty="0">
                <a:solidFill>
                  <a:prstClr val="black"/>
                </a:solidFill>
                <a:latin typeface="Segoe UI" panose="020B0702040204020203" pitchFamily="34" charset="0"/>
              </a:rPr>
              <a:t>САМОДИАГНОСТИКИ (проект)</a:t>
            </a:r>
            <a:endParaRPr lang="en-US" altLang="ru-RU" sz="2800" dirty="0">
              <a:solidFill>
                <a:prstClr val="black"/>
              </a:solidFill>
              <a:latin typeface="Segoe UI" panose="020B07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7C0AC3-BEED-4677-B6D0-2B378E79CE26}"/>
              </a:ext>
            </a:extLst>
          </p:cNvPr>
          <p:cNvSpPr/>
          <p:nvPr/>
        </p:nvSpPr>
        <p:spPr>
          <a:xfrm>
            <a:off x="529556" y="3499396"/>
            <a:ext cx="4505225" cy="598884"/>
          </a:xfrm>
          <a:prstGeom prst="rect">
            <a:avLst/>
          </a:prstGeom>
        </p:spPr>
        <p:txBody>
          <a:bodyPr lIns="0" tIns="0" rIns="0" bIns="0"/>
          <a:lstStyle/>
          <a:p>
            <a:pPr defTabSz="685800" eaLnBrk="1" fontAlgn="auto" hangingPunct="1">
              <a:lnSpc>
                <a:spcPts val="2268"/>
              </a:lnSpc>
              <a:spcBef>
                <a:spcPts val="472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Segoe UI"/>
              </a:rPr>
              <a:t>Обновление показателей и методики расчета</a:t>
            </a:r>
            <a:endParaRPr lang="en-US" sz="2400" b="1" spc="-38" dirty="0">
              <a:solidFill>
                <a:prstClr val="black"/>
              </a:solidFill>
              <a:latin typeface="Segoe UI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CF50398-186C-4FD5-9D9A-F977C652823B}"/>
              </a:ext>
            </a:extLst>
          </p:cNvPr>
          <p:cNvSpPr/>
          <p:nvPr/>
        </p:nvSpPr>
        <p:spPr>
          <a:xfrm>
            <a:off x="462781" y="432792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Ладыгина С.А., заместитель начальника управления исследования и разработки Академии Минпросвещения России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938B72-82C9-48EE-BE77-24A2270A6475}"/>
              </a:ext>
            </a:extLst>
          </p:cNvPr>
          <p:cNvSpPr/>
          <p:nvPr/>
        </p:nvSpPr>
        <p:spPr>
          <a:xfrm>
            <a:off x="479602" y="5926900"/>
            <a:ext cx="79088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hlinkClick r:id="rId5"/>
              </a:rPr>
              <a:t>https://disk.yandex.ru/i/wQVOvhD9ce3vUw</a:t>
            </a:r>
            <a:r>
              <a:rPr lang="ru-RU" sz="3200" dirty="0"/>
              <a:t> </a:t>
            </a:r>
            <a:r>
              <a:rPr lang="en-US" sz="3200" dirty="0"/>
              <a:t> </a:t>
            </a:r>
            <a:endParaRPr lang="ru-RU" sz="32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7434679-27F6-4D12-81AE-A9938D30DACB}"/>
              </a:ext>
            </a:extLst>
          </p:cNvPr>
          <p:cNvSpPr/>
          <p:nvPr/>
        </p:nvSpPr>
        <p:spPr>
          <a:xfrm>
            <a:off x="236399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AF169C-0231-44C5-AD93-D1F6D556B6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3657598"/>
            <a:ext cx="4293678" cy="216185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1126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36953" y="137261"/>
            <a:ext cx="6781800" cy="884238"/>
          </a:xfrm>
        </p:spPr>
        <p:txBody>
          <a:bodyPr/>
          <a:lstStyle/>
          <a:p>
            <a:pPr algn="ctr"/>
            <a:r>
              <a:rPr lang="ru-RU" sz="2800" dirty="0"/>
              <a:t>Дорожные карты в ОО</a:t>
            </a:r>
            <a:br>
              <a:rPr lang="ru-RU" sz="2800" dirty="0"/>
            </a:br>
            <a:r>
              <a:rPr lang="ru-RU" sz="2800" dirty="0"/>
              <a:t>«Школа Минпросвещения России»</a:t>
            </a:r>
            <a:endParaRPr lang="en-US" sz="2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694904" y="1643591"/>
            <a:ext cx="6245225" cy="4378325"/>
            <a:chOff x="1674" y="1108"/>
            <a:chExt cx="3934" cy="275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503" y="1893"/>
              <a:ext cx="1105" cy="1074"/>
              <a:chOff x="2457" y="2000"/>
              <a:chExt cx="901" cy="888"/>
            </a:xfrm>
          </p:grpSpPr>
          <p:pic>
            <p:nvPicPr>
              <p:cNvPr id="112645" name="Picture 5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ltGray">
              <a:xfrm>
                <a:off x="2457" y="2000"/>
                <a:ext cx="901" cy="886"/>
              </a:xfrm>
              <a:prstGeom prst="rect">
                <a:avLst/>
              </a:prstGeom>
              <a:noFill/>
            </p:spPr>
          </p:pic>
          <p:sp>
            <p:nvSpPr>
              <p:cNvPr id="112646" name="Oval 6"/>
              <p:cNvSpPr>
                <a:spLocks noChangeArrowheads="1"/>
              </p:cNvSpPr>
              <p:nvPr/>
            </p:nvSpPr>
            <p:spPr bwMode="ltGray">
              <a:xfrm>
                <a:off x="2457" y="2000"/>
                <a:ext cx="895" cy="888"/>
              </a:xfrm>
              <a:prstGeom prst="ellipse">
                <a:avLst/>
              </a:prstGeom>
              <a:gradFill rotWithShape="1">
                <a:gsLst>
                  <a:gs pos="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F8F8F8">
                      <a:alpha val="45000"/>
                    </a:srgbClr>
                  </a:gs>
                  <a:gs pos="10000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47" name="Freeform 7"/>
              <p:cNvSpPr>
                <a:spLocks/>
              </p:cNvSpPr>
              <p:nvPr/>
            </p:nvSpPr>
            <p:spPr bwMode="ltGray">
              <a:xfrm>
                <a:off x="2550" y="2018"/>
                <a:ext cx="703" cy="308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 rot="-1297425" flipH="1" flipV="1">
                <a:off x="2525" y="2693"/>
                <a:ext cx="781" cy="188"/>
                <a:chOff x="2532" y="1051"/>
                <a:chExt cx="893" cy="246"/>
              </a:xfrm>
            </p:grpSpPr>
            <p:grpSp>
              <p:nvGrpSpPr>
                <p:cNvPr id="5" name="Group 9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2650" name="AutoShape 10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1" name="AutoShape 11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2" name="AutoShape 12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3" name="AutoShape 13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" name="Group 14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2655" name="AutoShape 15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6" name="AutoShape 16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7" name="AutoShape 17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8" name="AutoShape 18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" name="Group 19"/>
            <p:cNvGrpSpPr>
              <a:grpSpLocks/>
            </p:cNvGrpSpPr>
            <p:nvPr/>
          </p:nvGrpSpPr>
          <p:grpSpPr bwMode="auto">
            <a:xfrm rot="16200000">
              <a:off x="2728" y="2048"/>
              <a:ext cx="2547" cy="789"/>
              <a:chOff x="564" y="2003"/>
              <a:chExt cx="2658" cy="867"/>
            </a:xfrm>
          </p:grpSpPr>
          <p:sp>
            <p:nvSpPr>
              <p:cNvPr id="112660" name="Freeform 20"/>
              <p:cNvSpPr>
                <a:spLocks/>
              </p:cNvSpPr>
              <p:nvPr/>
            </p:nvSpPr>
            <p:spPr bwMode="invGray">
              <a:xfrm>
                <a:off x="564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62" name="Freeform 22"/>
              <p:cNvSpPr>
                <a:spLocks/>
              </p:cNvSpPr>
              <p:nvPr/>
            </p:nvSpPr>
            <p:spPr bwMode="invGray">
              <a:xfrm flipH="1">
                <a:off x="2025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1674" y="2351"/>
              <a:ext cx="329" cy="251"/>
              <a:chOff x="2180" y="1267"/>
              <a:chExt cx="1350" cy="1030"/>
            </a:xfrm>
          </p:grpSpPr>
          <p:sp>
            <p:nvSpPr>
              <p:cNvPr id="112664" name="Oval 24"/>
              <p:cNvSpPr>
                <a:spLocks noChangeArrowheads="1"/>
              </p:cNvSpPr>
              <p:nvPr/>
            </p:nvSpPr>
            <p:spPr bwMode="gray">
              <a:xfrm>
                <a:off x="2301" y="1267"/>
                <a:ext cx="1021" cy="1030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gamma/>
                      <a:shade val="6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66275"/>
                      <a:invGamma/>
                    </a:schemeClr>
                  </a:gs>
                </a:gsLst>
                <a:lin ang="2700000" scaled="1"/>
              </a:gradFill>
              <a:ln w="28575">
                <a:solidFill>
                  <a:srgbClr val="EAEAEA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9" name="Group 25"/>
              <p:cNvGrpSpPr>
                <a:grpSpLocks/>
              </p:cNvGrpSpPr>
              <p:nvPr/>
            </p:nvGrpSpPr>
            <p:grpSpPr bwMode="auto">
              <a:xfrm rot="10082854">
                <a:off x="2180" y="2013"/>
                <a:ext cx="926" cy="237"/>
                <a:chOff x="2598" y="1026"/>
                <a:chExt cx="957" cy="242"/>
              </a:xfrm>
            </p:grpSpPr>
            <p:grpSp>
              <p:nvGrpSpPr>
                <p:cNvPr id="10" name="Group 2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1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668" name="AutoShape 28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69" name="AutoShape 29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0" name="AutoShape 30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1" name="AutoShape 31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" name="Group 3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673" name="AutoShape 33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4" name="AutoShape 34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5" name="AutoShape 35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6" name="AutoShape 36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" name="Group 37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14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679" name="AutoShape 39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0" name="AutoShape 40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1" name="AutoShape 41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2" name="AutoShape 42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5" name="Group 43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684" name="AutoShape 44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5" name="AutoShape 45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6" name="AutoShape 46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7" name="AutoShape 47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6" name="Group 48"/>
              <p:cNvGrpSpPr>
                <a:grpSpLocks/>
              </p:cNvGrpSpPr>
              <p:nvPr/>
            </p:nvGrpSpPr>
            <p:grpSpPr bwMode="auto">
              <a:xfrm>
                <a:off x="2604" y="1361"/>
                <a:ext cx="926" cy="237"/>
                <a:chOff x="2598" y="1026"/>
                <a:chExt cx="957" cy="242"/>
              </a:xfrm>
            </p:grpSpPr>
            <p:grpSp>
              <p:nvGrpSpPr>
                <p:cNvPr id="17" name="Group 4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18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691" name="AutoShape 51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2" name="AutoShape 52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3" name="AutoShape 53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4" name="AutoShape 54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" name="Group 5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696" name="AutoShape 56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7" name="AutoShape 57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8" name="AutoShape 58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9" name="AutoShape 59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0" name="Group 6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21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702" name="AutoShape 62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3" name="AutoShape 63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4" name="AutoShape 64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5" name="AutoShape 65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2" name="Group 6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707" name="AutoShape 67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8" name="AutoShape 68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9" name="AutoShape 69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10" name="AutoShape 70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cxnSp>
          <p:nvCxnSpPr>
            <p:cNvPr id="112711" name="AutoShape 71"/>
            <p:cNvCxnSpPr>
              <a:cxnSpLocks noChangeShapeType="1"/>
              <a:stCxn id="112664" idx="0"/>
            </p:cNvCxnSpPr>
            <p:nvPr/>
          </p:nvCxnSpPr>
          <p:spPr bwMode="auto">
            <a:xfrm rot="16200000">
              <a:off x="1597" y="1690"/>
              <a:ext cx="883" cy="422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12712" name="AutoShape 72"/>
            <p:cNvCxnSpPr>
              <a:cxnSpLocks noChangeShapeType="1"/>
              <a:stCxn id="112664" idx="4"/>
            </p:cNvCxnSpPr>
            <p:nvPr/>
          </p:nvCxnSpPr>
          <p:spPr bwMode="auto">
            <a:xfrm rot="16200000" flipH="1">
              <a:off x="1599" y="2840"/>
              <a:ext cx="879" cy="422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grpSp>
          <p:nvGrpSpPr>
            <p:cNvPr id="23" name="Group 74"/>
            <p:cNvGrpSpPr>
              <a:grpSpLocks/>
            </p:cNvGrpSpPr>
            <p:nvPr/>
          </p:nvGrpSpPr>
          <p:grpSpPr bwMode="auto">
            <a:xfrm>
              <a:off x="2257" y="1108"/>
              <a:ext cx="1551" cy="710"/>
              <a:chOff x="2289" y="1260"/>
              <a:chExt cx="1467" cy="672"/>
            </a:xfrm>
          </p:grpSpPr>
          <p:sp>
            <p:nvSpPr>
              <p:cNvPr id="112715" name="AutoShape 75"/>
              <p:cNvSpPr>
                <a:spLocks noChangeArrowheads="1"/>
              </p:cNvSpPr>
              <p:nvPr/>
            </p:nvSpPr>
            <p:spPr bwMode="ltGray">
              <a:xfrm>
                <a:off x="2289" y="1260"/>
                <a:ext cx="1467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16" name="Picture 76" descr="Picture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313" y="1280"/>
                <a:ext cx="386" cy="424"/>
              </a:xfrm>
              <a:prstGeom prst="rect">
                <a:avLst/>
              </a:prstGeom>
              <a:noFill/>
            </p:spPr>
          </p:pic>
        </p:grpSp>
        <p:grpSp>
          <p:nvGrpSpPr>
            <p:cNvPr id="24" name="Group 77"/>
            <p:cNvGrpSpPr>
              <a:grpSpLocks/>
            </p:cNvGrpSpPr>
            <p:nvPr/>
          </p:nvGrpSpPr>
          <p:grpSpPr bwMode="auto">
            <a:xfrm>
              <a:off x="2258" y="2131"/>
              <a:ext cx="1411" cy="782"/>
              <a:chOff x="2291" y="2228"/>
              <a:chExt cx="1335" cy="740"/>
            </a:xfrm>
          </p:grpSpPr>
          <p:sp>
            <p:nvSpPr>
              <p:cNvPr id="112718" name="AutoShape 78"/>
              <p:cNvSpPr>
                <a:spLocks noChangeArrowheads="1"/>
              </p:cNvSpPr>
              <p:nvPr/>
            </p:nvSpPr>
            <p:spPr bwMode="ltGray">
              <a:xfrm>
                <a:off x="2291" y="2228"/>
                <a:ext cx="1335" cy="740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19" name="Picture 79" descr="Picture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313" y="2250"/>
                <a:ext cx="386" cy="424"/>
              </a:xfrm>
              <a:prstGeom prst="rect">
                <a:avLst/>
              </a:prstGeom>
              <a:noFill/>
            </p:spPr>
          </p:pic>
        </p:grpSp>
        <p:grpSp>
          <p:nvGrpSpPr>
            <p:cNvPr id="25" name="Group 80"/>
            <p:cNvGrpSpPr>
              <a:grpSpLocks/>
            </p:cNvGrpSpPr>
            <p:nvPr/>
          </p:nvGrpSpPr>
          <p:grpSpPr bwMode="auto">
            <a:xfrm>
              <a:off x="2260" y="3156"/>
              <a:ext cx="1636" cy="710"/>
              <a:chOff x="2293" y="3198"/>
              <a:chExt cx="1548" cy="672"/>
            </a:xfrm>
          </p:grpSpPr>
          <p:sp>
            <p:nvSpPr>
              <p:cNvPr id="112721" name="AutoShape 81"/>
              <p:cNvSpPr>
                <a:spLocks noChangeArrowheads="1"/>
              </p:cNvSpPr>
              <p:nvPr/>
            </p:nvSpPr>
            <p:spPr bwMode="ltGray">
              <a:xfrm>
                <a:off x="2293" y="3198"/>
                <a:ext cx="1548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22" name="Picture 82" descr="Picture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313" y="3216"/>
                <a:ext cx="386" cy="424"/>
              </a:xfrm>
              <a:prstGeom prst="rect">
                <a:avLst/>
              </a:prstGeom>
              <a:noFill/>
            </p:spPr>
          </p:pic>
        </p:grpSp>
        <p:sp>
          <p:nvSpPr>
            <p:cNvPr id="112723" name="Rectangle 83"/>
            <p:cNvSpPr>
              <a:spLocks noChangeArrowheads="1"/>
            </p:cNvSpPr>
            <p:nvPr/>
          </p:nvSpPr>
          <p:spPr bwMode="auto">
            <a:xfrm>
              <a:off x="2294" y="1245"/>
              <a:ext cx="151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ru-RU" b="1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Разработка в организациях</a:t>
              </a:r>
              <a:endParaRPr lang="en-US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2724" name="Rectangle 84"/>
            <p:cNvSpPr>
              <a:spLocks noChangeArrowheads="1"/>
            </p:cNvSpPr>
            <p:nvPr/>
          </p:nvSpPr>
          <p:spPr bwMode="auto">
            <a:xfrm>
              <a:off x="2294" y="2148"/>
              <a:ext cx="1332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b="1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Поддержка ДОНРИРО, муниципальных операторов</a:t>
              </a:r>
              <a:endParaRPr lang="en-US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2725" name="Rectangle 85"/>
            <p:cNvSpPr>
              <a:spLocks noChangeArrowheads="1"/>
            </p:cNvSpPr>
            <p:nvPr/>
          </p:nvSpPr>
          <p:spPr bwMode="auto">
            <a:xfrm>
              <a:off x="2294" y="3293"/>
              <a:ext cx="151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ru-RU" b="1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Доработка в  организациях</a:t>
              </a:r>
              <a:endParaRPr lang="en-US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2727" name="Rectangle 87"/>
            <p:cNvSpPr>
              <a:spLocks noChangeArrowheads="1"/>
            </p:cNvSpPr>
            <p:nvPr/>
          </p:nvSpPr>
          <p:spPr bwMode="auto">
            <a:xfrm>
              <a:off x="4513" y="2308"/>
              <a:ext cx="1065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sz="2200" i="1" dirty="0">
                  <a:solidFill>
                    <a:srgbClr val="080808"/>
                  </a:solidFill>
                  <a:latin typeface="Arial Black" pitchFamily="34" charset="0"/>
                  <a:cs typeface="Arial" charset="0"/>
                </a:rPr>
                <a:t>…116</a:t>
              </a:r>
              <a:endParaRPr lang="en-US" sz="2200" i="1" dirty="0">
                <a:solidFill>
                  <a:srgbClr val="080808"/>
                </a:solidFill>
                <a:latin typeface="Arial Black" pitchFamily="34" charset="0"/>
                <a:cs typeface="Arial" charset="0"/>
              </a:endParaRPr>
            </a:p>
          </p:txBody>
        </p:sp>
      </p:grpSp>
      <p:sp>
        <p:nvSpPr>
          <p:cNvPr id="90" name="Овал 89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356137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28600"/>
            <a:ext cx="7067128" cy="884238"/>
          </a:xfrm>
        </p:spPr>
        <p:txBody>
          <a:bodyPr/>
          <a:lstStyle/>
          <a:p>
            <a:pPr algn="ctr"/>
            <a:r>
              <a:rPr lang="ru-RU" sz="3600" dirty="0"/>
              <a:t>Работа в школах (примеры)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38A2973-4FF5-4C7B-9BBF-082A6B333E7B}"/>
              </a:ext>
            </a:extLst>
          </p:cNvPr>
          <p:cNvSpPr/>
          <p:nvPr/>
        </p:nvSpPr>
        <p:spPr>
          <a:xfrm>
            <a:off x="212930" y="1776313"/>
            <a:ext cx="862627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355600" algn="l"/>
              </a:tabLst>
            </a:pPr>
            <a:r>
              <a:rPr lang="ru-RU" dirty="0"/>
              <a:t>•</a:t>
            </a:r>
            <a:r>
              <a:rPr lang="ru-RU" sz="2000" dirty="0"/>
              <a:t>	</a:t>
            </a:r>
            <a:r>
              <a:rPr lang="ru-RU" dirty="0"/>
              <a:t>Проведение самодиагностики готовности ко внедрению проекта «Школа Минпросвещения России»</a:t>
            </a:r>
          </a:p>
          <a:p>
            <a:pPr algn="just">
              <a:tabLst>
                <a:tab pos="355600" algn="l"/>
              </a:tabLst>
            </a:pPr>
            <a:r>
              <a:rPr lang="ru-RU" dirty="0"/>
              <a:t>•	Выявление дефицитов и составление чек-листа по их устранению</a:t>
            </a:r>
          </a:p>
          <a:p>
            <a:pPr algn="just">
              <a:tabLst>
                <a:tab pos="355600" algn="l"/>
              </a:tabLst>
            </a:pPr>
            <a:r>
              <a:rPr lang="ru-RU" dirty="0"/>
              <a:t>•	Подготовка дорожной карты по реализации проекта «Школа Минпросвещения России»</a:t>
            </a:r>
          </a:p>
          <a:p>
            <a:pPr algn="just">
              <a:tabLst>
                <a:tab pos="355600" algn="l"/>
              </a:tabLst>
            </a:pPr>
            <a:r>
              <a:rPr lang="ru-RU" dirty="0"/>
              <a:t>•	Коррекция рабочих программ по учебным предметам, программ курсов внеурочной деятельности на основе проведенной самодиагностики </a:t>
            </a:r>
          </a:p>
          <a:p>
            <a:pPr algn="just">
              <a:tabLst>
                <a:tab pos="355600" algn="l"/>
              </a:tabLst>
            </a:pPr>
            <a:r>
              <a:rPr lang="ru-RU" dirty="0"/>
              <a:t>•	Разработка положения о внутришкольной системе оценивания </a:t>
            </a:r>
          </a:p>
          <a:p>
            <a:pPr algn="just">
              <a:tabLst>
                <a:tab pos="355600" algn="l"/>
              </a:tabLst>
            </a:pPr>
            <a:r>
              <a:rPr lang="ru-RU" dirty="0"/>
              <a:t>•	Разработка единых рекомендации по контрольным работам и домашним заданиям</a:t>
            </a:r>
          </a:p>
          <a:p>
            <a:pPr algn="just">
              <a:tabLst>
                <a:tab pos="355600" algn="l"/>
              </a:tabLst>
            </a:pPr>
            <a:r>
              <a:rPr lang="ru-RU" dirty="0"/>
              <a:t>•	Обновление локального акта об организации проектной и исследовательской деятельности в образовательной организации. </a:t>
            </a:r>
          </a:p>
          <a:p>
            <a:pPr algn="just">
              <a:tabLst>
                <a:tab pos="355600" algn="l"/>
              </a:tabLst>
            </a:pPr>
            <a:r>
              <a:rPr lang="ru-RU" dirty="0"/>
              <a:t>•	Активизация проектной и исследовательской работы в общеобразовательной организации в урочное и внеурочное время</a:t>
            </a:r>
          </a:p>
          <a:p>
            <a:pPr algn="just">
              <a:tabLst>
                <a:tab pos="355600" algn="l"/>
              </a:tabLst>
            </a:pPr>
            <a:r>
              <a:rPr lang="ru-RU" dirty="0"/>
              <a:t>•	</a:t>
            </a: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28600"/>
            <a:ext cx="7067128" cy="884238"/>
          </a:xfrm>
        </p:spPr>
        <p:txBody>
          <a:bodyPr/>
          <a:lstStyle/>
          <a:p>
            <a:pPr algn="ctr"/>
            <a:r>
              <a:rPr lang="ru-RU" sz="3600" dirty="0"/>
              <a:t>Работа в школах (примеры)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38A2973-4FF5-4C7B-9BBF-082A6B333E7B}"/>
              </a:ext>
            </a:extLst>
          </p:cNvPr>
          <p:cNvSpPr/>
          <p:nvPr/>
        </p:nvSpPr>
        <p:spPr>
          <a:xfrm>
            <a:off x="25896" y="1588730"/>
            <a:ext cx="871814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Реализация мероприятий в рамках реализации программы воспитания и календарного плана воспитательной работы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Разработка концепции общешкольного воспитательного пространства и создание условий для её реализации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Коррекция плана вовлечения семьи в профориентационный процесс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Обновление плана конкурсов, фестивалей, олимпиад, конференций на текущий учебный год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Разработка единых рекомендаций по здоровьесбережению в школе, в том числе при дистанционном обучении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Разработка и реализация программы «Среда без ПАВ (наркотики, алкоголь, табак)»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Организация участия во Всероссийском физкультурно-оздоровительном комплексе «Готов к труду и обороне» (ГТО). Составить план работы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Организация работы школьного спортивного клуба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Коррекция плана работы по развитию и повышению квалификации педагогов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Организация методического сопровождения педагогического состава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Разработка системы наставничества в школе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39080879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28600"/>
            <a:ext cx="7067128" cy="884238"/>
          </a:xfrm>
        </p:spPr>
        <p:txBody>
          <a:bodyPr/>
          <a:lstStyle/>
          <a:p>
            <a:pPr algn="ctr"/>
            <a:r>
              <a:rPr lang="ru-RU" sz="3600" dirty="0"/>
              <a:t>Работа в школах (примеры)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38A2973-4FF5-4C7B-9BBF-082A6B333E7B}"/>
              </a:ext>
            </a:extLst>
          </p:cNvPr>
          <p:cNvSpPr/>
          <p:nvPr/>
        </p:nvSpPr>
        <p:spPr>
          <a:xfrm>
            <a:off x="146047" y="1112838"/>
            <a:ext cx="871814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Активизация участия педагогов в конкурсном движении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Разработка плана психологического комфорта для всех (психолого-педагогической службы)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Организация кабинета педагога-психолога для проведения коррекционно-развивающих занятий и консультаций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Разработка антибуллинговых программ для НОО, ООО, СОО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Разработка плана работы по комплексной безопасности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Коррекция плана работы библиотеки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Заключение сетевых договоров по профориентации с колледжами, вузами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Участие в онлайн мероприятиях в рамках апробации проекта "Школа Министерства просвещения России"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Участие обучающихся и педагогов в творческих конкурсах, марафонах, олимпиадах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Регистрация на курсы повышения квалификации по ДПП "Комфортная школа: основы проектирования образовательной среды в общеобразовательной организации"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/>
              <a:t>Регистрация на обучение по ДПП «Система управления качеством образования: проект «Школа Минпросвещения России»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85327457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grpSp>
        <p:nvGrpSpPr>
          <p:cNvPr id="107522" name="Group 2"/>
          <p:cNvGrpSpPr>
            <a:grpSpLocks/>
          </p:cNvGrpSpPr>
          <p:nvPr/>
        </p:nvGrpSpPr>
        <p:grpSpPr bwMode="auto">
          <a:xfrm>
            <a:off x="2190750" y="4114800"/>
            <a:ext cx="5089525" cy="427038"/>
            <a:chOff x="1161" y="1572"/>
            <a:chExt cx="3206" cy="338"/>
          </a:xfrm>
        </p:grpSpPr>
        <p:sp>
          <p:nvSpPr>
            <p:cNvPr id="107523" name="AutoShape 3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524" name="AutoShape 4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7525" name="Group 5"/>
          <p:cNvGrpSpPr>
            <a:grpSpLocks/>
          </p:cNvGrpSpPr>
          <p:nvPr/>
        </p:nvGrpSpPr>
        <p:grpSpPr bwMode="auto">
          <a:xfrm>
            <a:off x="2190750" y="3505200"/>
            <a:ext cx="5089525" cy="427038"/>
            <a:chOff x="1161" y="1572"/>
            <a:chExt cx="3206" cy="338"/>
          </a:xfrm>
        </p:grpSpPr>
        <p:sp>
          <p:nvSpPr>
            <p:cNvPr id="107526" name="AutoShape 6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527" name="AutoShape 7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7528" name="Group 8"/>
          <p:cNvGrpSpPr>
            <a:grpSpLocks/>
          </p:cNvGrpSpPr>
          <p:nvPr/>
        </p:nvGrpSpPr>
        <p:grpSpPr bwMode="auto">
          <a:xfrm>
            <a:off x="2190750" y="4724400"/>
            <a:ext cx="5089525" cy="427038"/>
            <a:chOff x="1161" y="1572"/>
            <a:chExt cx="3206" cy="338"/>
          </a:xfrm>
        </p:grpSpPr>
        <p:sp>
          <p:nvSpPr>
            <p:cNvPr id="107529" name="AutoShape 9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530" name="AutoShape 10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7531" name="Group 11"/>
          <p:cNvGrpSpPr>
            <a:grpSpLocks/>
          </p:cNvGrpSpPr>
          <p:nvPr/>
        </p:nvGrpSpPr>
        <p:grpSpPr bwMode="auto">
          <a:xfrm>
            <a:off x="2190750" y="2895600"/>
            <a:ext cx="5089525" cy="427038"/>
            <a:chOff x="1161" y="1572"/>
            <a:chExt cx="3206" cy="338"/>
          </a:xfrm>
        </p:grpSpPr>
        <p:sp>
          <p:nvSpPr>
            <p:cNvPr id="107532" name="AutoShape 12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533" name="AutoShape 13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7534" name="Group 14"/>
          <p:cNvGrpSpPr>
            <a:grpSpLocks/>
          </p:cNvGrpSpPr>
          <p:nvPr/>
        </p:nvGrpSpPr>
        <p:grpSpPr bwMode="auto">
          <a:xfrm>
            <a:off x="2190750" y="2328863"/>
            <a:ext cx="5089525" cy="427037"/>
            <a:chOff x="1161" y="1572"/>
            <a:chExt cx="3206" cy="338"/>
          </a:xfrm>
        </p:grpSpPr>
        <p:sp>
          <p:nvSpPr>
            <p:cNvPr id="107535" name="AutoShape 15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536" name="AutoShape 16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7537" name="AutoShape 17"/>
          <p:cNvSpPr>
            <a:spLocks noChangeArrowheads="1"/>
          </p:cNvSpPr>
          <p:nvPr/>
        </p:nvSpPr>
        <p:spPr bwMode="auto">
          <a:xfrm>
            <a:off x="1219200" y="1676400"/>
            <a:ext cx="6934200" cy="4704928"/>
          </a:xfrm>
          <a:prstGeom prst="roundRect">
            <a:avLst>
              <a:gd name="adj" fmla="val 7315"/>
            </a:avLst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538" name="AutoShape 18"/>
          <p:cNvSpPr>
            <a:spLocks noChangeArrowheads="1"/>
          </p:cNvSpPr>
          <p:nvPr/>
        </p:nvSpPr>
        <p:spPr bwMode="gray">
          <a:xfrm>
            <a:off x="2990850" y="2928938"/>
            <a:ext cx="35052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3. «Творчество»</a:t>
            </a: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07539" name="AutoShape 19"/>
          <p:cNvSpPr>
            <a:spLocks noChangeArrowheads="1"/>
          </p:cNvSpPr>
          <p:nvPr/>
        </p:nvSpPr>
        <p:spPr bwMode="gray">
          <a:xfrm>
            <a:off x="2990850" y="3527425"/>
            <a:ext cx="35052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b="1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4. «Воспитание»</a:t>
            </a: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07540" name="AutoShape 20"/>
          <p:cNvSpPr>
            <a:spLocks noChangeArrowheads="1"/>
          </p:cNvSpPr>
          <p:nvPr/>
        </p:nvSpPr>
        <p:spPr bwMode="gray">
          <a:xfrm>
            <a:off x="2990850" y="4140200"/>
            <a:ext cx="35052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5.</a:t>
            </a:r>
            <a:r>
              <a:rPr lang="en-US" b="1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«Профориентация»</a:t>
            </a: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07541" name="AutoShape 21"/>
          <p:cNvSpPr>
            <a:spLocks noChangeArrowheads="1"/>
          </p:cNvSpPr>
          <p:nvPr/>
        </p:nvSpPr>
        <p:spPr bwMode="gray">
          <a:xfrm>
            <a:off x="2990850" y="4762500"/>
            <a:ext cx="35052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b="1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6. «Учитель (школьная команда)»</a:t>
            </a: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07543" name="AutoShape 23"/>
          <p:cNvSpPr>
            <a:spLocks noChangeArrowheads="1"/>
          </p:cNvSpPr>
          <p:nvPr/>
        </p:nvSpPr>
        <p:spPr bwMode="gray">
          <a:xfrm>
            <a:off x="2990850" y="2359025"/>
            <a:ext cx="35052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2. «Здоровье»</a:t>
            </a: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07544" name="Rectangle 24"/>
          <p:cNvSpPr>
            <a:spLocks noGrp="1" noRot="1" noChangeArrowheads="1"/>
          </p:cNvSpPr>
          <p:nvPr>
            <p:ph type="title"/>
          </p:nvPr>
        </p:nvSpPr>
        <p:spPr>
          <a:xfrm>
            <a:off x="1688976" y="155098"/>
            <a:ext cx="7059488" cy="884238"/>
          </a:xfrm>
        </p:spPr>
        <p:txBody>
          <a:bodyPr/>
          <a:lstStyle/>
          <a:p>
            <a:r>
              <a:rPr lang="ru-RU" sz="2800" dirty="0"/>
              <a:t>Магистральные направления проекта</a:t>
            </a:r>
            <a:endParaRPr lang="en-US" sz="2800" dirty="0"/>
          </a:p>
        </p:txBody>
      </p:sp>
      <p:grpSp>
        <p:nvGrpSpPr>
          <p:cNvPr id="27" name="Group 2"/>
          <p:cNvGrpSpPr>
            <a:grpSpLocks/>
          </p:cNvGrpSpPr>
          <p:nvPr/>
        </p:nvGrpSpPr>
        <p:grpSpPr bwMode="auto">
          <a:xfrm>
            <a:off x="2195736" y="5301208"/>
            <a:ext cx="5089525" cy="427038"/>
            <a:chOff x="1161" y="1572"/>
            <a:chExt cx="3206" cy="338"/>
          </a:xfrm>
        </p:grpSpPr>
        <p:sp>
          <p:nvSpPr>
            <p:cNvPr id="28" name="AutoShape 3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4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3" name="Group 2"/>
          <p:cNvGrpSpPr>
            <a:grpSpLocks/>
          </p:cNvGrpSpPr>
          <p:nvPr/>
        </p:nvGrpSpPr>
        <p:grpSpPr bwMode="auto">
          <a:xfrm>
            <a:off x="2195736" y="1772816"/>
            <a:ext cx="5089525" cy="427038"/>
            <a:chOff x="1161" y="1572"/>
            <a:chExt cx="3206" cy="338"/>
          </a:xfrm>
        </p:grpSpPr>
        <p:sp>
          <p:nvSpPr>
            <p:cNvPr id="34" name="AutoShape 3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4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6" name="AutoShape 23"/>
          <p:cNvSpPr>
            <a:spLocks noChangeArrowheads="1"/>
          </p:cNvSpPr>
          <p:nvPr/>
        </p:nvSpPr>
        <p:spPr bwMode="gray">
          <a:xfrm>
            <a:off x="2987824" y="1772816"/>
            <a:ext cx="35052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b="1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1. «Знание»</a:t>
            </a: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7" name="AutoShape 23"/>
          <p:cNvSpPr>
            <a:spLocks noChangeArrowheads="1"/>
          </p:cNvSpPr>
          <p:nvPr/>
        </p:nvSpPr>
        <p:spPr bwMode="gray">
          <a:xfrm>
            <a:off x="2987824" y="5301208"/>
            <a:ext cx="35052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b="1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7. «Школьный климат»</a:t>
            </a: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grpSp>
        <p:nvGrpSpPr>
          <p:cNvPr id="39" name="Group 8"/>
          <p:cNvGrpSpPr>
            <a:grpSpLocks/>
          </p:cNvGrpSpPr>
          <p:nvPr/>
        </p:nvGrpSpPr>
        <p:grpSpPr bwMode="auto">
          <a:xfrm>
            <a:off x="2195736" y="5877272"/>
            <a:ext cx="5089525" cy="427038"/>
            <a:chOff x="1161" y="1572"/>
            <a:chExt cx="3206" cy="338"/>
          </a:xfrm>
        </p:grpSpPr>
        <p:sp>
          <p:nvSpPr>
            <p:cNvPr id="40" name="AutoShape 9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AutoShape 10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5" name="AutoShape 23"/>
          <p:cNvSpPr>
            <a:spLocks noChangeArrowheads="1"/>
          </p:cNvSpPr>
          <p:nvPr/>
        </p:nvSpPr>
        <p:spPr bwMode="gray">
          <a:xfrm>
            <a:off x="2987824" y="5877272"/>
            <a:ext cx="35052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b="1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8. «Образовательная среда»</a:t>
            </a: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46" name="Овал 45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3" name="Овал 2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55788" y="99147"/>
            <a:ext cx="6781800" cy="161690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Ключевые точки роста </a:t>
            </a:r>
            <a:b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 системе общего образования ДНР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МАГИСТРАЛЬНЫЕ НАПРАВЛЕНИЯ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gray">
          <a:xfrm>
            <a:off x="881460" y="2355999"/>
            <a:ext cx="7373937" cy="2676525"/>
          </a:xfrm>
          <a:custGeom>
            <a:avLst/>
            <a:gdLst/>
            <a:ahLst/>
            <a:cxnLst>
              <a:cxn ang="0">
                <a:pos x="1422" y="3"/>
              </a:cxn>
              <a:cxn ang="0">
                <a:pos x="192" y="705"/>
              </a:cxn>
              <a:cxn ang="0">
                <a:pos x="1096" y="1292"/>
              </a:cxn>
              <a:cxn ang="0">
                <a:pos x="2388" y="1428"/>
              </a:cxn>
              <a:cxn ang="0">
                <a:pos x="3672" y="1275"/>
              </a:cxn>
              <a:cxn ang="0">
                <a:pos x="4524" y="705"/>
              </a:cxn>
              <a:cxn ang="0">
                <a:pos x="3294" y="27"/>
              </a:cxn>
              <a:cxn ang="0">
                <a:pos x="4704" y="717"/>
              </a:cxn>
              <a:cxn ang="0">
                <a:pos x="3798" y="1488"/>
              </a:cxn>
              <a:cxn ang="0">
                <a:pos x="2412" y="1683"/>
              </a:cxn>
              <a:cxn ang="0">
                <a:pos x="972" y="1506"/>
              </a:cxn>
              <a:cxn ang="0">
                <a:pos x="24" y="723"/>
              </a:cxn>
              <a:cxn ang="0">
                <a:pos x="1422" y="3"/>
              </a:cxn>
            </a:cxnLst>
            <a:rect l="0" t="0" r="r" b="b"/>
            <a:pathLst>
              <a:path w="4728" h="1686">
                <a:moveTo>
                  <a:pt x="1422" y="3"/>
                </a:moveTo>
                <a:cubicBezTo>
                  <a:pt x="1450" y="0"/>
                  <a:pt x="252" y="159"/>
                  <a:pt x="192" y="705"/>
                </a:cubicBezTo>
                <a:cubicBezTo>
                  <a:pt x="222" y="1041"/>
                  <a:pt x="828" y="1203"/>
                  <a:pt x="1096" y="1292"/>
                </a:cubicBezTo>
                <a:cubicBezTo>
                  <a:pt x="1364" y="1381"/>
                  <a:pt x="1955" y="1428"/>
                  <a:pt x="2388" y="1428"/>
                </a:cubicBezTo>
                <a:cubicBezTo>
                  <a:pt x="2821" y="1428"/>
                  <a:pt x="3307" y="1379"/>
                  <a:pt x="3672" y="1275"/>
                </a:cubicBezTo>
                <a:cubicBezTo>
                  <a:pt x="4037" y="1171"/>
                  <a:pt x="4506" y="987"/>
                  <a:pt x="4524" y="705"/>
                </a:cubicBezTo>
                <a:cubicBezTo>
                  <a:pt x="4518" y="207"/>
                  <a:pt x="3269" y="50"/>
                  <a:pt x="3294" y="27"/>
                </a:cubicBezTo>
                <a:cubicBezTo>
                  <a:pt x="3324" y="29"/>
                  <a:pt x="4674" y="201"/>
                  <a:pt x="4704" y="717"/>
                </a:cubicBezTo>
                <a:cubicBezTo>
                  <a:pt x="4728" y="1077"/>
                  <a:pt x="4236" y="1365"/>
                  <a:pt x="3798" y="1488"/>
                </a:cubicBezTo>
                <a:cubicBezTo>
                  <a:pt x="3360" y="1611"/>
                  <a:pt x="2883" y="1680"/>
                  <a:pt x="2412" y="1683"/>
                </a:cubicBezTo>
                <a:cubicBezTo>
                  <a:pt x="1941" y="1686"/>
                  <a:pt x="1374" y="1644"/>
                  <a:pt x="972" y="1506"/>
                </a:cubicBezTo>
                <a:cubicBezTo>
                  <a:pt x="570" y="1368"/>
                  <a:pt x="0" y="1173"/>
                  <a:pt x="24" y="723"/>
                </a:cubicBezTo>
                <a:cubicBezTo>
                  <a:pt x="42" y="117"/>
                  <a:pt x="1394" y="6"/>
                  <a:pt x="1422" y="3"/>
                </a:cubicBezTo>
                <a:close/>
              </a:path>
            </a:pathLst>
          </a:custGeom>
          <a:gradFill rotWithShape="1">
            <a:gsLst>
              <a:gs pos="0">
                <a:srgbClr val="080808"/>
              </a:gs>
              <a:gs pos="100000">
                <a:srgbClr val="080808">
                  <a:gamma/>
                  <a:tint val="19216"/>
                  <a:invGamma/>
                </a:srgbClr>
              </a:gs>
            </a:gsLst>
            <a:lin ang="5400000" scaled="1"/>
          </a:gradFill>
          <a:ln w="9525" cap="flat" cmpd="sng">
            <a:noFill/>
            <a:prstDash val="solid"/>
            <a:round/>
            <a:headEnd/>
            <a:tailEnd/>
          </a:ln>
          <a:effectLst/>
          <a:scene3d>
            <a:camera prst="legacyObliqueBottom">
              <a:rot lat="21299999" lon="0" rev="0"/>
            </a:camera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080808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ltGray">
          <a:xfrm>
            <a:off x="1156098" y="1844227"/>
            <a:ext cx="2208212" cy="1582738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PerspectiveBottomRight"/>
            <a:lightRig rig="legacyFlat3" dir="r"/>
          </a:scene3d>
          <a:sp3d extrusionH="121893000" prstMaterial="legacyMetal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gray">
          <a:xfrm>
            <a:off x="5739210" y="1844824"/>
            <a:ext cx="2206625" cy="1582738"/>
          </a:xfrm>
          <a:prstGeom prst="rect">
            <a:avLst/>
          </a:prstGeom>
          <a:solidFill>
            <a:srgbClr val="BBC557"/>
          </a:solidFill>
          <a:ln w="9525" algn="ctr">
            <a:noFill/>
            <a:miter lim="800000"/>
            <a:headEnd/>
            <a:tailEnd/>
          </a:ln>
          <a:effectLst/>
          <a:scene3d>
            <a:camera prst="legacyPerspectiveBottomLeft"/>
            <a:lightRig rig="legacyFlat3" dir="r"/>
          </a:scene3d>
          <a:sp3d extrusionH="121893000" prstMaterial="legacyMetal">
            <a:bevelT w="13500" h="13500" prst="angle"/>
            <a:bevelB w="13500" h="13500" prst="angle"/>
            <a:extrusionClr>
              <a:srgbClr val="BBC557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gray">
          <a:xfrm>
            <a:off x="3419872" y="1844824"/>
            <a:ext cx="2208213" cy="158273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r"/>
          </a:scene3d>
          <a:sp3d extrusionH="121893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ltGray">
          <a:xfrm>
            <a:off x="1232297" y="1955949"/>
            <a:ext cx="1947863" cy="1368425"/>
          </a:xfrm>
          <a:prstGeom prst="bevel">
            <a:avLst>
              <a:gd name="adj" fmla="val 1648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ltGray">
          <a:xfrm>
            <a:off x="3542110" y="1948012"/>
            <a:ext cx="1966912" cy="1384300"/>
          </a:xfrm>
          <a:prstGeom prst="bevel">
            <a:avLst>
              <a:gd name="adj" fmla="val 1648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ltGray">
          <a:xfrm>
            <a:off x="5866320" y="1890468"/>
            <a:ext cx="1947863" cy="1368425"/>
          </a:xfrm>
          <a:prstGeom prst="bevel">
            <a:avLst>
              <a:gd name="adj" fmla="val 1648"/>
            </a:avLst>
          </a:prstGeom>
          <a:solidFill>
            <a:srgbClr val="BBC55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3537347" y="3902224"/>
            <a:ext cx="2020888" cy="1958975"/>
            <a:chOff x="2457" y="2000"/>
            <a:chExt cx="901" cy="888"/>
          </a:xfrm>
        </p:grpSpPr>
        <p:pic>
          <p:nvPicPr>
            <p:cNvPr id="14" name="Picture 12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</p:spPr>
        </p:pic>
        <p:sp>
          <p:nvSpPr>
            <p:cNvPr id="15" name="Oval 13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" name="Group 15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8" name="Group 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4" name="AutoShape 1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AutoShape 1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AutoShape 1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AutoShape 2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9" name="Group 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1259632" y="2063899"/>
            <a:ext cx="1800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EFEFE"/>
                </a:solidFill>
                <a:cs typeface="Arial" charset="0"/>
              </a:rPr>
              <a:t>«Учитель. Школьная команда»</a:t>
            </a: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3680738" y="2347105"/>
            <a:ext cx="1535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cs typeface="Arial" charset="0"/>
              </a:rPr>
              <a:t>«Знание»</a:t>
            </a:r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5713587" y="2333848"/>
            <a:ext cx="22322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85000"/>
                    <a:lumOff val="15000"/>
                  </a:schemeClr>
                </a:solidFill>
                <a:cs typeface="Arial" charset="0"/>
              </a:rPr>
              <a:t>«Воспитание»</a:t>
            </a: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3617284" y="4280561"/>
            <a:ext cx="1759414" cy="109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i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плюс 5…</a:t>
            </a:r>
            <a:endParaRPr lang="en-US" sz="2800" i="1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F03B3AC2-10DF-4CCE-943D-52C534B6C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8974"/>
            <a:ext cx="1064419" cy="95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">
            <a:extLst>
              <a:ext uri="{FF2B5EF4-FFF2-40B4-BE49-F238E27FC236}">
                <a16:creationId xmlns:a16="http://schemas.microsoft.com/office/drawing/2014/main" id="{99187D3D-8916-4895-96A1-18147E736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8974"/>
            <a:ext cx="3533775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EE43A56-D1AE-41F3-B134-55161ADADDB1}"/>
              </a:ext>
            </a:extLst>
          </p:cNvPr>
          <p:cNvSpPr/>
          <p:nvPr/>
        </p:nvSpPr>
        <p:spPr>
          <a:xfrm>
            <a:off x="521404" y="5160170"/>
            <a:ext cx="3877865" cy="171450"/>
          </a:xfrm>
          <a:prstGeom prst="rect">
            <a:avLst/>
          </a:prstGeom>
        </p:spPr>
        <p:txBody>
          <a:bodyPr wrap="none" lIns="0" tIns="0" rIns="0" bIns="0"/>
          <a:lstStyle/>
          <a:p>
            <a:pPr marL="0" marR="0" lvl="0" indent="0" algn="just" defTabSz="685800" rtl="0" eaLnBrk="1" fontAlgn="auto" latinLnBrk="0" hangingPunct="1">
              <a:lnSpc>
                <a:spcPts val="145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7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D8DA0E-13C1-4FFD-BD45-5C5869CA724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08" y="1757144"/>
            <a:ext cx="7077994" cy="458224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A78A703-D981-48C8-ACCE-18AC69113292}"/>
              </a:ext>
            </a:extLst>
          </p:cNvPr>
          <p:cNvSpPr/>
          <p:nvPr/>
        </p:nvSpPr>
        <p:spPr>
          <a:xfrm>
            <a:off x="1475656" y="6247075"/>
            <a:ext cx="77738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hlinkClick r:id="rId5"/>
              </a:rPr>
              <a:t>https://disk.yandex.ru/d/9pLJyTzEiWpRsw</a:t>
            </a:r>
            <a:r>
              <a:rPr lang="ru-RU" sz="3200" dirty="0"/>
              <a:t> </a:t>
            </a:r>
            <a:r>
              <a:rPr lang="en-US" sz="3200" dirty="0"/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18350538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rrowheads="1"/>
          </p:cNvSpPr>
          <p:nvPr/>
        </p:nvSpPr>
        <p:spPr bwMode="gray">
          <a:xfrm flipH="1">
            <a:off x="7950410" y="2492896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6366234" y="2492896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7086314" y="3789040"/>
            <a:ext cx="1599902" cy="1196752"/>
            <a:chOff x="862" y="713"/>
            <a:chExt cx="3780" cy="3490"/>
          </a:xfrm>
        </p:grpSpPr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22" name="Freeform 7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Freeform 8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" name="Group 10"/>
            <p:cNvGrpSpPr>
              <a:grpSpLocks/>
            </p:cNvGrpSpPr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19" name="Freeform 11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4B4B4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16" name="Freeform 15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862" y="713"/>
              <a:ext cx="3780" cy="1993"/>
              <a:chOff x="1082" y="2355"/>
              <a:chExt cx="3406" cy="1993"/>
            </a:xfrm>
          </p:grpSpPr>
          <p:sp>
            <p:nvSpPr>
              <p:cNvPr id="13" name="Freeform 19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Freeform 20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" name="Freeform 21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8F8F8">
                      <a:gamma/>
                      <a:shade val="86275"/>
                      <a:invGamma/>
                    </a:srgbClr>
                  </a:gs>
                  <a:gs pos="100000">
                    <a:srgbClr val="F8F8F8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26" name="Picture 28" descr="num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204864"/>
            <a:ext cx="1361839" cy="15349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28600"/>
            <a:ext cx="7067128" cy="884238"/>
          </a:xfrm>
        </p:spPr>
        <p:txBody>
          <a:bodyPr/>
          <a:lstStyle/>
          <a:p>
            <a:pPr algn="ctr"/>
            <a:r>
              <a:rPr lang="ru-RU" sz="3600" dirty="0" err="1"/>
              <a:t>Предопрос</a:t>
            </a:r>
            <a:r>
              <a:rPr lang="ru-RU" sz="3600" dirty="0"/>
              <a:t> новых участников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38A2973-4FF5-4C7B-9BBF-082A6B333E7B}"/>
              </a:ext>
            </a:extLst>
          </p:cNvPr>
          <p:cNvSpPr/>
          <p:nvPr/>
        </p:nvSpPr>
        <p:spPr>
          <a:xfrm>
            <a:off x="600184" y="1187234"/>
            <a:ext cx="68617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/>
              <a:t>Актуальные организационные вопросы: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Подготовка к участию в апробации Проекта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Проведение самодиагностики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Составление Чек-листов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Разработка Дорожных карт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Разработка Программ развития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662FBB9-12AE-4072-A75B-63A1BE05E59F}"/>
              </a:ext>
            </a:extLst>
          </p:cNvPr>
          <p:cNvSpPr/>
          <p:nvPr/>
        </p:nvSpPr>
        <p:spPr>
          <a:xfrm>
            <a:off x="220937" y="3937005"/>
            <a:ext cx="68425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/>
              <a:t>Насущные проблемы: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Кадровый «голод»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Материально-техническое оснащение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Информационное обеспечение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Методическое обеспечение и сопровождение</a:t>
            </a:r>
          </a:p>
        </p:txBody>
      </p:sp>
    </p:spTree>
    <p:extLst>
      <p:ext uri="{BB962C8B-B14F-4D97-AF65-F5344CB8AC3E}">
        <p14:creationId xmlns:p14="http://schemas.microsoft.com/office/powerpoint/2010/main" val="2989490560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131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Информационная поддержка</a:t>
            </a:r>
            <a:endParaRPr lang="en-US" sz="28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571875" y="2270125"/>
            <a:ext cx="2095500" cy="2681288"/>
            <a:chOff x="1922" y="1614"/>
            <a:chExt cx="1320" cy="1689"/>
          </a:xfrm>
        </p:grpSpPr>
        <p:sp>
          <p:nvSpPr>
            <p:cNvPr id="131077" name="Freeform 5"/>
            <p:cNvSpPr>
              <a:spLocks/>
            </p:cNvSpPr>
            <p:nvPr/>
          </p:nvSpPr>
          <p:spPr bwMode="gray">
            <a:xfrm>
              <a:off x="1922" y="1875"/>
              <a:ext cx="654" cy="1428"/>
            </a:xfrm>
            <a:custGeom>
              <a:avLst/>
              <a:gdLst>
                <a:gd name="T0" fmla="*/ 1 w 654"/>
                <a:gd name="T1" fmla="*/ 0 h 1428"/>
                <a:gd name="T2" fmla="*/ 117 w 654"/>
                <a:gd name="T3" fmla="*/ 110 h 1428"/>
                <a:gd name="T4" fmla="*/ 117 w 654"/>
                <a:gd name="T5" fmla="*/ 1026 h 1428"/>
                <a:gd name="T6" fmla="*/ 649 w 654"/>
                <a:gd name="T7" fmla="*/ 1241 h 1428"/>
                <a:gd name="T8" fmla="*/ 654 w 654"/>
                <a:gd name="T9" fmla="*/ 1428 h 1428"/>
                <a:gd name="T10" fmla="*/ 0 w 654"/>
                <a:gd name="T11" fmla="*/ 1128 h 1428"/>
                <a:gd name="T12" fmla="*/ 1 w 654"/>
                <a:gd name="T13" fmla="*/ 0 h 14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4"/>
                <a:gd name="T22" fmla="*/ 0 h 1428"/>
                <a:gd name="T23" fmla="*/ 654 w 654"/>
                <a:gd name="T24" fmla="*/ 1428 h 14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4" h="1428">
                  <a:moveTo>
                    <a:pt x="1" y="0"/>
                  </a:moveTo>
                  <a:lnTo>
                    <a:pt x="117" y="110"/>
                  </a:lnTo>
                  <a:lnTo>
                    <a:pt x="117" y="1026"/>
                  </a:lnTo>
                  <a:lnTo>
                    <a:pt x="649" y="1241"/>
                  </a:lnTo>
                  <a:lnTo>
                    <a:pt x="654" y="1428"/>
                  </a:lnTo>
                  <a:lnTo>
                    <a:pt x="0" y="11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31078" name="Freeform 6"/>
            <p:cNvSpPr>
              <a:spLocks/>
            </p:cNvSpPr>
            <p:nvPr/>
          </p:nvSpPr>
          <p:spPr bwMode="gray">
            <a:xfrm>
              <a:off x="2571" y="1880"/>
              <a:ext cx="671" cy="1422"/>
            </a:xfrm>
            <a:custGeom>
              <a:avLst/>
              <a:gdLst>
                <a:gd name="T0" fmla="*/ 654 w 671"/>
                <a:gd name="T1" fmla="*/ 0 h 1422"/>
                <a:gd name="T2" fmla="*/ 516 w 671"/>
                <a:gd name="T3" fmla="*/ 111 h 1422"/>
                <a:gd name="T4" fmla="*/ 519 w 671"/>
                <a:gd name="T5" fmla="*/ 1008 h 1422"/>
                <a:gd name="T6" fmla="*/ 0 w 671"/>
                <a:gd name="T7" fmla="*/ 1237 h 1422"/>
                <a:gd name="T8" fmla="*/ 2 w 671"/>
                <a:gd name="T9" fmla="*/ 1422 h 1422"/>
                <a:gd name="T10" fmla="*/ 671 w 671"/>
                <a:gd name="T11" fmla="*/ 1114 h 1422"/>
                <a:gd name="T12" fmla="*/ 654 w 671"/>
                <a:gd name="T13" fmla="*/ 0 h 1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1"/>
                <a:gd name="T22" fmla="*/ 0 h 1422"/>
                <a:gd name="T23" fmla="*/ 671 w 671"/>
                <a:gd name="T24" fmla="*/ 1422 h 1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1" h="1422">
                  <a:moveTo>
                    <a:pt x="654" y="0"/>
                  </a:moveTo>
                  <a:lnTo>
                    <a:pt x="516" y="111"/>
                  </a:lnTo>
                  <a:lnTo>
                    <a:pt x="519" y="1008"/>
                  </a:lnTo>
                  <a:lnTo>
                    <a:pt x="0" y="1237"/>
                  </a:lnTo>
                  <a:lnTo>
                    <a:pt x="2" y="1422"/>
                  </a:lnTo>
                  <a:lnTo>
                    <a:pt x="671" y="1114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BE2A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31079" name="Freeform 7"/>
            <p:cNvSpPr>
              <a:spLocks/>
            </p:cNvSpPr>
            <p:nvPr/>
          </p:nvSpPr>
          <p:spPr bwMode="gray">
            <a:xfrm>
              <a:off x="1923" y="1614"/>
              <a:ext cx="1304" cy="377"/>
            </a:xfrm>
            <a:custGeom>
              <a:avLst/>
              <a:gdLst>
                <a:gd name="T0" fmla="*/ 0 w 1304"/>
                <a:gd name="T1" fmla="*/ 261 h 377"/>
                <a:gd name="T2" fmla="*/ 117 w 1304"/>
                <a:gd name="T3" fmla="*/ 374 h 377"/>
                <a:gd name="T4" fmla="*/ 638 w 1304"/>
                <a:gd name="T5" fmla="*/ 155 h 377"/>
                <a:gd name="T6" fmla="*/ 1164 w 1304"/>
                <a:gd name="T7" fmla="*/ 377 h 377"/>
                <a:gd name="T8" fmla="*/ 1304 w 1304"/>
                <a:gd name="T9" fmla="*/ 266 h 377"/>
                <a:gd name="T10" fmla="*/ 633 w 1304"/>
                <a:gd name="T11" fmla="*/ 0 h 377"/>
                <a:gd name="T12" fmla="*/ 0 w 1304"/>
                <a:gd name="T13" fmla="*/ 261 h 3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4"/>
                <a:gd name="T22" fmla="*/ 0 h 377"/>
                <a:gd name="T23" fmla="*/ 1304 w 1304"/>
                <a:gd name="T24" fmla="*/ 377 h 3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4" h="377">
                  <a:moveTo>
                    <a:pt x="0" y="261"/>
                  </a:moveTo>
                  <a:lnTo>
                    <a:pt x="117" y="374"/>
                  </a:lnTo>
                  <a:lnTo>
                    <a:pt x="638" y="155"/>
                  </a:lnTo>
                  <a:lnTo>
                    <a:pt x="1164" y="377"/>
                  </a:lnTo>
                  <a:lnTo>
                    <a:pt x="1304" y="266"/>
                  </a:lnTo>
                  <a:lnTo>
                    <a:pt x="633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rgbClr val="FEFBD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31080" name="Freeform 8"/>
            <p:cNvSpPr>
              <a:spLocks/>
            </p:cNvSpPr>
            <p:nvPr/>
          </p:nvSpPr>
          <p:spPr bwMode="gray">
            <a:xfrm>
              <a:off x="2037" y="1768"/>
              <a:ext cx="529" cy="1133"/>
            </a:xfrm>
            <a:custGeom>
              <a:avLst/>
              <a:gdLst>
                <a:gd name="T0" fmla="*/ 2 w 529"/>
                <a:gd name="T1" fmla="*/ 218 h 1133"/>
                <a:gd name="T2" fmla="*/ 0 w 529"/>
                <a:gd name="T3" fmla="*/ 1133 h 1133"/>
                <a:gd name="T4" fmla="*/ 529 w 529"/>
                <a:gd name="T5" fmla="*/ 878 h 1133"/>
                <a:gd name="T6" fmla="*/ 524 w 529"/>
                <a:gd name="T7" fmla="*/ 0 h 1133"/>
                <a:gd name="T8" fmla="*/ 2 w 529"/>
                <a:gd name="T9" fmla="*/ 218 h 1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1133"/>
                <a:gd name="T17" fmla="*/ 529 w 529"/>
                <a:gd name="T18" fmla="*/ 1133 h 1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1133">
                  <a:moveTo>
                    <a:pt x="2" y="218"/>
                  </a:moveTo>
                  <a:lnTo>
                    <a:pt x="0" y="1133"/>
                  </a:lnTo>
                  <a:lnTo>
                    <a:pt x="529" y="878"/>
                  </a:lnTo>
                  <a:lnTo>
                    <a:pt x="524" y="0"/>
                  </a:lnTo>
                  <a:lnTo>
                    <a:pt x="2" y="218"/>
                  </a:lnTo>
                  <a:close/>
                </a:path>
              </a:pathLst>
            </a:custGeom>
            <a:solidFill>
              <a:srgbClr val="FDEBB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31081" name="Freeform 9"/>
            <p:cNvSpPr>
              <a:spLocks/>
            </p:cNvSpPr>
            <p:nvPr/>
          </p:nvSpPr>
          <p:spPr bwMode="gray">
            <a:xfrm>
              <a:off x="2562" y="1769"/>
              <a:ext cx="528" cy="1123"/>
            </a:xfrm>
            <a:custGeom>
              <a:avLst/>
              <a:gdLst>
                <a:gd name="T0" fmla="*/ 527 w 528"/>
                <a:gd name="T1" fmla="*/ 222 h 1123"/>
                <a:gd name="T2" fmla="*/ 528 w 528"/>
                <a:gd name="T3" fmla="*/ 1123 h 1123"/>
                <a:gd name="T4" fmla="*/ 0 w 528"/>
                <a:gd name="T5" fmla="*/ 879 h 1123"/>
                <a:gd name="T6" fmla="*/ 0 w 528"/>
                <a:gd name="T7" fmla="*/ 0 h 1123"/>
                <a:gd name="T8" fmla="*/ 527 w 528"/>
                <a:gd name="T9" fmla="*/ 222 h 1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1123"/>
                <a:gd name="T17" fmla="*/ 528 w 528"/>
                <a:gd name="T18" fmla="*/ 1123 h 1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1123">
                  <a:moveTo>
                    <a:pt x="527" y="222"/>
                  </a:moveTo>
                  <a:lnTo>
                    <a:pt x="528" y="1123"/>
                  </a:lnTo>
                  <a:lnTo>
                    <a:pt x="0" y="879"/>
                  </a:lnTo>
                  <a:lnTo>
                    <a:pt x="0" y="0"/>
                  </a:lnTo>
                  <a:lnTo>
                    <a:pt x="527" y="222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31082" name="Freeform 10"/>
            <p:cNvSpPr>
              <a:spLocks/>
            </p:cNvSpPr>
            <p:nvPr/>
          </p:nvSpPr>
          <p:spPr bwMode="gray">
            <a:xfrm>
              <a:off x="2034" y="2648"/>
              <a:ext cx="1061" cy="469"/>
            </a:xfrm>
            <a:custGeom>
              <a:avLst/>
              <a:gdLst>
                <a:gd name="T0" fmla="*/ 527 w 1061"/>
                <a:gd name="T1" fmla="*/ 0 h 469"/>
                <a:gd name="T2" fmla="*/ 0 w 1061"/>
                <a:gd name="T3" fmla="*/ 252 h 469"/>
                <a:gd name="T4" fmla="*/ 537 w 1061"/>
                <a:gd name="T5" fmla="*/ 469 h 469"/>
                <a:gd name="T6" fmla="*/ 1061 w 1061"/>
                <a:gd name="T7" fmla="*/ 241 h 469"/>
                <a:gd name="T8" fmla="*/ 527 w 1061"/>
                <a:gd name="T9" fmla="*/ 0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1"/>
                <a:gd name="T16" fmla="*/ 0 h 469"/>
                <a:gd name="T17" fmla="*/ 1061 w 1061"/>
                <a:gd name="T18" fmla="*/ 469 h 4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1" h="469">
                  <a:moveTo>
                    <a:pt x="527" y="0"/>
                  </a:moveTo>
                  <a:lnTo>
                    <a:pt x="0" y="252"/>
                  </a:lnTo>
                  <a:lnTo>
                    <a:pt x="537" y="469"/>
                  </a:lnTo>
                  <a:lnTo>
                    <a:pt x="1061" y="24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FEEBB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  <a:cs typeface="Arial" charset="0"/>
              </a:endParaRPr>
            </a:p>
          </p:txBody>
        </p:sp>
      </p:grpSp>
      <p:sp>
        <p:nvSpPr>
          <p:cNvPr id="131083" name="Line 11"/>
          <p:cNvSpPr>
            <a:spLocks noChangeShapeType="1"/>
          </p:cNvSpPr>
          <p:nvPr/>
        </p:nvSpPr>
        <p:spPr bwMode="auto">
          <a:xfrm flipV="1">
            <a:off x="2166938" y="4449763"/>
            <a:ext cx="1422400" cy="1387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1084" name="Line 12"/>
          <p:cNvSpPr>
            <a:spLocks noChangeShapeType="1"/>
          </p:cNvSpPr>
          <p:nvPr/>
        </p:nvSpPr>
        <p:spPr bwMode="auto">
          <a:xfrm flipH="1" flipV="1">
            <a:off x="5668963" y="4452938"/>
            <a:ext cx="1422400" cy="1387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1085" name="Line 13"/>
          <p:cNvSpPr>
            <a:spLocks noChangeShapeType="1"/>
          </p:cNvSpPr>
          <p:nvPr/>
        </p:nvSpPr>
        <p:spPr bwMode="auto">
          <a:xfrm flipV="1">
            <a:off x="5641975" y="1301750"/>
            <a:ext cx="1422400" cy="1387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1086" name="Line 14"/>
          <p:cNvSpPr>
            <a:spLocks noChangeShapeType="1"/>
          </p:cNvSpPr>
          <p:nvPr/>
        </p:nvSpPr>
        <p:spPr bwMode="auto">
          <a:xfrm flipH="1" flipV="1">
            <a:off x="2155825" y="1295400"/>
            <a:ext cx="1422400" cy="1387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1087" name="Picture 15" descr="light_shadow"/>
          <p:cNvPicPr>
            <a:picLocks noChangeAspect="1" noChangeArrowheads="1"/>
          </p:cNvPicPr>
          <p:nvPr/>
        </p:nvPicPr>
        <p:blipFill>
          <a:blip r:embed="rId2" cstate="print">
            <a:lum bright="-78000" contrast="-78000"/>
          </a:blip>
          <a:srcRect/>
          <a:stretch>
            <a:fillRect/>
          </a:stretch>
        </p:blipFill>
        <p:spPr bwMode="gray">
          <a:xfrm>
            <a:off x="3975100" y="4170363"/>
            <a:ext cx="121602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8" name="Picture 16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3833813" y="2911475"/>
            <a:ext cx="1479550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8145" name="Oval 17"/>
          <p:cNvSpPr>
            <a:spLocks noChangeArrowheads="1"/>
          </p:cNvSpPr>
          <p:nvPr/>
        </p:nvSpPr>
        <p:spPr bwMode="gray">
          <a:xfrm>
            <a:off x="3833812" y="2911476"/>
            <a:ext cx="1468439" cy="1484312"/>
          </a:xfrm>
          <a:prstGeom prst="ellipse">
            <a:avLst/>
          </a:prstGeom>
          <a:gradFill rotWithShape="1">
            <a:gsLst>
              <a:gs pos="0">
                <a:srgbClr val="004B66">
                  <a:alpha val="89999"/>
                </a:srgbClr>
              </a:gs>
              <a:gs pos="50000">
                <a:srgbClr val="6AC1FC">
                  <a:alpha val="55000"/>
                </a:srgbClr>
              </a:gs>
              <a:gs pos="100000">
                <a:srgbClr val="004B66"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IT</a:t>
            </a:r>
          </a:p>
        </p:txBody>
      </p:sp>
      <p:sp>
        <p:nvSpPr>
          <p:cNvPr id="131092" name="Freeform 18"/>
          <p:cNvSpPr>
            <a:spLocks/>
          </p:cNvSpPr>
          <p:nvPr/>
        </p:nvSpPr>
        <p:spPr bwMode="ltGray">
          <a:xfrm>
            <a:off x="3986213" y="2941638"/>
            <a:ext cx="1154112" cy="514350"/>
          </a:xfrm>
          <a:custGeom>
            <a:avLst/>
            <a:gdLst>
              <a:gd name="T0" fmla="*/ 1136640 w 1321"/>
              <a:gd name="T1" fmla="*/ 289683 h 712"/>
              <a:gd name="T2" fmla="*/ 1150618 w 1321"/>
              <a:gd name="T3" fmla="*/ 319302 h 712"/>
              <a:gd name="T4" fmla="*/ 1154113 w 1321"/>
              <a:gd name="T5" fmla="*/ 347475 h 712"/>
              <a:gd name="T6" fmla="*/ 1148871 w 1321"/>
              <a:gd name="T7" fmla="*/ 372759 h 712"/>
              <a:gd name="T8" fmla="*/ 1134019 w 1321"/>
              <a:gd name="T9" fmla="*/ 397321 h 712"/>
              <a:gd name="T10" fmla="*/ 1111303 w 1321"/>
              <a:gd name="T11" fmla="*/ 418271 h 712"/>
              <a:gd name="T12" fmla="*/ 1082472 w 1321"/>
              <a:gd name="T13" fmla="*/ 436331 h 712"/>
              <a:gd name="T14" fmla="*/ 1044905 w 1321"/>
              <a:gd name="T15" fmla="*/ 453668 h 712"/>
              <a:gd name="T16" fmla="*/ 1002095 w 1321"/>
              <a:gd name="T17" fmla="*/ 468839 h 712"/>
              <a:gd name="T18" fmla="*/ 954044 w 1321"/>
              <a:gd name="T19" fmla="*/ 481842 h 712"/>
              <a:gd name="T20" fmla="*/ 900750 w 1321"/>
              <a:gd name="T21" fmla="*/ 493400 h 712"/>
              <a:gd name="T22" fmla="*/ 844835 w 1321"/>
              <a:gd name="T23" fmla="*/ 501347 h 712"/>
              <a:gd name="T24" fmla="*/ 782805 w 1321"/>
              <a:gd name="T25" fmla="*/ 508571 h 712"/>
              <a:gd name="T26" fmla="*/ 719901 w 1321"/>
              <a:gd name="T27" fmla="*/ 512905 h 712"/>
              <a:gd name="T28" fmla="*/ 694565 w 1321"/>
              <a:gd name="T29" fmla="*/ 514350 h 712"/>
              <a:gd name="T30" fmla="*/ 415865 w 1321"/>
              <a:gd name="T31" fmla="*/ 514350 h 712"/>
              <a:gd name="T32" fmla="*/ 412370 w 1321"/>
              <a:gd name="T33" fmla="*/ 514350 h 712"/>
              <a:gd name="T34" fmla="*/ 357329 w 1321"/>
              <a:gd name="T35" fmla="*/ 511460 h 712"/>
              <a:gd name="T36" fmla="*/ 304036 w 1321"/>
              <a:gd name="T37" fmla="*/ 508571 h 712"/>
              <a:gd name="T38" fmla="*/ 253363 w 1321"/>
              <a:gd name="T39" fmla="*/ 502792 h 712"/>
              <a:gd name="T40" fmla="*/ 205312 w 1321"/>
              <a:gd name="T41" fmla="*/ 497735 h 712"/>
              <a:gd name="T42" fmla="*/ 162502 w 1321"/>
              <a:gd name="T43" fmla="*/ 489066 h 712"/>
              <a:gd name="T44" fmla="*/ 123187 w 1321"/>
              <a:gd name="T45" fmla="*/ 478952 h 712"/>
              <a:gd name="T46" fmla="*/ 89114 w 1321"/>
              <a:gd name="T47" fmla="*/ 468116 h 712"/>
              <a:gd name="T48" fmla="*/ 58536 w 1321"/>
              <a:gd name="T49" fmla="*/ 455113 h 712"/>
              <a:gd name="T50" fmla="*/ 34073 w 1321"/>
              <a:gd name="T51" fmla="*/ 439220 h 712"/>
              <a:gd name="T52" fmla="*/ 15726 w 1321"/>
              <a:gd name="T53" fmla="*/ 421160 h 712"/>
              <a:gd name="T54" fmla="*/ 5242 w 1321"/>
              <a:gd name="T55" fmla="*/ 400211 h 712"/>
              <a:gd name="T56" fmla="*/ 0 w 1321"/>
              <a:gd name="T57" fmla="*/ 378539 h 712"/>
              <a:gd name="T58" fmla="*/ 0 w 1321"/>
              <a:gd name="T59" fmla="*/ 375649 h 712"/>
              <a:gd name="T60" fmla="*/ 3495 w 1321"/>
              <a:gd name="T61" fmla="*/ 351810 h 712"/>
              <a:gd name="T62" fmla="*/ 13979 w 1321"/>
              <a:gd name="T63" fmla="*/ 322191 h 712"/>
              <a:gd name="T64" fmla="*/ 44557 w 1321"/>
              <a:gd name="T65" fmla="*/ 267289 h 712"/>
              <a:gd name="T66" fmla="*/ 82125 w 1321"/>
              <a:gd name="T67" fmla="*/ 215998 h 712"/>
              <a:gd name="T68" fmla="*/ 128429 w 1321"/>
              <a:gd name="T69" fmla="*/ 169764 h 712"/>
              <a:gd name="T70" fmla="*/ 178228 w 1321"/>
              <a:gd name="T71" fmla="*/ 127143 h 712"/>
              <a:gd name="T72" fmla="*/ 235890 w 1321"/>
              <a:gd name="T73" fmla="*/ 90300 h 712"/>
              <a:gd name="T74" fmla="*/ 297920 w 1321"/>
              <a:gd name="T75" fmla="*/ 59237 h 712"/>
              <a:gd name="T76" fmla="*/ 362571 w 1321"/>
              <a:gd name="T77" fmla="*/ 33953 h 712"/>
              <a:gd name="T78" fmla="*/ 434212 w 1321"/>
              <a:gd name="T79" fmla="*/ 15170 h 712"/>
              <a:gd name="T80" fmla="*/ 507600 w 1321"/>
              <a:gd name="T81" fmla="*/ 4334 h 712"/>
              <a:gd name="T82" fmla="*/ 582735 w 1321"/>
              <a:gd name="T83" fmla="*/ 0 h 712"/>
              <a:gd name="T84" fmla="*/ 582735 w 1321"/>
              <a:gd name="T85" fmla="*/ 0 h 712"/>
              <a:gd name="T86" fmla="*/ 663113 w 1321"/>
              <a:gd name="T87" fmla="*/ 4334 h 712"/>
              <a:gd name="T88" fmla="*/ 739995 w 1321"/>
              <a:gd name="T89" fmla="*/ 16615 h 712"/>
              <a:gd name="T90" fmla="*/ 814257 w 1321"/>
              <a:gd name="T91" fmla="*/ 38287 h 712"/>
              <a:gd name="T92" fmla="*/ 882403 w 1321"/>
              <a:gd name="T93" fmla="*/ 65016 h 712"/>
              <a:gd name="T94" fmla="*/ 945307 w 1321"/>
              <a:gd name="T95" fmla="*/ 98969 h 712"/>
              <a:gd name="T96" fmla="*/ 1003842 w 1321"/>
              <a:gd name="T97" fmla="*/ 140146 h 712"/>
              <a:gd name="T98" fmla="*/ 1055389 w 1321"/>
              <a:gd name="T99" fmla="*/ 184935 h 712"/>
              <a:gd name="T100" fmla="*/ 1099072 w 1321"/>
              <a:gd name="T101" fmla="*/ 234781 h 712"/>
              <a:gd name="T102" fmla="*/ 1136640 w 1321"/>
              <a:gd name="T103" fmla="*/ 289683 h 712"/>
              <a:gd name="T104" fmla="*/ 1136640 w 1321"/>
              <a:gd name="T105" fmla="*/ 28968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1B9DD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31096" name="Rectangle 22"/>
          <p:cNvSpPr>
            <a:spLocks noChangeArrowheads="1"/>
          </p:cNvSpPr>
          <p:nvPr/>
        </p:nvSpPr>
        <p:spPr bwMode="auto">
          <a:xfrm>
            <a:off x="2819400" y="1124744"/>
            <a:ext cx="373380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b="1" dirty="0"/>
              <a:t>Создан банк информационных и обучающих материалов </a:t>
            </a:r>
            <a:r>
              <a:rPr lang="ru-RU" b="1" u="sng" dirty="0">
                <a:solidFill>
                  <a:srgbClr val="FFFF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https://disk.yandex.ru/d/hntxlI_HvnAxsw</a:t>
            </a:r>
            <a:r>
              <a:rPr lang="ru-RU" b="1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31099" name="Rectangle 25"/>
          <p:cNvSpPr>
            <a:spLocks noChangeArrowheads="1"/>
          </p:cNvSpPr>
          <p:nvPr/>
        </p:nvSpPr>
        <p:spPr bwMode="auto">
          <a:xfrm>
            <a:off x="1301924" y="5006935"/>
            <a:ext cx="6768752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Работает тематическая вкладка «Апробация проекта «Школа Минпросвещения России» на сайте Донецкого института развития образования: </a:t>
            </a:r>
            <a:r>
              <a:rPr lang="ru-RU" b="1" u="sng" dirty="0">
                <a:solidFill>
                  <a:srgbClr val="FFFF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https://www.donippo.org/апробация-проекта-школа-минпросвеще/</a:t>
            </a:r>
            <a:endParaRPr lang="en-US" b="1" dirty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251520" y="2996952"/>
            <a:ext cx="313184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b="1" dirty="0"/>
              <a:t>Организована работа консультационного пункта </a:t>
            </a:r>
            <a:r>
              <a:rPr lang="ru-RU" b="1" dirty="0">
                <a:solidFill>
                  <a:srgbClr val="FFFF00"/>
                </a:solidFill>
              </a:rPr>
              <a:t>+7949-306-42-16</a:t>
            </a:r>
          </a:p>
          <a:p>
            <a:pPr lvl="0" algn="ctr"/>
            <a:r>
              <a:rPr lang="en-US" b="1" dirty="0">
                <a:solidFill>
                  <a:srgbClr val="FFFF00"/>
                </a:solidFill>
              </a:rPr>
              <a:t>atesta403@yandex.ru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1" name="Rectangle 22"/>
          <p:cNvSpPr>
            <a:spLocks noChangeArrowheads="1"/>
          </p:cNvSpPr>
          <p:nvPr/>
        </p:nvSpPr>
        <p:spPr bwMode="auto">
          <a:xfrm>
            <a:off x="5796136" y="2708920"/>
            <a:ext cx="3131840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b="1" dirty="0"/>
              <a:t>Осуществляется систематический обзор материалов сайта федерального оператора Проекта </a:t>
            </a:r>
            <a:r>
              <a:rPr lang="ru-RU" b="1" u="sng" dirty="0">
                <a:solidFill>
                  <a:srgbClr val="FFFF0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https://smp.iuorao.ru/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/>
              <a:t>;</a:t>
            </a:r>
          </a:p>
        </p:txBody>
      </p:sp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3" name="Овал 2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gray">
          <a:xfrm>
            <a:off x="539552" y="2708920"/>
            <a:ext cx="7999412" cy="2476500"/>
          </a:xfrm>
          <a:custGeom>
            <a:avLst/>
            <a:gdLst/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round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gray">
          <a:xfrm>
            <a:off x="2627784" y="4509120"/>
            <a:ext cx="1872208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FF"/>
                </a:solidFill>
                <a:cs typeface="Arial" charset="0"/>
              </a:rPr>
              <a:t>Управление образования,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FF"/>
                </a:solidFill>
                <a:cs typeface="Arial" charset="0"/>
              </a:rPr>
              <a:t>Методическая служба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gray">
          <a:xfrm>
            <a:off x="4716016" y="3789040"/>
            <a:ext cx="1666875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FF"/>
                </a:solidFill>
                <a:cs typeface="Arial" charset="0"/>
              </a:rPr>
              <a:t>МОН ДНР,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FF"/>
                </a:solidFill>
                <a:cs typeface="Arial" charset="0"/>
              </a:rPr>
              <a:t>ДОНРИРО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gray">
          <a:xfrm>
            <a:off x="6652037" y="2943791"/>
            <a:ext cx="2058665" cy="16158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FF"/>
                </a:solidFill>
                <a:cs typeface="Arial" charset="0"/>
              </a:rPr>
              <a:t>Минпросвещения РФ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FF"/>
                </a:solidFill>
                <a:cs typeface="Arial" charset="0"/>
              </a:rPr>
              <a:t>Академия Минпросвещения РФ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026" name="Picture 2" descr="C:\Users\Татьяна\Desktop\6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24468"/>
            <a:ext cx="1711924" cy="1140634"/>
          </a:xfrm>
          <a:prstGeom prst="rect">
            <a:avLst/>
          </a:prstGeom>
          <a:noFill/>
        </p:spPr>
      </p:pic>
      <p:pic>
        <p:nvPicPr>
          <p:cNvPr id="1027" name="Picture 3" descr="C:\Users\Татьяна\Desktop\лога-31.png"/>
          <p:cNvPicPr>
            <a:picLocks noChangeAspect="1" noChangeArrowheads="1"/>
          </p:cNvPicPr>
          <p:nvPr/>
        </p:nvPicPr>
        <p:blipFill>
          <a:blip r:embed="rId3" cstate="print"/>
          <a:srcRect r="82281"/>
          <a:stretch>
            <a:fillRect/>
          </a:stretch>
        </p:blipFill>
        <p:spPr bwMode="auto">
          <a:xfrm>
            <a:off x="4932040" y="2348880"/>
            <a:ext cx="936104" cy="1056640"/>
          </a:xfrm>
          <a:prstGeom prst="rect">
            <a:avLst/>
          </a:prstGeom>
          <a:noFill/>
        </p:spPr>
      </p:pic>
      <p:pic>
        <p:nvPicPr>
          <p:cNvPr id="42" name="Рисунок 41"/>
          <p:cNvPicPr/>
          <p:nvPr/>
        </p:nvPicPr>
        <p:blipFill>
          <a:blip r:embed="rId4" cstate="print"/>
          <a:srcRect l="42689" t="40170" r="47928" b="45074"/>
          <a:stretch>
            <a:fillRect/>
          </a:stretch>
        </p:blipFill>
        <p:spPr bwMode="auto">
          <a:xfrm>
            <a:off x="3059832" y="3284984"/>
            <a:ext cx="93610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Татьяна\Desktop\RFID-Wristbands-For-School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149080"/>
            <a:ext cx="1008112" cy="753564"/>
          </a:xfrm>
          <a:prstGeom prst="rect">
            <a:avLst/>
          </a:prstGeom>
          <a:noFill/>
        </p:spPr>
      </p:pic>
      <p:sp>
        <p:nvSpPr>
          <p:cNvPr id="44" name="Прямоугольник 43"/>
          <p:cNvSpPr/>
          <p:nvPr/>
        </p:nvSpPr>
        <p:spPr>
          <a:xfrm>
            <a:off x="395536" y="5301208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ru-RU" b="1" dirty="0" err="1">
                <a:solidFill>
                  <a:srgbClr val="FFFFFF"/>
                </a:solidFill>
                <a:cs typeface="Arial" charset="0"/>
              </a:rPr>
              <a:t>Пилотные</a:t>
            </a:r>
            <a:r>
              <a:rPr lang="ru-RU" b="1" dirty="0">
                <a:solidFill>
                  <a:srgbClr val="FFFFFF"/>
                </a:solidFill>
                <a:cs typeface="Arial" charset="0"/>
              </a:rPr>
              <a:t> школы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95536" y="3429000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ru-RU" b="1" dirty="0" err="1">
                <a:solidFill>
                  <a:srgbClr val="FFFFFF"/>
                </a:solidFill>
                <a:cs typeface="Arial" charset="0"/>
              </a:rPr>
              <a:t>Общеобразователь-ные</a:t>
            </a:r>
            <a:r>
              <a:rPr lang="ru-RU" b="1" dirty="0">
                <a:solidFill>
                  <a:srgbClr val="FFFFFF"/>
                </a:solidFill>
                <a:cs typeface="Arial" charset="0"/>
              </a:rPr>
              <a:t> организации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339752" y="2564904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ru-RU" b="1" dirty="0">
                <a:solidFill>
                  <a:srgbClr val="FFFFFF"/>
                </a:solidFill>
                <a:cs typeface="Arial" charset="0"/>
              </a:rPr>
              <a:t>Муниципальный оператор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355976" y="1628800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ru-RU" b="1" dirty="0">
                <a:solidFill>
                  <a:srgbClr val="FFFFFF"/>
                </a:solidFill>
                <a:cs typeface="Arial" charset="0"/>
              </a:rPr>
              <a:t>Региональный оператор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1052736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ru-RU" b="1" dirty="0">
                <a:solidFill>
                  <a:srgbClr val="FFFFFF"/>
                </a:solidFill>
                <a:cs typeface="Arial" charset="0"/>
              </a:rPr>
              <a:t>Федеральный оператор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9" name="Заголовок 1"/>
          <p:cNvSpPr txBox="1">
            <a:spLocks/>
          </p:cNvSpPr>
          <p:nvPr/>
        </p:nvSpPr>
        <p:spPr>
          <a:xfrm>
            <a:off x="1835696" y="188640"/>
            <a:ext cx="6781800" cy="8842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ВЕРТИКАЛЬ СОПРОВОЖДЕНИЯ ВНЕДРЕНИЯ ПРОЕКТА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D22879-76A3-4B47-BA5C-28E5C6C0F6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068" y="1675683"/>
            <a:ext cx="936104" cy="93610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 Плане 2023 года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268281"/>
              </p:ext>
            </p:extLst>
          </p:nvPr>
        </p:nvGraphicFramePr>
        <p:xfrm>
          <a:off x="54224" y="1148370"/>
          <a:ext cx="8784976" cy="4358324"/>
        </p:xfrm>
        <a:graphic>
          <a:graphicData uri="http://schemas.openxmlformats.org/drawingml/2006/table">
            <a:tbl>
              <a:tblPr/>
              <a:tblGrid>
                <a:gridCol w="439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3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31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4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Тема мероприятия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8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solidFill>
                          <a:srgbClr val="66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Третья декада января</a:t>
                      </a:r>
                      <a:endParaRPr lang="ru-RU" sz="1600" dirty="0">
                        <a:solidFill>
                          <a:srgbClr val="66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Круглый стол «Реализация дорожной карты апробации проекта «Школа Минпросвещения России»: трудности, успехи, ключевые задачи». </a:t>
                      </a:r>
                      <a:endParaRPr lang="ru-RU" sz="1600">
                        <a:solidFill>
                          <a:srgbClr val="66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8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FF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FF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FF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FF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dirty="0">
                        <a:solidFill>
                          <a:srgbClr val="66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Первая декада февраля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FF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FF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FF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Третья декада марта</a:t>
                      </a:r>
                      <a:endParaRPr lang="ru-RU" sz="1600" dirty="0">
                        <a:solidFill>
                          <a:srgbClr val="66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Вебинар «Организационные аспекты управления апробацией проекта «Школа Минпросвещения России»: риски, возможности, перспективы»». Подготовка программы развития образовательной организации, направленной на повышение качества условий организации образовательной деятельности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Форсайт-сессия «Виват, Учитель!» по разработке ключевого направления «Учитель. Школьная команда».</a:t>
                      </a:r>
                      <a:endParaRPr lang="ru-RU" sz="1600" dirty="0">
                        <a:solidFill>
                          <a:srgbClr val="66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8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Первая декада мая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Старт-вебинар для новых участников апробации Проекта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«Школа Минпросвещения России» 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8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Вторая декада мая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Формирование региональной Картотеки эффективных практик управления апробацией Проекта «Школа Минпросвещения России»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98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Третья декада мая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Круглый стол «Практики реализации Проекта «Школа Минпросвещения России» (из опыта работы участников апробации).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 Плане 2023 года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216200"/>
              </p:ext>
            </p:extLst>
          </p:nvPr>
        </p:nvGraphicFramePr>
        <p:xfrm>
          <a:off x="126232" y="1484785"/>
          <a:ext cx="8712968" cy="3888430"/>
        </p:xfrm>
        <a:graphic>
          <a:graphicData uri="http://schemas.openxmlformats.org/drawingml/2006/table">
            <a:tbl>
              <a:tblPr/>
              <a:tblGrid>
                <a:gridCol w="435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9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773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7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Третья декада августа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Августовская педагогическая студия «Проект «Школа Минпросвещения России»: от апробации к реализации». Формирование состава участников проекта в 2023-2024 учебном году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Третья декада сентября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Инструктивно-методический вебинар для новых участников проекта «Школа Минпросвещения России»: Стартуем»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Вторая декада октября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Обучающий вебинар 1 «Реализация проекта «Школа Минпросвещения России»: шаг 1. Самодиагностика»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Вторая декада ноября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Обучающий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вебинар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2 «Реализация проекта «Школа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Минпросвещения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России»: шаг 2. Составление Дорожной карты»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Вторая декада декабря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Обучающий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вебинар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2 «Реализация проекта «Школа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Минпросвещения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России»: шаг 3. Проектирование Программы развития»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6700" y="150682"/>
            <a:ext cx="5087628" cy="884238"/>
          </a:xfrm>
        </p:spPr>
        <p:txBody>
          <a:bodyPr/>
          <a:lstStyle/>
          <a:p>
            <a:pPr algn="ctr"/>
            <a:r>
              <a:rPr lang="ru-RU" sz="3600" dirty="0"/>
              <a:t>Рейтинг активности апробантов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4892382" y="739828"/>
            <a:ext cx="4176810" cy="1729515"/>
            <a:chOff x="1851" y="624"/>
            <a:chExt cx="812" cy="830"/>
          </a:xfrm>
        </p:grpSpPr>
        <p:sp>
          <p:nvSpPr>
            <p:cNvPr id="7" name="Oval 1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1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8" name="Picture 12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</p:spPr>
        </p:pic>
      </p:grpSp>
      <p:sp>
        <p:nvSpPr>
          <p:cNvPr id="10" name="AutoShape 14"/>
          <p:cNvSpPr>
            <a:spLocks noChangeArrowheads="1"/>
          </p:cNvSpPr>
          <p:nvPr/>
        </p:nvSpPr>
        <p:spPr bwMode="gray">
          <a:xfrm rot="19565248">
            <a:off x="1521396" y="5002619"/>
            <a:ext cx="740257" cy="442912"/>
          </a:xfrm>
          <a:prstGeom prst="rightArrow">
            <a:avLst>
              <a:gd name="adj1" fmla="val 49380"/>
              <a:gd name="adj2" fmla="val 38871"/>
            </a:avLst>
          </a:prstGeom>
          <a:gradFill rotWithShape="1">
            <a:gsLst>
              <a:gs pos="0">
                <a:srgbClr val="C0C0C0">
                  <a:gamma/>
                  <a:shade val="46275"/>
                  <a:invGamma/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gray">
          <a:xfrm>
            <a:off x="4923171" y="942294"/>
            <a:ext cx="4176810" cy="16312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Включение разработанных материалов в региональную картотеку эффективного управления апробацией</a:t>
            </a:r>
          </a:p>
          <a:p>
            <a:pPr algn="ctr"/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41-60</a:t>
            </a:r>
            <a:r>
              <a:rPr lang="ru-RU" sz="2800" b="1" dirty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endParaRPr lang="en-US" sz="28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5" name="Group 10"/>
          <p:cNvGrpSpPr>
            <a:grpSpLocks/>
          </p:cNvGrpSpPr>
          <p:nvPr/>
        </p:nvGrpSpPr>
        <p:grpSpPr bwMode="auto">
          <a:xfrm>
            <a:off x="0" y="5242556"/>
            <a:ext cx="3600400" cy="1063917"/>
            <a:chOff x="1851" y="624"/>
            <a:chExt cx="812" cy="830"/>
          </a:xfrm>
        </p:grpSpPr>
        <p:sp>
          <p:nvSpPr>
            <p:cNvPr id="16" name="Oval 1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1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7" name="Picture 12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</p:spPr>
        </p:pic>
      </p:grpSp>
      <p:sp>
        <p:nvSpPr>
          <p:cNvPr id="18" name="Rectangle 13"/>
          <p:cNvSpPr>
            <a:spLocks noChangeArrowheads="1"/>
          </p:cNvSpPr>
          <p:nvPr/>
        </p:nvSpPr>
        <p:spPr bwMode="gray">
          <a:xfrm>
            <a:off x="0" y="5456135"/>
            <a:ext cx="3600400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FF00"/>
                </a:solidFill>
              </a:rPr>
              <a:t>Подготовка и представление </a:t>
            </a:r>
          </a:p>
          <a:p>
            <a:pPr algn="ctr"/>
            <a:r>
              <a:rPr lang="ru-RU" sz="1600" b="1" dirty="0">
                <a:solidFill>
                  <a:srgbClr val="FFFF00"/>
                </a:solidFill>
              </a:rPr>
              <a:t>разработанных материалов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1-5</a:t>
            </a:r>
            <a:endParaRPr lang="en-US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AutoShape 14">
            <a:extLst>
              <a:ext uri="{FF2B5EF4-FFF2-40B4-BE49-F238E27FC236}">
                <a16:creationId xmlns:a16="http://schemas.microsoft.com/office/drawing/2014/main" id="{317CAA68-E590-41F2-963C-72E17FB69814}"/>
              </a:ext>
            </a:extLst>
          </p:cNvPr>
          <p:cNvSpPr>
            <a:spLocks noChangeArrowheads="1"/>
          </p:cNvSpPr>
          <p:nvPr/>
        </p:nvSpPr>
        <p:spPr bwMode="gray">
          <a:xfrm rot="19483782">
            <a:off x="3475133" y="3715197"/>
            <a:ext cx="650522" cy="442912"/>
          </a:xfrm>
          <a:prstGeom prst="rightArrow">
            <a:avLst>
              <a:gd name="adj1" fmla="val 49380"/>
              <a:gd name="adj2" fmla="val 38871"/>
            </a:avLst>
          </a:prstGeom>
          <a:gradFill rotWithShape="1">
            <a:gsLst>
              <a:gs pos="0">
                <a:srgbClr val="C0C0C0">
                  <a:gamma/>
                  <a:shade val="46275"/>
                  <a:invGamma/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" name="Group 10">
            <a:extLst>
              <a:ext uri="{FF2B5EF4-FFF2-40B4-BE49-F238E27FC236}">
                <a16:creationId xmlns:a16="http://schemas.microsoft.com/office/drawing/2014/main" id="{C0A15F26-C398-4780-906C-B30615D9C89B}"/>
              </a:ext>
            </a:extLst>
          </p:cNvPr>
          <p:cNvGrpSpPr>
            <a:grpSpLocks/>
          </p:cNvGrpSpPr>
          <p:nvPr/>
        </p:nvGrpSpPr>
        <p:grpSpPr bwMode="auto">
          <a:xfrm>
            <a:off x="1708234" y="3977401"/>
            <a:ext cx="3600400" cy="1107935"/>
            <a:chOff x="1851" y="624"/>
            <a:chExt cx="812" cy="830"/>
          </a:xfrm>
        </p:grpSpPr>
        <p:sp>
          <p:nvSpPr>
            <p:cNvPr id="21" name="Oval 11">
              <a:extLst>
                <a:ext uri="{FF2B5EF4-FFF2-40B4-BE49-F238E27FC236}">
                  <a16:creationId xmlns:a16="http://schemas.microsoft.com/office/drawing/2014/main" id="{0485CD29-AB27-40BB-BC3D-3CEAC1669D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1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2" name="Picture 12" descr="cir_lighteffect0">
              <a:extLst>
                <a:ext uri="{FF2B5EF4-FFF2-40B4-BE49-F238E27FC236}">
                  <a16:creationId xmlns:a16="http://schemas.microsoft.com/office/drawing/2014/main" id="{5D32BB4F-DBF7-4DDE-8427-150386460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</p:spPr>
        </p:pic>
      </p:grpSp>
      <p:sp>
        <p:nvSpPr>
          <p:cNvPr id="23" name="Rectangle 13">
            <a:extLst>
              <a:ext uri="{FF2B5EF4-FFF2-40B4-BE49-F238E27FC236}">
                <a16:creationId xmlns:a16="http://schemas.microsoft.com/office/drawing/2014/main" id="{9DE9866B-3A08-4F45-B435-8241D1D724F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08235" y="4155815"/>
            <a:ext cx="3600399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FF00"/>
                </a:solidFill>
              </a:rPr>
              <a:t>Инициативное участие в мероприятиях регионального уровня </a:t>
            </a:r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6-15</a:t>
            </a:r>
            <a:endParaRPr lang="en-US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AutoShape 14">
            <a:extLst>
              <a:ext uri="{FF2B5EF4-FFF2-40B4-BE49-F238E27FC236}">
                <a16:creationId xmlns:a16="http://schemas.microsoft.com/office/drawing/2014/main" id="{03C7D554-0CDD-4595-B462-69527DB861D3}"/>
              </a:ext>
            </a:extLst>
          </p:cNvPr>
          <p:cNvSpPr>
            <a:spLocks noChangeArrowheads="1"/>
          </p:cNvSpPr>
          <p:nvPr/>
        </p:nvSpPr>
        <p:spPr bwMode="gray">
          <a:xfrm rot="19339365">
            <a:off x="5352784" y="2403679"/>
            <a:ext cx="666932" cy="442912"/>
          </a:xfrm>
          <a:prstGeom prst="rightArrow">
            <a:avLst>
              <a:gd name="adj1" fmla="val 49380"/>
              <a:gd name="adj2" fmla="val 38871"/>
            </a:avLst>
          </a:prstGeom>
          <a:gradFill rotWithShape="1">
            <a:gsLst>
              <a:gs pos="0">
                <a:srgbClr val="C0C0C0">
                  <a:gamma/>
                  <a:shade val="46275"/>
                  <a:invGamma/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5" name="Group 10">
            <a:extLst>
              <a:ext uri="{FF2B5EF4-FFF2-40B4-BE49-F238E27FC236}">
                <a16:creationId xmlns:a16="http://schemas.microsoft.com/office/drawing/2014/main" id="{A6D7B30A-CD45-4F4B-9434-A8D913FD259E}"/>
              </a:ext>
            </a:extLst>
          </p:cNvPr>
          <p:cNvGrpSpPr>
            <a:grpSpLocks/>
          </p:cNvGrpSpPr>
          <p:nvPr/>
        </p:nvGrpSpPr>
        <p:grpSpPr bwMode="auto">
          <a:xfrm>
            <a:off x="3131840" y="2695087"/>
            <a:ext cx="3600400" cy="1056570"/>
            <a:chOff x="1851" y="624"/>
            <a:chExt cx="812" cy="830"/>
          </a:xfrm>
        </p:grpSpPr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4EF1FDB0-41FA-4345-A23D-3085A802D0F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1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7" name="Picture 12" descr="cir_lighteffect0">
              <a:extLst>
                <a:ext uri="{FF2B5EF4-FFF2-40B4-BE49-F238E27FC236}">
                  <a16:creationId xmlns:a16="http://schemas.microsoft.com/office/drawing/2014/main" id="{8B47D00F-E62C-4BEE-B2D7-311328C03B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</p:spPr>
        </p:pic>
      </p:grpSp>
      <p:sp>
        <p:nvSpPr>
          <p:cNvPr id="28" name="Rectangle 13">
            <a:extLst>
              <a:ext uri="{FF2B5EF4-FFF2-40B4-BE49-F238E27FC236}">
                <a16:creationId xmlns:a16="http://schemas.microsoft.com/office/drawing/2014/main" id="{5166AEE4-FB8D-49A9-8F75-D05C81E7B77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06069" y="2845625"/>
            <a:ext cx="3547277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FF00"/>
                </a:solidFill>
              </a:rPr>
              <a:t>Инициативное участие в мероприятиях федерального уровня</a:t>
            </a:r>
            <a:r>
              <a:rPr lang="ru-RU" sz="1400" b="1" dirty="0">
                <a:solidFill>
                  <a:srgbClr val="FFFF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16-40</a:t>
            </a:r>
            <a:endParaRPr lang="en-US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826767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87824" y="1196752"/>
            <a:ext cx="5976664" cy="2592300"/>
          </a:xfrm>
        </p:spPr>
        <p:txBody>
          <a:bodyPr/>
          <a:lstStyle/>
          <a:p>
            <a:pPr lvl="0">
              <a:spcBef>
                <a:spcPct val="20000"/>
              </a:spcBef>
              <a:buClr>
                <a:srgbClr val="C47C40"/>
              </a:buClr>
              <a:buSzPct val="70000"/>
            </a:pPr>
            <a:r>
              <a:rPr lang="ru-RU" sz="2400" dirty="0"/>
              <a:t> «ШКОЛА МИНПРОСВЕЩЕНИЯ РОССИИ»: ОТ АПРОБАЦИИ К РЕАЛИЗАЦИИ</a:t>
            </a:r>
            <a:br>
              <a:rPr lang="ru-RU" sz="2400" dirty="0"/>
            </a:br>
            <a:br>
              <a:rPr lang="en-US" sz="1600" dirty="0"/>
            </a:br>
            <a:r>
              <a:rPr lang="ru-RU" sz="1600" dirty="0"/>
              <a:t>	</a:t>
            </a:r>
            <a:r>
              <a:rPr lang="ru-RU" sz="1400" b="0" i="1" dirty="0">
                <a:solidFill>
                  <a:srgbClr val="FFFFFF"/>
                </a:solidFill>
                <a:latin typeface="Bookman Old Style" panose="02050604050505020204" pitchFamily="18" charset="0"/>
                <a:ea typeface="+mn-ea"/>
                <a:cs typeface="+mn-cs"/>
              </a:rPr>
              <a:t>	</a:t>
            </a:r>
            <a:r>
              <a:rPr lang="ru-RU" sz="1800" b="0" i="1" dirty="0">
                <a:solidFill>
                  <a:srgbClr val="FFFFFF"/>
                </a:solidFill>
                <a:latin typeface="Bookman Old Style" panose="02050604050505020204" pitchFamily="18" charset="0"/>
                <a:ea typeface="+mn-ea"/>
                <a:cs typeface="+mn-cs"/>
              </a:rPr>
              <a:t>Благодарим за сотрудничество</a:t>
            </a:r>
            <a:br>
              <a:rPr lang="ru-RU" sz="1800" b="0" i="1" dirty="0">
                <a:solidFill>
                  <a:srgbClr val="FFFFFF"/>
                </a:solidFill>
                <a:latin typeface="Bookman Old Style" panose="02050604050505020204" pitchFamily="18" charset="0"/>
                <a:ea typeface="+mn-ea"/>
                <a:cs typeface="+mn-cs"/>
              </a:rPr>
            </a:br>
            <a:r>
              <a:rPr lang="en-US" sz="1800" b="0" i="1" dirty="0">
                <a:latin typeface="Bookman Old Style" panose="02050604050505020204" pitchFamily="18" charset="0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atesta403@yandex</a:t>
            </a:r>
            <a:r>
              <a:rPr lang="en-US" sz="1800" b="0" i="1">
                <a:latin typeface="Bookman Old Style" panose="02050604050505020204" pitchFamily="18" charset="0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.ru</a:t>
            </a:r>
            <a:br>
              <a:rPr lang="ru-RU" sz="1800" b="0" i="1" dirty="0">
                <a:solidFill>
                  <a:srgbClr val="FFFFFF"/>
                </a:solidFill>
                <a:latin typeface="Bookman Old Style" panose="02050604050505020204" pitchFamily="18" charset="0"/>
                <a:ea typeface="+mn-ea"/>
                <a:cs typeface="+mn-cs"/>
              </a:rPr>
            </a:br>
            <a:br>
              <a:rPr lang="ru-RU" sz="1800" b="0" i="1" dirty="0">
                <a:solidFill>
                  <a:srgbClr val="FFFFFF"/>
                </a:solidFill>
                <a:latin typeface="Bookman Old Style" panose="02050604050505020204" pitchFamily="18" charset="0"/>
                <a:ea typeface="+mn-ea"/>
                <a:cs typeface="+mn-cs"/>
              </a:rPr>
            </a:br>
            <a:r>
              <a:rPr lang="ru-RU" sz="1800" b="0" i="1" dirty="0">
                <a:solidFill>
                  <a:srgbClr val="FFFFFF"/>
                </a:solidFill>
                <a:latin typeface="Bookman Old Style" panose="02050604050505020204" pitchFamily="18" charset="0"/>
                <a:ea typeface="+mn-ea"/>
                <a:cs typeface="+mn-cs"/>
              </a:rPr>
              <a:t>Галкин С.Г., заведующий отделом менеджмента и аттестации ГБОУ ДПО «Донецкий республиканский институт развития образования, +7949-306-42-16</a:t>
            </a:r>
            <a:br>
              <a:rPr lang="ru-RU" sz="1600" b="0" dirty="0">
                <a:solidFill>
                  <a:srgbClr val="FFFFFF"/>
                </a:solidFill>
                <a:latin typeface="Verdana"/>
                <a:ea typeface="+mn-ea"/>
                <a:cs typeface="+mn-cs"/>
              </a:rPr>
            </a:br>
            <a:br>
              <a:rPr lang="ru-RU" sz="2800" dirty="0"/>
            </a:br>
            <a:endParaRPr lang="en-US" sz="2800" dirty="0"/>
          </a:p>
        </p:txBody>
      </p:sp>
      <p:sp>
        <p:nvSpPr>
          <p:cNvPr id="7" name="Овал 6"/>
          <p:cNvSpPr/>
          <p:nvPr/>
        </p:nvSpPr>
        <p:spPr bwMode="auto">
          <a:xfrm>
            <a:off x="4788024" y="4653136"/>
            <a:ext cx="3024336" cy="79208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2022 - 2024</a:t>
            </a:r>
          </a:p>
        </p:txBody>
      </p:sp>
    </p:spTree>
    <p:extLst>
      <p:ext uri="{BB962C8B-B14F-4D97-AF65-F5344CB8AC3E}">
        <p14:creationId xmlns:p14="http://schemas.microsoft.com/office/powerpoint/2010/main" val="3721389112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069832" cy="1512168"/>
          </a:xfrm>
        </p:spPr>
        <p:txBody>
          <a:bodyPr/>
          <a:lstStyle/>
          <a:p>
            <a:pPr algn="ctr"/>
            <a:r>
              <a:rPr lang="ru-RU" sz="6600" dirty="0"/>
              <a:t>Пост Опрос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36" name="Овал 35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990E2833-87DF-44F4-8ABD-66187EA973D2}"/>
              </a:ext>
            </a:extLst>
          </p:cNvPr>
          <p:cNvSpPr txBox="1">
            <a:spLocks/>
          </p:cNvSpPr>
          <p:nvPr/>
        </p:nvSpPr>
        <p:spPr bwMode="auto">
          <a:xfrm>
            <a:off x="2483768" y="2060848"/>
            <a:ext cx="612068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defRPr>
            </a:lvl9pPr>
          </a:lstStyle>
          <a:p>
            <a:pPr algn="ctr"/>
            <a:r>
              <a:rPr lang="ru-RU" sz="4800" kern="0" dirty="0"/>
              <a:t>Старт-вебинар 05.05.2023</a:t>
            </a:r>
            <a:r>
              <a:rPr lang="ru-RU" sz="2400" kern="0" dirty="0">
                <a:solidFill>
                  <a:srgbClr val="FFFF00"/>
                </a:solidFill>
              </a:rPr>
              <a:t> </a:t>
            </a:r>
            <a:r>
              <a:rPr lang="en-US" sz="2400" kern="0" dirty="0">
                <a:solidFill>
                  <a:srgbClr val="FFFF00"/>
                </a:solidFill>
              </a:rPr>
              <a:t>https://forms.yandex.ru/cloud/63fe3f8c43f74f9c65a2f7fb/</a:t>
            </a:r>
            <a:endParaRPr lang="ru-RU" sz="2400" kern="0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Татьяна\Desktop\лога-31.png"/>
          <p:cNvPicPr>
            <a:picLocks noChangeAspect="1" noChangeArrowheads="1"/>
          </p:cNvPicPr>
          <p:nvPr/>
        </p:nvPicPr>
        <p:blipFill>
          <a:blip r:embed="rId2" cstate="print"/>
          <a:srcRect r="79919"/>
          <a:stretch>
            <a:fillRect/>
          </a:stretch>
        </p:blipFill>
        <p:spPr bwMode="auto">
          <a:xfrm>
            <a:off x="1" y="2276872"/>
            <a:ext cx="2913484" cy="29017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872194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F03B3AC2-10DF-4CCE-943D-52C534B6C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948929"/>
            <a:ext cx="1064419" cy="95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">
            <a:extLst>
              <a:ext uri="{FF2B5EF4-FFF2-40B4-BE49-F238E27FC236}">
                <a16:creationId xmlns:a16="http://schemas.microsoft.com/office/drawing/2014/main" id="{99187D3D-8916-4895-96A1-18147E736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654" y="834629"/>
            <a:ext cx="3533775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3">
            <a:extLst>
              <a:ext uri="{FF2B5EF4-FFF2-40B4-BE49-F238E27FC236}">
                <a16:creationId xmlns:a16="http://schemas.microsoft.com/office/drawing/2014/main" id="{06D95414-6ECA-4A19-857B-1EC3EEBA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5" y="839391"/>
            <a:ext cx="4010025" cy="513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4">
            <a:extLst>
              <a:ext uri="{FF2B5EF4-FFF2-40B4-BE49-F238E27FC236}">
                <a16:creationId xmlns:a16="http://schemas.microsoft.com/office/drawing/2014/main" id="{9AFEA47B-7FD1-495F-BEF0-E414898DC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494" y="2590801"/>
            <a:ext cx="6346031" cy="81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hangingPunct="1">
              <a:lnSpc>
                <a:spcPts val="3263"/>
              </a:lnSpc>
            </a:pP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П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POEKT «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ШКОЛА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 M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И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H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П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POCBE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Щ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EH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ИЯ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 POCC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ИИ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»</a:t>
            </a:r>
          </a:p>
        </p:txBody>
      </p:sp>
      <p:sp>
        <p:nvSpPr>
          <p:cNvPr id="1030" name="Rectangle 5">
            <a:extLst>
              <a:ext uri="{FF2B5EF4-FFF2-40B4-BE49-F238E27FC236}">
                <a16:creationId xmlns:a16="http://schemas.microsoft.com/office/drawing/2014/main" id="{5FBC3675-EDC1-44D4-AE12-2447A5347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7" y="3532585"/>
            <a:ext cx="632817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685800" eaLnBrk="1" hangingPunct="1">
              <a:lnSpc>
                <a:spcPts val="1979"/>
              </a:lnSpc>
              <a:spcAft>
                <a:spcPts val="3778"/>
              </a:spcAft>
            </a:pPr>
            <a:r>
              <a:rPr lang="ru-RU" altLang="ru-RU" sz="2100" dirty="0">
                <a:solidFill>
                  <a:prstClr val="black"/>
                </a:solidFill>
                <a:latin typeface="Arial" panose="020B0604020202020204" pitchFamily="34" charset="0"/>
              </a:rPr>
              <a:t>Как механизм усиления единой системы управления </a:t>
            </a:r>
            <a:r>
              <a:rPr lang="ru-RU" altLang="ru-RU" sz="2100" b="1" dirty="0">
                <a:solidFill>
                  <a:prstClr val="black"/>
                </a:solidFill>
                <a:latin typeface="Arial" panose="020B0604020202020204" pitchFamily="34" charset="0"/>
              </a:rPr>
              <a:t>качеством </a:t>
            </a:r>
            <a:r>
              <a:rPr lang="ru-RU" altLang="ru-RU" sz="2100" dirty="0">
                <a:solidFill>
                  <a:prstClr val="black"/>
                </a:solidFill>
                <a:latin typeface="Arial" panose="020B0604020202020204" pitchFamily="34" charset="0"/>
              </a:rPr>
              <a:t>образования</a:t>
            </a:r>
          </a:p>
        </p:txBody>
      </p:sp>
      <p:sp>
        <p:nvSpPr>
          <p:cNvPr id="1031" name="Rectangle 6">
            <a:extLst>
              <a:ext uri="{FF2B5EF4-FFF2-40B4-BE49-F238E27FC236}">
                <a16:creationId xmlns:a16="http://schemas.microsoft.com/office/drawing/2014/main" id="{A3BB45A5-2142-45EF-92EC-32C3BA324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404" y="4679951"/>
            <a:ext cx="463153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685800" eaLnBrk="1" hangingPunct="1">
              <a:spcAft>
                <a:spcPts val="319"/>
              </a:spcAft>
            </a:pPr>
            <a:r>
              <a:rPr lang="en-US" altLang="ru-RU" sz="1500" b="1" dirty="0">
                <a:solidFill>
                  <a:prstClr val="black"/>
                </a:solidFill>
                <a:latin typeface="Arial" panose="020B0604020202020204" pitchFamily="34" charset="0"/>
              </a:rPr>
              <a:t>M.A. </a:t>
            </a:r>
            <a:r>
              <a:rPr lang="en-US" altLang="ru-RU" sz="1500" b="1" dirty="0" err="1">
                <a:solidFill>
                  <a:prstClr val="black"/>
                </a:solidFill>
                <a:latin typeface="Arial" panose="020B0604020202020204" pitchFamily="34" charset="0"/>
              </a:rPr>
              <a:t>Koc</a:t>
            </a:r>
            <a:r>
              <a:rPr lang="ru-RU" altLang="ru-RU" sz="1500" b="1" dirty="0" err="1">
                <a:solidFill>
                  <a:prstClr val="black"/>
                </a:solidFill>
                <a:latin typeface="Arial" panose="020B0604020202020204" pitchFamily="34" charset="0"/>
              </a:rPr>
              <a:t>тенко</a:t>
            </a:r>
            <a:r>
              <a:rPr lang="en-US" altLang="ru-RU" sz="1500" b="1" dirty="0">
                <a:solidFill>
                  <a:prstClr val="black"/>
                </a:solidFill>
                <a:latin typeface="Arial" panose="020B0604020202020204" pitchFamily="34" charset="0"/>
              </a:rPr>
              <a:t>,</a:t>
            </a:r>
          </a:p>
          <a:p>
            <a:pPr algn="just" defTabSz="685800" eaLnBrk="1" hangingPunct="1">
              <a:lnSpc>
                <a:spcPts val="1463"/>
              </a:lnSpc>
            </a:pPr>
            <a:r>
              <a:rPr lang="ru-RU" altLang="ru-RU" sz="1275" dirty="0">
                <a:solidFill>
                  <a:prstClr val="black"/>
                </a:solidFill>
                <a:latin typeface="Arial" panose="020B0604020202020204" pitchFamily="34" charset="0"/>
              </a:rPr>
              <a:t>Директор Департамента</a:t>
            </a:r>
            <a:r>
              <a:rPr lang="en-US" altLang="ru-RU" sz="1275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75" dirty="0">
                <a:solidFill>
                  <a:prstClr val="black"/>
                </a:solidFill>
                <a:latin typeface="Arial" panose="020B0604020202020204" pitchFamily="34" charset="0"/>
              </a:rPr>
              <a:t>государственной политики </a:t>
            </a:r>
          </a:p>
          <a:p>
            <a:pPr algn="just" defTabSz="685800" eaLnBrk="1" hangingPunct="1">
              <a:lnSpc>
                <a:spcPts val="1463"/>
              </a:lnSpc>
            </a:pPr>
            <a:r>
              <a:rPr lang="ru-RU" sz="1275" dirty="0">
                <a:solidFill>
                  <a:prstClr val="black"/>
                </a:solidFill>
                <a:latin typeface="Arial"/>
              </a:rPr>
              <a:t>и управления в сфере образования </a:t>
            </a:r>
          </a:p>
          <a:p>
            <a:pPr algn="just" defTabSz="685800" eaLnBrk="1" hangingPunct="1">
              <a:lnSpc>
                <a:spcPts val="1463"/>
              </a:lnSpc>
            </a:pPr>
            <a:r>
              <a:rPr lang="ru-RU" sz="1275" dirty="0">
                <a:solidFill>
                  <a:prstClr val="black"/>
                </a:solidFill>
                <a:latin typeface="Arial"/>
              </a:rPr>
              <a:t>Минпросвещения России</a:t>
            </a:r>
            <a:endParaRPr lang="en-US" sz="1275" dirty="0">
              <a:solidFill>
                <a:prstClr val="black"/>
              </a:solidFill>
              <a:latin typeface="Arial"/>
            </a:endParaRPr>
          </a:p>
          <a:p>
            <a:pPr algn="just" defTabSz="685800" eaLnBrk="1" hangingPunct="1">
              <a:lnSpc>
                <a:spcPts val="1463"/>
              </a:lnSpc>
            </a:pPr>
            <a:endParaRPr lang="en-US" altLang="ru-RU" sz="1275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E43A56-D1AE-41F3-B134-55161ADADDB1}"/>
              </a:ext>
            </a:extLst>
          </p:cNvPr>
          <p:cNvSpPr/>
          <p:nvPr/>
        </p:nvSpPr>
        <p:spPr>
          <a:xfrm>
            <a:off x="521404" y="5160170"/>
            <a:ext cx="3877865" cy="171450"/>
          </a:xfrm>
          <a:prstGeom prst="rect">
            <a:avLst/>
          </a:prstGeom>
        </p:spPr>
        <p:txBody>
          <a:bodyPr wrap="none" lIns="0" tIns="0" rIns="0" bIns="0"/>
          <a:lstStyle/>
          <a:p>
            <a:pPr algn="just" defTabSz="685800" eaLnBrk="1" fontAlgn="auto" hangingPunct="1">
              <a:lnSpc>
                <a:spcPts val="1458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75" dirty="0">
              <a:solidFill>
                <a:prstClr val="black"/>
              </a:solidFill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F03B3AC2-10DF-4CCE-943D-52C534B6C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948929"/>
            <a:ext cx="1064419" cy="95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">
            <a:extLst>
              <a:ext uri="{FF2B5EF4-FFF2-40B4-BE49-F238E27FC236}">
                <a16:creationId xmlns:a16="http://schemas.microsoft.com/office/drawing/2014/main" id="{99187D3D-8916-4895-96A1-18147E736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654" y="834629"/>
            <a:ext cx="3533775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3">
            <a:extLst>
              <a:ext uri="{FF2B5EF4-FFF2-40B4-BE49-F238E27FC236}">
                <a16:creationId xmlns:a16="http://schemas.microsoft.com/office/drawing/2014/main" id="{06D95414-6ECA-4A19-857B-1EC3EEBA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5" y="839391"/>
            <a:ext cx="4010025" cy="513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4">
            <a:extLst>
              <a:ext uri="{FF2B5EF4-FFF2-40B4-BE49-F238E27FC236}">
                <a16:creationId xmlns:a16="http://schemas.microsoft.com/office/drawing/2014/main" id="{9AFEA47B-7FD1-495F-BEF0-E414898DC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494" y="2590801"/>
            <a:ext cx="6346031" cy="81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hangingPunct="1">
              <a:lnSpc>
                <a:spcPts val="3263"/>
              </a:lnSpc>
            </a:pP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«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ШКОЛА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 M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И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H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П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POCBE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Щ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EH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ИЯ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 POCC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ИИ</a:t>
            </a:r>
            <a:r>
              <a:rPr lang="en-US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»</a:t>
            </a:r>
            <a:r>
              <a:rPr lang="ru-RU" altLang="ru-RU" sz="3075" b="1" dirty="0">
                <a:solidFill>
                  <a:prstClr val="black"/>
                </a:solidFill>
                <a:latin typeface="Cambria" panose="02040503050406030204" pitchFamily="18" charset="0"/>
              </a:rPr>
              <a:t>: управленческий аспект реализации проекта</a:t>
            </a:r>
            <a:endParaRPr lang="en-US" altLang="ru-RU" sz="3075" b="1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1031" name="Rectangle 6">
            <a:extLst>
              <a:ext uri="{FF2B5EF4-FFF2-40B4-BE49-F238E27FC236}">
                <a16:creationId xmlns:a16="http://schemas.microsoft.com/office/drawing/2014/main" id="{A3BB45A5-2142-45EF-92EC-32C3BA324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4679950"/>
            <a:ext cx="4901415" cy="48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685800" eaLnBrk="1" hangingPunct="1">
              <a:spcAft>
                <a:spcPts val="319"/>
              </a:spcAft>
            </a:pPr>
            <a:r>
              <a:rPr lang="ru-RU" altLang="ru-RU" sz="1500" b="1" dirty="0">
                <a:solidFill>
                  <a:prstClr val="black"/>
                </a:solidFill>
                <a:latin typeface="Arial" panose="020B0604020202020204" pitchFamily="34" charset="0"/>
              </a:rPr>
              <a:t>П. Кузьмин</a:t>
            </a:r>
            <a:r>
              <a:rPr lang="en-US" altLang="ru-RU" sz="1500" b="1" dirty="0">
                <a:solidFill>
                  <a:prstClr val="black"/>
                </a:solidFill>
                <a:latin typeface="Arial" panose="020B0604020202020204" pitchFamily="34" charset="0"/>
              </a:rPr>
              <a:t>,</a:t>
            </a:r>
          </a:p>
          <a:p>
            <a:pPr algn="just" defTabSz="685800" eaLnBrk="1" hangingPunct="1">
              <a:lnSpc>
                <a:spcPts val="1463"/>
              </a:lnSpc>
            </a:pPr>
            <a:r>
              <a:rPr lang="ru-RU" altLang="ru-RU" sz="1275" dirty="0">
                <a:solidFill>
                  <a:prstClr val="black"/>
                </a:solidFill>
                <a:latin typeface="Arial" panose="020B0604020202020204" pitchFamily="34" charset="0"/>
              </a:rPr>
              <a:t>Ректор Академии </a:t>
            </a:r>
            <a:r>
              <a:rPr lang="ru-RU" sz="1275" dirty="0">
                <a:solidFill>
                  <a:prstClr val="black"/>
                </a:solidFill>
                <a:latin typeface="Arial"/>
              </a:rPr>
              <a:t>Минпросвещения России</a:t>
            </a:r>
            <a:endParaRPr lang="en-US" sz="1275" dirty="0">
              <a:solidFill>
                <a:prstClr val="black"/>
              </a:solidFill>
              <a:latin typeface="Arial"/>
            </a:endParaRPr>
          </a:p>
          <a:p>
            <a:pPr algn="just" defTabSz="685800" eaLnBrk="1" hangingPunct="1">
              <a:lnSpc>
                <a:spcPts val="1463"/>
              </a:lnSpc>
            </a:pPr>
            <a:endParaRPr lang="en-US" altLang="ru-RU" sz="1275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E43A56-D1AE-41F3-B134-55161ADADDB1}"/>
              </a:ext>
            </a:extLst>
          </p:cNvPr>
          <p:cNvSpPr/>
          <p:nvPr/>
        </p:nvSpPr>
        <p:spPr>
          <a:xfrm>
            <a:off x="521404" y="5160170"/>
            <a:ext cx="3877865" cy="171450"/>
          </a:xfrm>
          <a:prstGeom prst="rect">
            <a:avLst/>
          </a:prstGeom>
        </p:spPr>
        <p:txBody>
          <a:bodyPr wrap="none" lIns="0" tIns="0" rIns="0" bIns="0"/>
          <a:lstStyle/>
          <a:p>
            <a:pPr algn="just" defTabSz="685800" eaLnBrk="1" fontAlgn="auto" hangingPunct="1">
              <a:lnSpc>
                <a:spcPts val="1458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75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220171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EE43A56-D1AE-41F3-B134-55161ADADDB1}"/>
              </a:ext>
            </a:extLst>
          </p:cNvPr>
          <p:cNvSpPr/>
          <p:nvPr/>
        </p:nvSpPr>
        <p:spPr>
          <a:xfrm>
            <a:off x="521404" y="5160170"/>
            <a:ext cx="3877865" cy="171450"/>
          </a:xfrm>
          <a:prstGeom prst="rect">
            <a:avLst/>
          </a:prstGeom>
        </p:spPr>
        <p:txBody>
          <a:bodyPr wrap="none" lIns="0" tIns="0" rIns="0" bIns="0"/>
          <a:lstStyle/>
          <a:p>
            <a:pPr algn="just" defTabSz="685800" eaLnBrk="1" fontAlgn="auto" hangingPunct="1">
              <a:lnSpc>
                <a:spcPts val="1458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75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EF378AF-761D-4970-9719-1852FE9548A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8820472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9129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4" name="AutoShape 75"/>
          <p:cNvSpPr>
            <a:spLocks noChangeArrowheads="1"/>
          </p:cNvSpPr>
          <p:nvPr/>
        </p:nvSpPr>
        <p:spPr bwMode="ltGray">
          <a:xfrm>
            <a:off x="251520" y="4725144"/>
            <a:ext cx="3888432" cy="112712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000" b="1" dirty="0"/>
              <a:t>Система общего образования </a:t>
            </a:r>
          </a:p>
          <a:p>
            <a:pPr algn="ctr"/>
            <a:r>
              <a:rPr lang="ru-RU" sz="2000" b="1" dirty="0"/>
              <a:t>Донецкой Народной Республики</a:t>
            </a:r>
          </a:p>
        </p:txBody>
      </p:sp>
      <p:sp>
        <p:nvSpPr>
          <p:cNvPr id="5" name="AutoShape 75"/>
          <p:cNvSpPr>
            <a:spLocks noChangeArrowheads="1"/>
          </p:cNvSpPr>
          <p:nvPr/>
        </p:nvSpPr>
        <p:spPr bwMode="ltGray">
          <a:xfrm>
            <a:off x="1835696" y="2420888"/>
            <a:ext cx="3888432" cy="112712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000" b="1" dirty="0"/>
              <a:t>Апробация проекта  </a:t>
            </a:r>
          </a:p>
          <a:p>
            <a:pPr algn="ctr"/>
            <a:r>
              <a:rPr lang="ru-RU" sz="2000" b="1" dirty="0"/>
              <a:t>«Школа </a:t>
            </a:r>
            <a:r>
              <a:rPr lang="ru-RU" sz="2000" b="1" dirty="0" err="1"/>
              <a:t>Минпросвещения</a:t>
            </a:r>
            <a:r>
              <a:rPr lang="ru-RU" sz="2000" b="1" dirty="0"/>
              <a:t> </a:t>
            </a:r>
          </a:p>
          <a:p>
            <a:pPr algn="ctr"/>
            <a:r>
              <a:rPr lang="ru-RU" sz="2000" b="1" dirty="0"/>
              <a:t>России» в ОО ДНР</a:t>
            </a:r>
          </a:p>
        </p:txBody>
      </p:sp>
      <p:sp>
        <p:nvSpPr>
          <p:cNvPr id="6" name="AutoShape 75"/>
          <p:cNvSpPr>
            <a:spLocks noChangeArrowheads="1"/>
          </p:cNvSpPr>
          <p:nvPr/>
        </p:nvSpPr>
        <p:spPr bwMode="ltGray">
          <a:xfrm>
            <a:off x="5004048" y="260648"/>
            <a:ext cx="3672408" cy="112712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000" b="1" dirty="0"/>
              <a:t>Система общего образования </a:t>
            </a:r>
          </a:p>
          <a:p>
            <a:pPr algn="ctr"/>
            <a:r>
              <a:rPr lang="ru-RU" sz="2000" b="1" dirty="0"/>
              <a:t>Российской Федерации</a:t>
            </a:r>
          </a:p>
        </p:txBody>
      </p:sp>
      <p:sp>
        <p:nvSpPr>
          <p:cNvPr id="7" name="Стрелка углом 6"/>
          <p:cNvSpPr/>
          <p:nvPr/>
        </p:nvSpPr>
        <p:spPr bwMode="auto">
          <a:xfrm>
            <a:off x="611560" y="2924944"/>
            <a:ext cx="1008112" cy="1440160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8" name="Стрелка углом 7"/>
          <p:cNvSpPr/>
          <p:nvPr/>
        </p:nvSpPr>
        <p:spPr bwMode="auto">
          <a:xfrm>
            <a:off x="3635896" y="764704"/>
            <a:ext cx="1008112" cy="1440160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rcRect l="15854" t="49451" r="75601" b="30769"/>
          <a:stretch>
            <a:fillRect/>
          </a:stretch>
        </p:blipFill>
        <p:spPr bwMode="auto">
          <a:xfrm>
            <a:off x="7055768" y="5013176"/>
            <a:ext cx="2088232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3" name="Овал 2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07704" y="188640"/>
            <a:ext cx="6781800" cy="8842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Пилотные школы </a:t>
            </a:r>
            <a:br>
              <a:rPr kumimoji="0" lang="ru-RU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 апробации Проекта в ДНР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5" name="Object 30"/>
          <p:cNvGraphicFramePr>
            <a:graphicFrameLocks noChangeAspect="1"/>
          </p:cNvGraphicFramePr>
          <p:nvPr/>
        </p:nvGraphicFramePr>
        <p:xfrm>
          <a:off x="2097088" y="2794000"/>
          <a:ext cx="5184775" cy="319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" name="Chart" r:id="rId3" imgW="6095871" imgH="4067083" progId="MSGraph.Chart.8">
                  <p:embed followColorScheme="full"/>
                </p:oleObj>
              </mc:Choice>
              <mc:Fallback>
                <p:oleObj name="Chart" r:id="rId3" imgW="6095871" imgH="4067083" progId="MSGraph.Chart.8">
                  <p:embed followColorScheme="full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2097088" y="2794000"/>
                        <a:ext cx="5184775" cy="3190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Freeform 31"/>
          <p:cNvSpPr>
            <a:spLocks/>
          </p:cNvSpPr>
          <p:nvPr/>
        </p:nvSpPr>
        <p:spPr bwMode="gray">
          <a:xfrm rot="10800000" flipH="1" flipV="1">
            <a:off x="2786063" y="2138363"/>
            <a:ext cx="671512" cy="1447800"/>
          </a:xfrm>
          <a:custGeom>
            <a:avLst/>
            <a:gdLst/>
            <a:ahLst/>
            <a:cxnLst>
              <a:cxn ang="0">
                <a:pos x="421" y="537"/>
              </a:cxn>
              <a:cxn ang="0">
                <a:pos x="423" y="0"/>
              </a:cxn>
              <a:cxn ang="0">
                <a:pos x="0" y="5"/>
              </a:cxn>
            </a:cxnLst>
            <a:rect l="0" t="0" r="r" b="b"/>
            <a:pathLst>
              <a:path w="423" h="537">
                <a:moveTo>
                  <a:pt x="421" y="537"/>
                </a:moveTo>
                <a:lnTo>
                  <a:pt x="423" y="0"/>
                </a:lnTo>
                <a:lnTo>
                  <a:pt x="0" y="5"/>
                </a:lnTo>
              </a:path>
            </a:pathLst>
          </a:custGeom>
          <a:noFill/>
          <a:ln w="38100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" name="Freeform 32"/>
          <p:cNvSpPr>
            <a:spLocks/>
          </p:cNvSpPr>
          <p:nvPr/>
        </p:nvSpPr>
        <p:spPr bwMode="gray">
          <a:xfrm>
            <a:off x="6810375" y="3433763"/>
            <a:ext cx="3175" cy="735012"/>
          </a:xfrm>
          <a:custGeom>
            <a:avLst/>
            <a:gdLst/>
            <a:ahLst/>
            <a:cxnLst>
              <a:cxn ang="0">
                <a:pos x="0" y="463"/>
              </a:cxn>
              <a:cxn ang="0">
                <a:pos x="2" y="0"/>
              </a:cxn>
            </a:cxnLst>
            <a:rect l="0" t="0" r="r" b="b"/>
            <a:pathLst>
              <a:path w="2" h="463">
                <a:moveTo>
                  <a:pt x="0" y="463"/>
                </a:moveTo>
                <a:lnTo>
                  <a:pt x="2" y="0"/>
                </a:lnTo>
              </a:path>
            </a:pathLst>
          </a:custGeom>
          <a:noFill/>
          <a:ln w="38100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" name="Freeform 33"/>
          <p:cNvSpPr>
            <a:spLocks/>
          </p:cNvSpPr>
          <p:nvPr/>
        </p:nvSpPr>
        <p:spPr bwMode="gray">
          <a:xfrm>
            <a:off x="2393950" y="3549650"/>
            <a:ext cx="521866" cy="744538"/>
          </a:xfrm>
          <a:custGeom>
            <a:avLst/>
            <a:gdLst/>
            <a:ahLst/>
            <a:cxnLst>
              <a:cxn ang="0">
                <a:pos x="421" y="537"/>
              </a:cxn>
              <a:cxn ang="0">
                <a:pos x="423" y="0"/>
              </a:cxn>
              <a:cxn ang="0">
                <a:pos x="0" y="5"/>
              </a:cxn>
            </a:cxnLst>
            <a:rect l="0" t="0" r="r" b="b"/>
            <a:pathLst>
              <a:path w="423" h="537">
                <a:moveTo>
                  <a:pt x="421" y="537"/>
                </a:moveTo>
                <a:lnTo>
                  <a:pt x="423" y="0"/>
                </a:lnTo>
                <a:lnTo>
                  <a:pt x="0" y="5"/>
                </a:lnTo>
              </a:path>
            </a:pathLst>
          </a:custGeom>
          <a:noFill/>
          <a:ln w="38100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" name="Freeform 34"/>
          <p:cNvSpPr>
            <a:spLocks/>
          </p:cNvSpPr>
          <p:nvPr/>
        </p:nvSpPr>
        <p:spPr bwMode="gray">
          <a:xfrm rot="5400000" flipH="1">
            <a:off x="4759325" y="2206625"/>
            <a:ext cx="1439863" cy="862013"/>
          </a:xfrm>
          <a:custGeom>
            <a:avLst/>
            <a:gdLst/>
            <a:ahLst/>
            <a:cxnLst>
              <a:cxn ang="0">
                <a:pos x="720" y="0"/>
              </a:cxn>
              <a:cxn ang="0">
                <a:pos x="723" y="643"/>
              </a:cxn>
              <a:cxn ang="0">
                <a:pos x="0" y="650"/>
              </a:cxn>
            </a:cxnLst>
            <a:rect l="0" t="0" r="r" b="b"/>
            <a:pathLst>
              <a:path w="723" h="650">
                <a:moveTo>
                  <a:pt x="720" y="0"/>
                </a:moveTo>
                <a:lnTo>
                  <a:pt x="723" y="643"/>
                </a:lnTo>
                <a:lnTo>
                  <a:pt x="0" y="650"/>
                </a:lnTo>
              </a:path>
            </a:pathLst>
          </a:custGeom>
          <a:noFill/>
          <a:ln w="38100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1" name="Group 36"/>
          <p:cNvGrpSpPr>
            <a:grpSpLocks/>
          </p:cNvGrpSpPr>
          <p:nvPr/>
        </p:nvGrpSpPr>
        <p:grpSpPr bwMode="auto">
          <a:xfrm>
            <a:off x="5529263" y="1638300"/>
            <a:ext cx="1905000" cy="523875"/>
            <a:chOff x="4245" y="2118"/>
            <a:chExt cx="1200" cy="330"/>
          </a:xfrm>
        </p:grpSpPr>
        <p:sp>
          <p:nvSpPr>
            <p:cNvPr id="32" name="AutoShape 37"/>
            <p:cNvSpPr>
              <a:spLocks noChangeArrowheads="1"/>
            </p:cNvSpPr>
            <p:nvPr/>
          </p:nvSpPr>
          <p:spPr bwMode="gray">
            <a:xfrm>
              <a:off x="4245" y="2118"/>
              <a:ext cx="1200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8"/>
            <p:cNvSpPr>
              <a:spLocks noChangeArrowheads="1"/>
            </p:cNvSpPr>
            <p:nvPr/>
          </p:nvSpPr>
          <p:spPr bwMode="gray">
            <a:xfrm>
              <a:off x="4248" y="2120"/>
              <a:ext cx="1192" cy="105"/>
            </a:xfrm>
            <a:prstGeom prst="roundRect">
              <a:avLst>
                <a:gd name="adj" fmla="val 445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39"/>
          <p:cNvGrpSpPr>
            <a:grpSpLocks/>
          </p:cNvGrpSpPr>
          <p:nvPr/>
        </p:nvGrpSpPr>
        <p:grpSpPr bwMode="auto">
          <a:xfrm>
            <a:off x="611560" y="1772816"/>
            <a:ext cx="2182688" cy="931664"/>
            <a:chOff x="4245" y="2118"/>
            <a:chExt cx="1200" cy="330"/>
          </a:xfrm>
          <a:solidFill>
            <a:srgbClr val="009999"/>
          </a:solidFill>
        </p:grpSpPr>
        <p:sp>
          <p:nvSpPr>
            <p:cNvPr id="35" name="AutoShape 40"/>
            <p:cNvSpPr>
              <a:spLocks noChangeArrowheads="1"/>
            </p:cNvSpPr>
            <p:nvPr/>
          </p:nvSpPr>
          <p:spPr bwMode="gray">
            <a:xfrm>
              <a:off x="4245" y="2118"/>
              <a:ext cx="1200" cy="330"/>
            </a:xfrm>
            <a:prstGeom prst="roundRect">
              <a:avLst>
                <a:gd name="adj" fmla="val 16667"/>
              </a:avLst>
            </a:prstGeom>
            <a:grpFill/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41"/>
            <p:cNvSpPr>
              <a:spLocks noChangeArrowheads="1"/>
            </p:cNvSpPr>
            <p:nvPr/>
          </p:nvSpPr>
          <p:spPr bwMode="gray">
            <a:xfrm>
              <a:off x="4248" y="2120"/>
              <a:ext cx="1192" cy="105"/>
            </a:xfrm>
            <a:prstGeom prst="roundRect">
              <a:avLst>
                <a:gd name="adj" fmla="val 44556"/>
              </a:avLst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7" name="Rectangle 42"/>
          <p:cNvSpPr>
            <a:spLocks noChangeArrowheads="1"/>
          </p:cNvSpPr>
          <p:nvPr/>
        </p:nvSpPr>
        <p:spPr bwMode="gray">
          <a:xfrm>
            <a:off x="5770563" y="1709738"/>
            <a:ext cx="1441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FFFF"/>
                </a:solidFill>
                <a:latin typeface="Calibri" pitchFamily="34" charset="0"/>
              </a:rPr>
              <a:t>Лицеи</a:t>
            </a:r>
            <a:endParaRPr lang="en-US" sz="20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8" name="Rectangle 43"/>
          <p:cNvSpPr>
            <a:spLocks noChangeArrowheads="1"/>
          </p:cNvSpPr>
          <p:nvPr/>
        </p:nvSpPr>
        <p:spPr bwMode="gray">
          <a:xfrm>
            <a:off x="683568" y="1916832"/>
            <a:ext cx="20162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rgbClr val="FFFFFF"/>
                </a:solidFill>
                <a:latin typeface="Calibri" pitchFamily="34" charset="0"/>
              </a:rPr>
              <a:t>Специализиро-ванные</a:t>
            </a:r>
            <a:r>
              <a:rPr lang="ru-RU" sz="2000" b="1" dirty="0">
                <a:solidFill>
                  <a:srgbClr val="FFFFFF"/>
                </a:solidFill>
                <a:latin typeface="Calibri" pitchFamily="34" charset="0"/>
              </a:rPr>
              <a:t> школы</a:t>
            </a:r>
            <a:endParaRPr lang="en-US" sz="20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9" name="Group 44"/>
          <p:cNvGrpSpPr>
            <a:grpSpLocks/>
          </p:cNvGrpSpPr>
          <p:nvPr/>
        </p:nvGrpSpPr>
        <p:grpSpPr bwMode="auto">
          <a:xfrm>
            <a:off x="5940152" y="2564904"/>
            <a:ext cx="3024336" cy="883865"/>
            <a:chOff x="4245" y="2118"/>
            <a:chExt cx="1200" cy="330"/>
          </a:xfrm>
          <a:solidFill>
            <a:srgbClr val="FF9933"/>
          </a:solidFill>
        </p:grpSpPr>
        <p:sp>
          <p:nvSpPr>
            <p:cNvPr id="40" name="AutoShape 45"/>
            <p:cNvSpPr>
              <a:spLocks noChangeArrowheads="1"/>
            </p:cNvSpPr>
            <p:nvPr/>
          </p:nvSpPr>
          <p:spPr bwMode="gray">
            <a:xfrm>
              <a:off x="4245" y="2118"/>
              <a:ext cx="1200" cy="330"/>
            </a:xfrm>
            <a:prstGeom prst="roundRect">
              <a:avLst>
                <a:gd name="adj" fmla="val 16667"/>
              </a:avLst>
            </a:prstGeom>
            <a:grpFill/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AutoShape 46"/>
            <p:cNvSpPr>
              <a:spLocks noChangeArrowheads="1"/>
            </p:cNvSpPr>
            <p:nvPr/>
          </p:nvSpPr>
          <p:spPr bwMode="gray">
            <a:xfrm>
              <a:off x="4248" y="2120"/>
              <a:ext cx="1192" cy="105"/>
            </a:xfrm>
            <a:prstGeom prst="roundRect">
              <a:avLst>
                <a:gd name="adj" fmla="val 44556"/>
              </a:avLst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2" name="Rectangle 47"/>
          <p:cNvSpPr>
            <a:spLocks noChangeArrowheads="1"/>
          </p:cNvSpPr>
          <p:nvPr/>
        </p:nvSpPr>
        <p:spPr bwMode="gray">
          <a:xfrm>
            <a:off x="6012160" y="2636912"/>
            <a:ext cx="28803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FFFF"/>
                </a:solidFill>
                <a:latin typeface="Calibri" pitchFamily="34" charset="0"/>
              </a:rPr>
              <a:t>Общеобразовательные школы в т.ч интернат</a:t>
            </a:r>
            <a:endParaRPr lang="en-US" sz="20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43" name="Group 48"/>
          <p:cNvGrpSpPr>
            <a:grpSpLocks/>
          </p:cNvGrpSpPr>
          <p:nvPr/>
        </p:nvGrpSpPr>
        <p:grpSpPr bwMode="auto">
          <a:xfrm>
            <a:off x="490538" y="3302000"/>
            <a:ext cx="1905000" cy="523875"/>
            <a:chOff x="4245" y="2118"/>
            <a:chExt cx="1200" cy="330"/>
          </a:xfrm>
        </p:grpSpPr>
        <p:sp>
          <p:nvSpPr>
            <p:cNvPr id="44" name="AutoShape 49"/>
            <p:cNvSpPr>
              <a:spLocks noChangeArrowheads="1"/>
            </p:cNvSpPr>
            <p:nvPr/>
          </p:nvSpPr>
          <p:spPr bwMode="gray">
            <a:xfrm>
              <a:off x="4245" y="2118"/>
              <a:ext cx="1200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AutoShape 50"/>
            <p:cNvSpPr>
              <a:spLocks noChangeArrowheads="1"/>
            </p:cNvSpPr>
            <p:nvPr/>
          </p:nvSpPr>
          <p:spPr bwMode="gray">
            <a:xfrm>
              <a:off x="4248" y="2120"/>
              <a:ext cx="1192" cy="105"/>
            </a:xfrm>
            <a:prstGeom prst="roundRect">
              <a:avLst>
                <a:gd name="adj" fmla="val 445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6" name="Rectangle 51"/>
          <p:cNvSpPr>
            <a:spLocks noChangeArrowheads="1"/>
          </p:cNvSpPr>
          <p:nvPr/>
        </p:nvSpPr>
        <p:spPr bwMode="gray">
          <a:xfrm>
            <a:off x="731838" y="3373438"/>
            <a:ext cx="1441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FFFF"/>
                </a:solidFill>
                <a:latin typeface="Calibri" pitchFamily="34" charset="0"/>
              </a:rPr>
              <a:t>Гимназии</a:t>
            </a:r>
            <a:endParaRPr lang="en-US" sz="20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 bwMode="auto">
          <a:xfrm>
            <a:off x="3063503" y="3573015"/>
            <a:ext cx="716409" cy="468883"/>
          </a:xfrm>
          <a:prstGeom prst="roundRect">
            <a:avLst/>
          </a:prstGeom>
          <a:solidFill>
            <a:srgbClr val="0099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Garamond" pitchFamily="18" charset="0"/>
              </a:rPr>
              <a:t> 2+2</a:t>
            </a:r>
          </a:p>
        </p:txBody>
      </p:sp>
      <p:sp>
        <p:nvSpPr>
          <p:cNvPr id="48" name="Скругленный прямоугольник 47"/>
          <p:cNvSpPr/>
          <p:nvPr/>
        </p:nvSpPr>
        <p:spPr bwMode="auto">
          <a:xfrm>
            <a:off x="4347790" y="3356991"/>
            <a:ext cx="800274" cy="46888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10+1</a:t>
            </a:r>
          </a:p>
        </p:txBody>
      </p:sp>
      <p:sp>
        <p:nvSpPr>
          <p:cNvPr id="49" name="Скругленный прямоугольник 48"/>
          <p:cNvSpPr/>
          <p:nvPr/>
        </p:nvSpPr>
        <p:spPr bwMode="auto">
          <a:xfrm>
            <a:off x="2915816" y="4292235"/>
            <a:ext cx="720080" cy="479364"/>
          </a:xfrm>
          <a:prstGeom prst="roundRect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400" b="1" dirty="0"/>
              <a:t>8+5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5652120" y="4149080"/>
            <a:ext cx="936104" cy="479364"/>
          </a:xfrm>
          <a:prstGeom prst="roundRect">
            <a:avLst/>
          </a:prstGeom>
          <a:solidFill>
            <a:srgbClr val="FF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26+62</a:t>
            </a:r>
          </a:p>
        </p:txBody>
      </p:sp>
      <p:sp>
        <p:nvSpPr>
          <p:cNvPr id="51" name="Овал 50"/>
          <p:cNvSpPr/>
          <p:nvPr/>
        </p:nvSpPr>
        <p:spPr bwMode="auto">
          <a:xfrm>
            <a:off x="4067944" y="3861048"/>
            <a:ext cx="1368152" cy="72008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46+70</a:t>
            </a:r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BE92EB4C-A1CE-49C8-AFEB-AAD30BE6AE35}"/>
              </a:ext>
            </a:extLst>
          </p:cNvPr>
          <p:cNvSpPr/>
          <p:nvPr/>
        </p:nvSpPr>
        <p:spPr bwMode="auto">
          <a:xfrm>
            <a:off x="414462" y="5162013"/>
            <a:ext cx="1682625" cy="822861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Garamond" pitchFamily="18" charset="0"/>
              </a:rPr>
              <a:t>116</a:t>
            </a: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3862" y="213136"/>
            <a:ext cx="6408712" cy="692780"/>
          </a:xfrm>
        </p:spPr>
        <p:txBody>
          <a:bodyPr/>
          <a:lstStyle/>
          <a:p>
            <a:pPr algn="ctr"/>
            <a:r>
              <a:rPr lang="ru-RU" sz="2900" dirty="0"/>
              <a:t>Апробанты Проекта </a:t>
            </a:r>
            <a:br>
              <a:rPr lang="ru-RU" sz="2900" dirty="0"/>
            </a:br>
            <a:r>
              <a:rPr lang="ru-RU" sz="2900" dirty="0"/>
              <a:t>(октябрь 2022 + апрель 2023)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www.themegallery.com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ltGray">
          <a:xfrm>
            <a:off x="467543" y="1985128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white">
          <a:xfrm>
            <a:off x="467960" y="2071115"/>
            <a:ext cx="125733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Макеевка: 7+3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21"/>
          <p:cNvSpPr>
            <a:spLocks noChangeArrowheads="1"/>
          </p:cNvSpPr>
          <p:nvPr/>
        </p:nvSpPr>
        <p:spPr bwMode="white">
          <a:xfrm>
            <a:off x="502713" y="4203358"/>
            <a:ext cx="96237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Донецк - 7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AutoShape 4"/>
          <p:cNvSpPr>
            <a:spLocks noChangeArrowheads="1"/>
          </p:cNvSpPr>
          <p:nvPr/>
        </p:nvSpPr>
        <p:spPr bwMode="ltGray">
          <a:xfrm>
            <a:off x="437599" y="2708188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41" name="AutoShape 4"/>
          <p:cNvSpPr>
            <a:spLocks noChangeArrowheads="1"/>
          </p:cNvSpPr>
          <p:nvPr/>
        </p:nvSpPr>
        <p:spPr bwMode="ltGray">
          <a:xfrm>
            <a:off x="437599" y="3445998"/>
            <a:ext cx="1611317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42" name="AutoShape 4"/>
          <p:cNvSpPr>
            <a:spLocks noChangeArrowheads="1"/>
          </p:cNvSpPr>
          <p:nvPr/>
        </p:nvSpPr>
        <p:spPr bwMode="ltGray">
          <a:xfrm>
            <a:off x="467544" y="4797152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43" name="AutoShape 4"/>
          <p:cNvSpPr>
            <a:spLocks noChangeArrowheads="1"/>
          </p:cNvSpPr>
          <p:nvPr/>
        </p:nvSpPr>
        <p:spPr bwMode="ltGray">
          <a:xfrm>
            <a:off x="467542" y="4153036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white">
          <a:xfrm>
            <a:off x="539551" y="3518006"/>
            <a:ext cx="124989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Горловка: 2+5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" name="Rectangle 21"/>
          <p:cNvSpPr>
            <a:spLocks noChangeArrowheads="1"/>
          </p:cNvSpPr>
          <p:nvPr/>
        </p:nvSpPr>
        <p:spPr bwMode="white">
          <a:xfrm>
            <a:off x="502713" y="4203358"/>
            <a:ext cx="144417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Ясиноватая: 1+3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6" name="Rectangle 21"/>
          <p:cNvSpPr>
            <a:spLocks noChangeArrowheads="1"/>
          </p:cNvSpPr>
          <p:nvPr/>
        </p:nvSpPr>
        <p:spPr bwMode="white">
          <a:xfrm>
            <a:off x="509607" y="2780196"/>
            <a:ext cx="97488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Торез: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7" name="Rectangle 21"/>
          <p:cNvSpPr>
            <a:spLocks noChangeArrowheads="1"/>
          </p:cNvSpPr>
          <p:nvPr/>
        </p:nvSpPr>
        <p:spPr bwMode="white">
          <a:xfrm>
            <a:off x="539552" y="4869160"/>
            <a:ext cx="120693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Снежное: 1+3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8" name="AutoShape 4"/>
          <p:cNvSpPr>
            <a:spLocks noChangeArrowheads="1"/>
          </p:cNvSpPr>
          <p:nvPr/>
        </p:nvSpPr>
        <p:spPr bwMode="ltGray">
          <a:xfrm>
            <a:off x="2459374" y="1928398"/>
            <a:ext cx="1524089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49" name="Rectangle 21"/>
          <p:cNvSpPr>
            <a:spLocks noChangeArrowheads="1"/>
          </p:cNvSpPr>
          <p:nvPr/>
        </p:nvSpPr>
        <p:spPr bwMode="white">
          <a:xfrm>
            <a:off x="2483767" y="2057136"/>
            <a:ext cx="127951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Шахтерск: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21"/>
          <p:cNvSpPr>
            <a:spLocks noChangeArrowheads="1"/>
          </p:cNvSpPr>
          <p:nvPr/>
        </p:nvSpPr>
        <p:spPr bwMode="white">
          <a:xfrm>
            <a:off x="2446929" y="4203358"/>
            <a:ext cx="96237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Донецк - 7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AutoShape 4"/>
          <p:cNvSpPr>
            <a:spLocks noChangeArrowheads="1"/>
          </p:cNvSpPr>
          <p:nvPr/>
        </p:nvSpPr>
        <p:spPr bwMode="ltGray">
          <a:xfrm>
            <a:off x="2381815" y="2708188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2" name="AutoShape 4"/>
          <p:cNvSpPr>
            <a:spLocks noChangeArrowheads="1"/>
          </p:cNvSpPr>
          <p:nvPr/>
        </p:nvSpPr>
        <p:spPr bwMode="ltGray">
          <a:xfrm>
            <a:off x="2411759" y="3445998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3" name="AutoShape 4"/>
          <p:cNvSpPr>
            <a:spLocks noChangeArrowheads="1"/>
          </p:cNvSpPr>
          <p:nvPr/>
        </p:nvSpPr>
        <p:spPr bwMode="ltGray">
          <a:xfrm>
            <a:off x="2402090" y="4775666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4" name="AutoShape 4"/>
          <p:cNvSpPr>
            <a:spLocks noChangeArrowheads="1"/>
          </p:cNvSpPr>
          <p:nvPr/>
        </p:nvSpPr>
        <p:spPr bwMode="ltGray">
          <a:xfrm>
            <a:off x="2374921" y="4131350"/>
            <a:ext cx="1608542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5" name="Rectangle 21"/>
          <p:cNvSpPr>
            <a:spLocks noChangeArrowheads="1"/>
          </p:cNvSpPr>
          <p:nvPr/>
        </p:nvSpPr>
        <p:spPr bwMode="white">
          <a:xfrm>
            <a:off x="2483767" y="3518006"/>
            <a:ext cx="126303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Енакиево: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6" name="Rectangle 21"/>
          <p:cNvSpPr>
            <a:spLocks noChangeArrowheads="1"/>
          </p:cNvSpPr>
          <p:nvPr/>
        </p:nvSpPr>
        <p:spPr bwMode="white">
          <a:xfrm>
            <a:off x="2446929" y="4203358"/>
            <a:ext cx="140416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Мариуполь: 1+1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7" name="Rectangle 21"/>
          <p:cNvSpPr>
            <a:spLocks noChangeArrowheads="1"/>
          </p:cNvSpPr>
          <p:nvPr/>
        </p:nvSpPr>
        <p:spPr bwMode="white">
          <a:xfrm>
            <a:off x="2453823" y="2780196"/>
            <a:ext cx="128208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Харцызск: 2+3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8" name="Rectangle 21"/>
          <p:cNvSpPr>
            <a:spLocks noChangeArrowheads="1"/>
          </p:cNvSpPr>
          <p:nvPr/>
        </p:nvSpPr>
        <p:spPr bwMode="white">
          <a:xfrm>
            <a:off x="2437725" y="4869160"/>
            <a:ext cx="147123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Дебальцево: 1+4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9" name="AutoShape 4"/>
          <p:cNvSpPr>
            <a:spLocks noChangeArrowheads="1"/>
          </p:cNvSpPr>
          <p:nvPr/>
        </p:nvSpPr>
        <p:spPr bwMode="ltGray">
          <a:xfrm>
            <a:off x="4285537" y="1963642"/>
            <a:ext cx="2304256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0" name="Rectangle 21"/>
          <p:cNvSpPr>
            <a:spLocks noChangeArrowheads="1"/>
          </p:cNvSpPr>
          <p:nvPr/>
        </p:nvSpPr>
        <p:spPr bwMode="white">
          <a:xfrm>
            <a:off x="4320707" y="2049629"/>
            <a:ext cx="217899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Амвросиевский р-н: 1+3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" name="Rectangle 21"/>
          <p:cNvSpPr>
            <a:spLocks noChangeArrowheads="1"/>
          </p:cNvSpPr>
          <p:nvPr/>
        </p:nvSpPr>
        <p:spPr bwMode="white">
          <a:xfrm>
            <a:off x="4320707" y="4181872"/>
            <a:ext cx="122270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Донецк - 7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2" name="AutoShape 4"/>
          <p:cNvSpPr>
            <a:spLocks noChangeArrowheads="1"/>
          </p:cNvSpPr>
          <p:nvPr/>
        </p:nvSpPr>
        <p:spPr bwMode="ltGray">
          <a:xfrm>
            <a:off x="4270369" y="2686702"/>
            <a:ext cx="2304256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3" name="AutoShape 4"/>
          <p:cNvSpPr>
            <a:spLocks noChangeArrowheads="1"/>
          </p:cNvSpPr>
          <p:nvPr/>
        </p:nvSpPr>
        <p:spPr bwMode="ltGray">
          <a:xfrm>
            <a:off x="4285537" y="3424512"/>
            <a:ext cx="2304256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4" name="AutoShape 4"/>
          <p:cNvSpPr>
            <a:spLocks noChangeArrowheads="1"/>
          </p:cNvSpPr>
          <p:nvPr/>
        </p:nvSpPr>
        <p:spPr bwMode="ltGray">
          <a:xfrm>
            <a:off x="4285537" y="4775666"/>
            <a:ext cx="2237407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5" name="AutoShape 4"/>
          <p:cNvSpPr>
            <a:spLocks noChangeArrowheads="1"/>
          </p:cNvSpPr>
          <p:nvPr/>
        </p:nvSpPr>
        <p:spPr bwMode="ltGray">
          <a:xfrm>
            <a:off x="4252112" y="4121861"/>
            <a:ext cx="2304256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6" name="Rectangle 21"/>
          <p:cNvSpPr>
            <a:spLocks noChangeArrowheads="1"/>
          </p:cNvSpPr>
          <p:nvPr/>
        </p:nvSpPr>
        <p:spPr bwMode="white">
          <a:xfrm>
            <a:off x="4285537" y="3496520"/>
            <a:ext cx="228908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Старобешевский р-н: 1+3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7" name="Rectangle 21"/>
          <p:cNvSpPr>
            <a:spLocks noChangeArrowheads="1"/>
          </p:cNvSpPr>
          <p:nvPr/>
        </p:nvSpPr>
        <p:spPr bwMode="white">
          <a:xfrm>
            <a:off x="4270369" y="4213617"/>
            <a:ext cx="236923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Першотравневый р-н: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8" name="Rectangle 21"/>
          <p:cNvSpPr>
            <a:spLocks noChangeArrowheads="1"/>
          </p:cNvSpPr>
          <p:nvPr/>
        </p:nvSpPr>
        <p:spPr bwMode="white">
          <a:xfrm>
            <a:off x="4327601" y="2758710"/>
            <a:ext cx="202132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Тельмановский р-н: 1+4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9" name="Rectangle 21"/>
          <p:cNvSpPr>
            <a:spLocks noChangeArrowheads="1"/>
          </p:cNvSpPr>
          <p:nvPr/>
        </p:nvSpPr>
        <p:spPr bwMode="white">
          <a:xfrm>
            <a:off x="4280796" y="4847674"/>
            <a:ext cx="230941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Новоазовский р-н: 3+2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0" name="AutoShape 4">
            <a:extLst>
              <a:ext uri="{FF2B5EF4-FFF2-40B4-BE49-F238E27FC236}">
                <a16:creationId xmlns:a16="http://schemas.microsoft.com/office/drawing/2014/main" id="{3BE15235-8500-4DCE-914C-1795A91C2AE2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911751" y="1963642"/>
            <a:ext cx="2160241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73" name="Rectangle 21">
            <a:extLst>
              <a:ext uri="{FF2B5EF4-FFF2-40B4-BE49-F238E27FC236}">
                <a16:creationId xmlns:a16="http://schemas.microsoft.com/office/drawing/2014/main" id="{C1144A67-1F86-4B73-9663-72DE4A1B9B5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983759" y="2035650"/>
            <a:ext cx="191738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rgbClr val="F8F8F8"/>
                </a:solidFill>
                <a:latin typeface="Arial" charset="0"/>
              </a:rPr>
              <a:t>Волновахский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р-н: 1+3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4" name="Rectangle 21">
            <a:extLst>
              <a:ext uri="{FF2B5EF4-FFF2-40B4-BE49-F238E27FC236}">
                <a16:creationId xmlns:a16="http://schemas.microsoft.com/office/drawing/2014/main" id="{E44AC58F-219E-4B0A-A7A0-7B0A6F07DBF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946921" y="4181872"/>
            <a:ext cx="96237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Донецк - 7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5" name="AutoShape 4">
            <a:extLst>
              <a:ext uri="{FF2B5EF4-FFF2-40B4-BE49-F238E27FC236}">
                <a16:creationId xmlns:a16="http://schemas.microsoft.com/office/drawing/2014/main" id="{4BD97D30-85FB-494C-9040-259C595BA46F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881807" y="2686702"/>
            <a:ext cx="2197079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76" name="AutoShape 4">
            <a:extLst>
              <a:ext uri="{FF2B5EF4-FFF2-40B4-BE49-F238E27FC236}">
                <a16:creationId xmlns:a16="http://schemas.microsoft.com/office/drawing/2014/main" id="{02E257D5-BA54-41B1-8A8F-C3224EC0C90B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911751" y="3424512"/>
            <a:ext cx="2160241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77" name="AutoShape 4">
            <a:extLst>
              <a:ext uri="{FF2B5EF4-FFF2-40B4-BE49-F238E27FC236}">
                <a16:creationId xmlns:a16="http://schemas.microsoft.com/office/drawing/2014/main" id="{B50E145D-DA8E-400C-AC62-799DC9A64DC0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911752" y="4775666"/>
            <a:ext cx="2160240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78" name="AutoShape 4">
            <a:extLst>
              <a:ext uri="{FF2B5EF4-FFF2-40B4-BE49-F238E27FC236}">
                <a16:creationId xmlns:a16="http://schemas.microsoft.com/office/drawing/2014/main" id="{4CB6106E-DBA2-45BF-805C-C3FC3B0BFD6C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874913" y="4109864"/>
            <a:ext cx="2197079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79" name="Rectangle 21">
            <a:extLst>
              <a:ext uri="{FF2B5EF4-FFF2-40B4-BE49-F238E27FC236}">
                <a16:creationId xmlns:a16="http://schemas.microsoft.com/office/drawing/2014/main" id="{77B0F019-47B5-45C1-BC32-9F8D7E26DAE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911751" y="3496520"/>
            <a:ext cx="177170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 Пролетарский: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0" name="Rectangle 21">
            <a:extLst>
              <a:ext uri="{FF2B5EF4-FFF2-40B4-BE49-F238E27FC236}">
                <a16:creationId xmlns:a16="http://schemas.microsoft.com/office/drawing/2014/main" id="{D3967D91-B465-44EF-A820-1D225E59EC4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933581" y="4173221"/>
            <a:ext cx="194046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 Ворошиловский: 2+1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" name="Rectangle 21">
            <a:extLst>
              <a:ext uri="{FF2B5EF4-FFF2-40B4-BE49-F238E27FC236}">
                <a16:creationId xmlns:a16="http://schemas.microsoft.com/office/drawing/2014/main" id="{20C432BE-142C-400A-B18A-E1D07FFF4B1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953815" y="2758710"/>
            <a:ext cx="183903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Володарский р-н: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2" name="Rectangle 21">
            <a:extLst>
              <a:ext uri="{FF2B5EF4-FFF2-40B4-BE49-F238E27FC236}">
                <a16:creationId xmlns:a16="http://schemas.microsoft.com/office/drawing/2014/main" id="{EE62E7B2-6A1D-47AE-9C84-0BC841B2292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933581" y="4847674"/>
            <a:ext cx="184633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 Куйбышевский: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3" name="AutoShape 4">
            <a:extLst>
              <a:ext uri="{FF2B5EF4-FFF2-40B4-BE49-F238E27FC236}">
                <a16:creationId xmlns:a16="http://schemas.microsoft.com/office/drawing/2014/main" id="{24D17FDD-0646-4BCF-B9D4-3E95F1D719CF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414704" y="5504190"/>
            <a:ext cx="1634211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4" name="Rectangle 21">
            <a:extLst>
              <a:ext uri="{FF2B5EF4-FFF2-40B4-BE49-F238E27FC236}">
                <a16:creationId xmlns:a16="http://schemas.microsoft.com/office/drawing/2014/main" id="{5001AACD-9F30-4E66-969A-15183F6C96C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486712" y="5576198"/>
            <a:ext cx="129715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Интернаты: +1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5" name="AutoShape 4">
            <a:extLst>
              <a:ext uri="{FF2B5EF4-FFF2-40B4-BE49-F238E27FC236}">
                <a16:creationId xmlns:a16="http://schemas.microsoft.com/office/drawing/2014/main" id="{D9E5B21F-7BCF-42AB-B2DE-06C82F8DE71C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2358920" y="5504190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6" name="Rectangle 21">
            <a:extLst>
              <a:ext uri="{FF2B5EF4-FFF2-40B4-BE49-F238E27FC236}">
                <a16:creationId xmlns:a16="http://schemas.microsoft.com/office/drawing/2014/main" id="{F02448A1-1D02-4E73-843B-328B516C81D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430928" y="5576198"/>
            <a:ext cx="141859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Докучаевск: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7" name="AutoShape 4">
            <a:extLst>
              <a:ext uri="{FF2B5EF4-FFF2-40B4-BE49-F238E27FC236}">
                <a16:creationId xmlns:a16="http://schemas.microsoft.com/office/drawing/2014/main" id="{07DDDCC2-BDF0-4F2F-A961-1290B2F3AB95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4232697" y="5482704"/>
            <a:ext cx="2303841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8" name="Rectangle 21">
            <a:extLst>
              <a:ext uri="{FF2B5EF4-FFF2-40B4-BE49-F238E27FC236}">
                <a16:creationId xmlns:a16="http://schemas.microsoft.com/office/drawing/2014/main" id="{72543080-3994-4424-911D-07AD90CB964D}"/>
              </a:ext>
            </a:extLst>
          </p:cNvPr>
          <p:cNvSpPr>
            <a:spLocks noChangeArrowheads="1"/>
          </p:cNvSpPr>
          <p:nvPr/>
        </p:nvSpPr>
        <p:spPr bwMode="white">
          <a:xfrm>
            <a:off x="4227124" y="5565745"/>
            <a:ext cx="230941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  Буденновский: </a:t>
            </a:r>
            <a:r>
              <a:rPr lang="ru-RU" sz="1200" b="1" dirty="0">
                <a:solidFill>
                  <a:srgbClr val="F8F8F8"/>
                </a:solidFill>
                <a:latin typeface="Arial" charset="0"/>
              </a:rPr>
              <a:t>1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9" name="AutoShape 4">
            <a:extLst>
              <a:ext uri="{FF2B5EF4-FFF2-40B4-BE49-F238E27FC236}">
                <a16:creationId xmlns:a16="http://schemas.microsoft.com/office/drawing/2014/main" id="{94025922-F657-43C1-BC53-D2656CAC347F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858912" y="5482704"/>
            <a:ext cx="2160240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0" name="Rectangle 21">
            <a:extLst>
              <a:ext uri="{FF2B5EF4-FFF2-40B4-BE49-F238E27FC236}">
                <a16:creationId xmlns:a16="http://schemas.microsoft.com/office/drawing/2014/main" id="{1EB780F7-43C6-4718-9A7B-E2411555873D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933581" y="5565745"/>
            <a:ext cx="151515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 Ленинский: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AutoShape 4">
            <a:extLst>
              <a:ext uri="{FF2B5EF4-FFF2-40B4-BE49-F238E27FC236}">
                <a16:creationId xmlns:a16="http://schemas.microsoft.com/office/drawing/2014/main" id="{B6A18DC9-1A8F-4B94-A62F-B098A2F58BEB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71144" y="6192852"/>
            <a:ext cx="1489342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2" name="Rectangle 21">
            <a:extLst>
              <a:ext uri="{FF2B5EF4-FFF2-40B4-BE49-F238E27FC236}">
                <a16:creationId xmlns:a16="http://schemas.microsoft.com/office/drawing/2014/main" id="{76FBD41E-736F-4D43-A0CC-D9A36710844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443151" y="6264860"/>
            <a:ext cx="130516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Ждановка: 1+1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AutoShape 4">
            <a:extLst>
              <a:ext uri="{FF2B5EF4-FFF2-40B4-BE49-F238E27FC236}">
                <a16:creationId xmlns:a16="http://schemas.microsoft.com/office/drawing/2014/main" id="{9F6CF02D-DDD2-4238-9879-EA3444D65E09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2337107" y="6171366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4" name="Rectangle 21">
            <a:extLst>
              <a:ext uri="{FF2B5EF4-FFF2-40B4-BE49-F238E27FC236}">
                <a16:creationId xmlns:a16="http://schemas.microsoft.com/office/drawing/2014/main" id="{C449F3C5-5F90-48A3-9457-D07556FDD00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387367" y="6264860"/>
            <a:ext cx="134735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Кировское: 1+1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AutoShape 4">
            <a:extLst>
              <a:ext uri="{FF2B5EF4-FFF2-40B4-BE49-F238E27FC236}">
                <a16:creationId xmlns:a16="http://schemas.microsoft.com/office/drawing/2014/main" id="{23B3C1C4-DF61-4EE3-B4AD-5DC7E2E14203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4189137" y="6171366"/>
            <a:ext cx="1754464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6" name="Rectangle 21">
            <a:extLst>
              <a:ext uri="{FF2B5EF4-FFF2-40B4-BE49-F238E27FC236}">
                <a16:creationId xmlns:a16="http://schemas.microsoft.com/office/drawing/2014/main" id="{51D063CE-F369-4703-9FA8-4A5B38BA2A2A}"/>
              </a:ext>
            </a:extLst>
          </p:cNvPr>
          <p:cNvSpPr>
            <a:spLocks noChangeArrowheads="1"/>
          </p:cNvSpPr>
          <p:nvPr/>
        </p:nvSpPr>
        <p:spPr bwMode="white">
          <a:xfrm>
            <a:off x="4255037" y="6254407"/>
            <a:ext cx="230941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 Петровский: 1+2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7" name="AutoShape 4">
            <a:extLst>
              <a:ext uri="{FF2B5EF4-FFF2-40B4-BE49-F238E27FC236}">
                <a16:creationId xmlns:a16="http://schemas.microsoft.com/office/drawing/2014/main" id="{6BC9AB12-1E02-4C0C-B304-297074750C38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009501" y="6136980"/>
            <a:ext cx="3009651" cy="587670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8" name="Rectangle 21">
            <a:extLst>
              <a:ext uri="{FF2B5EF4-FFF2-40B4-BE49-F238E27FC236}">
                <a16:creationId xmlns:a16="http://schemas.microsoft.com/office/drawing/2014/main" id="{BA1BB766-7DD4-47BE-92BC-722073D92C2A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943600" y="6215609"/>
            <a:ext cx="3067250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ВСЕГО: 116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&gt;&gt;&gt;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до 400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9" name="AutoShape 4">
            <a:extLst>
              <a:ext uri="{FF2B5EF4-FFF2-40B4-BE49-F238E27FC236}">
                <a16:creationId xmlns:a16="http://schemas.microsoft.com/office/drawing/2014/main" id="{CEA6B39A-C3BA-4339-84D7-943411B6AC76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467543" y="1282010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0" name="Rectangle 21">
            <a:extLst>
              <a:ext uri="{FF2B5EF4-FFF2-40B4-BE49-F238E27FC236}">
                <a16:creationId xmlns:a16="http://schemas.microsoft.com/office/drawing/2014/main" id="{0851A846-C3FC-413C-B43B-1DA9FCD2BA7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453369" y="1360204"/>
            <a:ext cx="1407116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 Киевский: </a:t>
            </a:r>
            <a:r>
              <a:rPr lang="ru-RU" sz="1200" b="1" dirty="0">
                <a:solidFill>
                  <a:srgbClr val="F8F8F8"/>
                </a:solidFill>
                <a:latin typeface="Arial" charset="0"/>
              </a:rPr>
              <a:t>4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+2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1" name="AutoShape 4">
            <a:extLst>
              <a:ext uri="{FF2B5EF4-FFF2-40B4-BE49-F238E27FC236}">
                <a16:creationId xmlns:a16="http://schemas.microsoft.com/office/drawing/2014/main" id="{06E9754D-8D96-4CC4-95C4-775A864D7649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2411759" y="1282010"/>
            <a:ext cx="1581373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2" name="Rectangle 21">
            <a:extLst>
              <a:ext uri="{FF2B5EF4-FFF2-40B4-BE49-F238E27FC236}">
                <a16:creationId xmlns:a16="http://schemas.microsoft.com/office/drawing/2014/main" id="{81C5A2ED-CB91-4A3E-9961-8EFCD5F874F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483767" y="1354018"/>
            <a:ext cx="128368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ГБОУ лицеи: 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" name="AutoShape 4">
            <a:extLst>
              <a:ext uri="{FF2B5EF4-FFF2-40B4-BE49-F238E27FC236}">
                <a16:creationId xmlns:a16="http://schemas.microsoft.com/office/drawing/2014/main" id="{4C948005-9804-4FCB-82BD-0E5677EFEC4B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4285537" y="1260524"/>
            <a:ext cx="2304256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4" name="Rectangle 21">
            <a:extLst>
              <a:ext uri="{FF2B5EF4-FFF2-40B4-BE49-F238E27FC236}">
                <a16:creationId xmlns:a16="http://schemas.microsoft.com/office/drawing/2014/main" id="{F4D10991-F324-449E-8A53-0D15F605C64A}"/>
              </a:ext>
            </a:extLst>
          </p:cNvPr>
          <p:cNvSpPr>
            <a:spLocks noChangeArrowheads="1"/>
          </p:cNvSpPr>
          <p:nvPr/>
        </p:nvSpPr>
        <p:spPr bwMode="white">
          <a:xfrm>
            <a:off x="4357545" y="1332532"/>
            <a:ext cx="217899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 Кировский: 1+4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5" name="AutoShape 4">
            <a:extLst>
              <a:ext uri="{FF2B5EF4-FFF2-40B4-BE49-F238E27FC236}">
                <a16:creationId xmlns:a16="http://schemas.microsoft.com/office/drawing/2014/main" id="{B9C73C11-0566-478F-AC69-098794A4523A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911751" y="1260524"/>
            <a:ext cx="2160241" cy="432048"/>
          </a:xfrm>
          <a:prstGeom prst="homePlate">
            <a:avLst>
              <a:gd name="adj" fmla="val 5155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6" name="Rectangle 21">
            <a:extLst>
              <a:ext uri="{FF2B5EF4-FFF2-40B4-BE49-F238E27FC236}">
                <a16:creationId xmlns:a16="http://schemas.microsoft.com/office/drawing/2014/main" id="{4C3A6CEF-BE67-406F-835F-DDE527EE669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983759" y="1332532"/>
            <a:ext cx="169655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rgbClr val="F8F8F8"/>
                </a:solidFill>
                <a:latin typeface="Arial" charset="0"/>
              </a:rPr>
              <a:t>Д Калининский: 2+3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8220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pic>
        <p:nvPicPr>
          <p:cNvPr id="138242" name="Picture 2" descr="C:\Users\Татьяна\Desktop\Презентация\Этапы проекта.png"/>
          <p:cNvPicPr>
            <a:picLocks noChangeAspect="1" noChangeArrowheads="1"/>
          </p:cNvPicPr>
          <p:nvPr/>
        </p:nvPicPr>
        <p:blipFill>
          <a:blip r:embed="rId2" cstate="print"/>
          <a:srcRect t="5585"/>
          <a:stretch>
            <a:fillRect/>
          </a:stretch>
        </p:blipFill>
        <p:spPr bwMode="auto">
          <a:xfrm>
            <a:off x="7752" y="1495449"/>
            <a:ext cx="9136248" cy="522920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 bwMode="auto">
          <a:xfrm>
            <a:off x="395536" y="332656"/>
            <a:ext cx="1008112" cy="43204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91680" y="476672"/>
            <a:ext cx="6984776" cy="576064"/>
          </a:xfrm>
          <a:prstGeom prst="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Дорожная карта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388628" y="1628800"/>
            <a:ext cx="4392488" cy="136815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445TGp_tech_dark_ani">
  <a:themeElements>
    <a:clrScheme name="Stream 1">
      <a:dk1>
        <a:srgbClr val="000000"/>
      </a:dk1>
      <a:lt1>
        <a:srgbClr val="FFFFFF"/>
      </a:lt1>
      <a:dk2>
        <a:srgbClr val="445E7A"/>
      </a:dk2>
      <a:lt2>
        <a:srgbClr val="DDDDDD"/>
      </a:lt2>
      <a:accent1>
        <a:srgbClr val="417799"/>
      </a:accent1>
      <a:accent2>
        <a:srgbClr val="009999"/>
      </a:accent2>
      <a:accent3>
        <a:srgbClr val="B0B6BE"/>
      </a:accent3>
      <a:accent4>
        <a:srgbClr val="DADADA"/>
      </a:accent4>
      <a:accent5>
        <a:srgbClr val="B0BDCA"/>
      </a:accent5>
      <a:accent6>
        <a:srgbClr val="008A8A"/>
      </a:accent6>
      <a:hlink>
        <a:srgbClr val="C47C40"/>
      </a:hlink>
      <a:folHlink>
        <a:srgbClr val="E25832"/>
      </a:folHlink>
    </a:clrScheme>
    <a:fontScheme name="Stream">
      <a:majorFont>
        <a:latin typeface="Lucida Sans Unicode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000"/>
        </a:dk1>
        <a:lt1>
          <a:srgbClr val="FFFFFF"/>
        </a:lt1>
        <a:dk2>
          <a:srgbClr val="445E7A"/>
        </a:dk2>
        <a:lt2>
          <a:srgbClr val="DDDDDD"/>
        </a:lt2>
        <a:accent1>
          <a:srgbClr val="417799"/>
        </a:accent1>
        <a:accent2>
          <a:srgbClr val="009999"/>
        </a:accent2>
        <a:accent3>
          <a:srgbClr val="B0B6BE"/>
        </a:accent3>
        <a:accent4>
          <a:srgbClr val="DADADA"/>
        </a:accent4>
        <a:accent5>
          <a:srgbClr val="B0BDCA"/>
        </a:accent5>
        <a:accent6>
          <a:srgbClr val="008A8A"/>
        </a:accent6>
        <a:hlink>
          <a:srgbClr val="C47C40"/>
        </a:hlink>
        <a:folHlink>
          <a:srgbClr val="E2583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2A7CD6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CBFE8"/>
        </a:accent5>
        <a:accent6>
          <a:srgbClr val="9879CB"/>
        </a:accent6>
        <a:hlink>
          <a:srgbClr val="25B9E7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000000"/>
        </a:dk1>
        <a:lt1>
          <a:srgbClr val="FFFFFF"/>
        </a:lt1>
        <a:dk2>
          <a:srgbClr val="445E7A"/>
        </a:dk2>
        <a:lt2>
          <a:srgbClr val="DDDDDD"/>
        </a:lt2>
        <a:accent1>
          <a:srgbClr val="3468A6"/>
        </a:accent1>
        <a:accent2>
          <a:srgbClr val="E49D1C"/>
        </a:accent2>
        <a:accent3>
          <a:srgbClr val="B0B6BE"/>
        </a:accent3>
        <a:accent4>
          <a:srgbClr val="DADADA"/>
        </a:accent4>
        <a:accent5>
          <a:srgbClr val="AEB9D0"/>
        </a:accent5>
        <a:accent6>
          <a:srgbClr val="CF8E18"/>
        </a:accent6>
        <a:hlink>
          <a:srgbClr val="4EA5B6"/>
        </a:hlink>
        <a:folHlink>
          <a:srgbClr val="E2583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445TGp_tech_dark_ani</Template>
  <TotalTime>1350</TotalTime>
  <Words>1464</Words>
  <Application>Microsoft Office PowerPoint</Application>
  <PresentationFormat>Экран (4:3)</PresentationFormat>
  <Paragraphs>249</Paragraphs>
  <Slides>27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42" baseType="lpstr">
      <vt:lpstr>Arial</vt:lpstr>
      <vt:lpstr>Arial Black</vt:lpstr>
      <vt:lpstr>Bookman Old Style</vt:lpstr>
      <vt:lpstr>Calibri</vt:lpstr>
      <vt:lpstr>Cambria</vt:lpstr>
      <vt:lpstr>Garamond</vt:lpstr>
      <vt:lpstr>Lucida Sans Unicode</vt:lpstr>
      <vt:lpstr>Segoe UI</vt:lpstr>
      <vt:lpstr>Times New Roman</vt:lpstr>
      <vt:lpstr>Verdana</vt:lpstr>
      <vt:lpstr>Wingdings</vt:lpstr>
      <vt:lpstr>445TGp_tech_dark_ani</vt:lpstr>
      <vt:lpstr>Office Theme</vt:lpstr>
      <vt:lpstr>1_Office Theme</vt:lpstr>
      <vt:lpstr>Chart</vt:lpstr>
      <vt:lpstr> «ШКОЛА МИНПРОСВЕЩЕНИЯ РОССИИ»  МАГИСТРАЛЬНОЕ НАПРАВЛЕНИЕ РАЗВИТИЯ СОВРЕМЕННОЙ ШКОЛЫ    АПРОБАЦИЯ ПРОЕКТА  В ДОНЕЦКОЙ НАРОДНОЙ РЕСПУБЛИКЕ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Апробанты Проекта  (октябрь 2022 + апрель 2023)</vt:lpstr>
      <vt:lpstr>Презентация PowerPoint</vt:lpstr>
      <vt:lpstr>Региональный оператор  апробации проекта  по  Донецкой Народной Республике</vt:lpstr>
      <vt:lpstr>Организационный этап  (ноябрь-декабрь 2022 г. АПРЕЛЬ-МАЙ 2023 г.) </vt:lpstr>
      <vt:lpstr>САМОДИАГНОСТИКА: Уровни готовности  к реализации проекта  «Школа Минпросвещения России»</vt:lpstr>
      <vt:lpstr>Презентация PowerPoint</vt:lpstr>
      <vt:lpstr>Дорожные карты в ОО «Школа Минпросвещения России»</vt:lpstr>
      <vt:lpstr>Работа в школах (примеры)</vt:lpstr>
      <vt:lpstr>Работа в школах (примеры)</vt:lpstr>
      <vt:lpstr>Работа в школах (примеры)</vt:lpstr>
      <vt:lpstr>Магистральные направления проекта</vt:lpstr>
      <vt:lpstr>Презентация PowerPoint</vt:lpstr>
      <vt:lpstr>Предопрос новых участников</vt:lpstr>
      <vt:lpstr>Информационная поддержка</vt:lpstr>
      <vt:lpstr>Презентация PowerPoint</vt:lpstr>
      <vt:lpstr>В Плане 2023 года</vt:lpstr>
      <vt:lpstr>В Плане 2023 года</vt:lpstr>
      <vt:lpstr>Рейтинг активности апробантов</vt:lpstr>
      <vt:lpstr> «ШКОЛА МИНПРОСВЕЩЕНИЯ РОССИИ»: ОТ АПРОБАЦИИ К РЕАЛИЗАЦИИ    Благодарим за сотрудничество atesta403@yandex.ru  Галкин С.Г., заведующий отделом менеджмента и аттестации ГБОУ ДПО «Донецкий республиканский институт развития образования, +7949-306-42-16  </vt:lpstr>
      <vt:lpstr>Пост Опрос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УЧАСТИЕ ОБЩЕОБРАЗОВАТЕЛЬНЫХ ОРГАНИЗАЦИЙ ДОНЕЦКОЙ НАРОДНОЙ РЕСПУБЛИКИ В АПРОБАЦИИ ПРОЕКТА «ШКОЛА МИНПРОСВЕЩЕНИЯ РОССИИ»</dc:title>
  <dc:creator>Татьяна</dc:creator>
  <cp:lastModifiedBy>Баярма</cp:lastModifiedBy>
  <cp:revision>113</cp:revision>
  <dcterms:created xsi:type="dcterms:W3CDTF">2022-12-23T10:23:11Z</dcterms:created>
  <dcterms:modified xsi:type="dcterms:W3CDTF">2023-06-03T03:03:08Z</dcterms:modified>
</cp:coreProperties>
</file>