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2"/>
    <p:sldMasterId id="2147483674" r:id="rId3"/>
  </p:sldMasterIdLst>
  <p:notesMasterIdLst>
    <p:notesMasterId r:id="rId19"/>
  </p:notesMasterIdLst>
  <p:sldIdLst>
    <p:sldId id="290" r:id="rId4"/>
    <p:sldId id="258" r:id="rId5"/>
    <p:sldId id="257" r:id="rId6"/>
    <p:sldId id="270" r:id="rId7"/>
    <p:sldId id="273" r:id="rId8"/>
    <p:sldId id="271" r:id="rId9"/>
    <p:sldId id="286" r:id="rId10"/>
    <p:sldId id="274" r:id="rId11"/>
    <p:sldId id="283" r:id="rId12"/>
    <p:sldId id="277" r:id="rId13"/>
    <p:sldId id="276" r:id="rId14"/>
    <p:sldId id="275" r:id="rId15"/>
    <p:sldId id="285" r:id="rId16"/>
    <p:sldId id="278" r:id="rId17"/>
    <p:sldId id="280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91" d="100"/>
          <a:sy n="91" d="100"/>
        </p:scale>
        <p:origin x="-140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2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CA5E48-4037-464B-B0CD-A57309264C70}" type="datetimeFigureOut">
              <a:rPr lang="en-US" smtClean="0"/>
              <a:pPr/>
              <a:t>12/17/2018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D4A70-2F51-4146-B9C4-8BA4F7541B2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11318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D5A326-ABAC-4F71-B7D9-A67B82E91B67}" type="slidenum">
              <a:rPr lang="ru-RU"/>
              <a:pPr/>
              <a:t>1</a:t>
            </a:fld>
            <a:endParaRPr lang="ru-RU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algn="r" defTabSz="914400">
              <a:buNone/>
            </a:pPr>
            <a:fld id="{81331B57-0BE5-4F82-AA58-76F53EFF3ADA}" type="datetime8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12/17/2018 8:36 PM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 defTabSz="914400">
              <a:buNone/>
            </a:pPr>
            <a:r>
              <a:rPr lang="en-US" sz="12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© Корпорация Майкрософт (Microsoft Corporation), 2007. Все права защищены. Microsoft, Windows, Windows Vista и другие названия продуктов являются или могут являться зарегистрированными товарными знаками и/или товарными знаками в США и/или других странах.</a:t>
            </a:r>
          </a:p>
          <a:p>
            <a:pPr algn="l" defTabSz="914400">
              <a:buNone/>
            </a:pPr>
            <a:r>
              <a:rPr lang="en-US" sz="12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Информация приведена в этом документе только в демонстрационных целях и не отражает точку зрения представителей корпорации Майкрософт на момент составления данной презентации.  Поскольку корпорация Майкрософт вынуждена учитывать меняющиеся рыночные условия, она не гарантирует точность информации, указанной после составления этой презентации, а также не берет на себя подобной обязанности.  </a:t>
            </a:r>
            <a:br>
              <a:rPr lang="en-US" sz="12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</a:br>
            <a:r>
              <a:rPr lang="en-US" sz="12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КОРПОРАЦИЯ МАЙКРОСОФТ НЕ ДАЕТ НИКАКИХ ЯВНЫХ, ПОДРАЗУМЕВАЕМЫХ ИЛИ ЗАКРЕПЛЕННЫХ ЗАКОНОДАТЕЛЬСТВОМ ГАРАНТИЙ В ОТНОШЕНИИ СВЕДЕНИЙ ИЗ ЭТОЙ ПРЕЗЕНТАЦИИ.</a:t>
            </a:r>
          </a:p>
          <a:p>
            <a:pPr algn="l" defTabSz="914400">
              <a:buNone/>
            </a:pPr>
            <a:endParaRPr lang="en-US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algn="r" defTabSz="914400">
              <a:buNone/>
            </a:pPr>
            <a:fld id="{EC87E0CF-87F6-4B58-B8B8-DCAB2DAAF3CA}" type="slidenum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2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algn="r" defTabSz="914400">
              <a:buNone/>
            </a:pPr>
            <a:fld id="{81331B57-0BE5-4F82-AA58-76F53EFF3ADA}" type="datetime8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12/17/2018 8:36 PM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0" y="8685213"/>
            <a:ext cx="6172200" cy="457200"/>
          </a:xfrm>
        </p:spPr>
        <p:txBody>
          <a:bodyPr/>
          <a:lstStyle/>
          <a:p>
            <a:pPr algn="l" defTabSz="914400">
              <a:buNone/>
            </a:pPr>
            <a: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© Корпорация Майкрософт (Microsoft Corporation), 2007. Все права защищены. Microsoft, Windows, Windows Vista и другие названия продуктов являются или могут являться зарегистрированными товарными знаками и/или товарными знаками в США и/или других странах.</a:t>
            </a:r>
          </a:p>
          <a:p>
            <a:pPr algn="l" defTabSz="914400">
              <a:buNone/>
            </a:pPr>
            <a: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Информация приведена в этом документе только в демонстрационных целях и не отражает точку зрения представителей корпорации Майкрософт на момент составления данной презентации.  Поскольку корпорация Майкрософт вынуждена учитывать меняющиеся рыночные условия, она не гарантирует точность информации, указанной после составления этой презентации, а также не берет на себя подобной обязанности.  </a:t>
            </a:r>
            <a:b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</a:br>
            <a:r>
              <a:rPr lang="en-US" sz="500" b="0" i="0">
                <a:solidFill>
                  <a:srgbClr val="000000"/>
                </a:solidFill>
                <a:latin typeface="Calibri"/>
                <a:ea typeface="+mn-ea"/>
                <a:cs typeface="+mn-cs"/>
              </a:rPr>
              <a:t>КОРПОРАЦИЯ МАЙКРОСОФТ НЕ ДАЕТ НИКАКИХ ЯВНЫХ, ПОДРАЗУМЕВАЕМЫХ ИЛИ ЗАКРЕПЛЕННЫХ ЗАКОНОДАТЕЛЬСТВОМ ГАРАНТИЙ В ОТНОШЕНИИ СВЕДЕНИЙ ИЗ ЭТОЙ ПРЕЗЕНТАЦИИ.</a:t>
            </a:r>
          </a:p>
          <a:p>
            <a:pPr algn="l" defTabSz="914400">
              <a:buNone/>
            </a:pPr>
            <a:endParaRPr lang="en-US" sz="500" dirty="0" smtClean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>
          <a:xfrm>
            <a:off x="6172199" y="8685213"/>
            <a:ext cx="684213" cy="457200"/>
          </a:xfrm>
        </p:spPr>
        <p:txBody>
          <a:bodyPr/>
          <a:lstStyle/>
          <a:p>
            <a:pPr algn="r" defTabSz="914400">
              <a:buNone/>
            </a:pPr>
            <a:fld id="{EC87E0CF-87F6-4B58-B8B8-DCAB2DAAF3CA}" type="slidenum">
              <a:rPr lang="en-US" sz="1200" b="0" i="0">
                <a:latin typeface="Calibri"/>
                <a:ea typeface="+mn-ea"/>
                <a:cs typeface="+mn-cs"/>
              </a:rPr>
              <a:pPr algn="r" defTabSz="914400">
                <a:buNone/>
              </a:pPr>
              <a:t>3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5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1742015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1742015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757802"/>
            <a:ext cx="4114800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981" y="1757802"/>
            <a:ext cx="4117019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: печать с использованием оттенков серог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Заголовок и объект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Заголовок и объект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4" name="Текст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ru-RU" noProof="0" smtClean="0"/>
              <a:t>Образец текста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ролик, видео и прочие особые слай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 smtClean="0"/>
              <a:t>Образец подзаголовка</a:t>
            </a:r>
            <a:endParaRPr lang="ru-RU" noProof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75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noProof="0" smtClean="0"/>
              <a:t>щелкните, чтобы…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пользуется для слайдов с кодом программного обеспеч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2117503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61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white rectangle.png"/>
          <p:cNvPicPr>
            <a:picLocks noChangeAspect="1"/>
          </p:cNvPicPr>
          <p:nvPr/>
        </p:nvPicPr>
        <p:blipFill>
          <a:blip r:embed="rId4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260350"/>
            <a:ext cx="8510588" cy="1495794"/>
          </a:xfrm>
        </p:spPr>
        <p:txBody>
          <a:bodyPr/>
          <a:lstStyle/>
          <a:p>
            <a:pPr algn="ctr"/>
            <a:r>
              <a:rPr lang="ru-RU" sz="5400" b="1" dirty="0" smtClean="0"/>
              <a:t>Урок </a:t>
            </a:r>
            <a:r>
              <a:rPr lang="ru-RU" sz="5400" b="1" dirty="0"/>
              <a:t>внеклассного чтения "Помни имя свое"</a:t>
            </a:r>
            <a:endParaRPr lang="ru-RU" sz="5400" dirty="0"/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988840"/>
            <a:ext cx="9144000" cy="505061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4800" dirty="0" smtClean="0"/>
              <a:t> </a:t>
            </a:r>
            <a:r>
              <a:rPr lang="ru-RU" sz="5400" dirty="0" smtClean="0"/>
              <a:t>Тема памяти в легенде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5400" dirty="0" smtClean="0"/>
              <a:t>о манкурте из повести Ч.Айтматова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5400" dirty="0" smtClean="0"/>
              <a:t>«И дольше века длится день»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5400" dirty="0" smtClean="0"/>
              <a:t>(«Буранный полустанок»)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kk-KZ" sz="4800" b="1" i="1" dirty="0" smtClean="0">
                <a:latin typeface="KZ Decor" pitchFamily="34" charset="0"/>
              </a:rPr>
              <a:t>   </a:t>
            </a:r>
            <a:endParaRPr lang="ru-RU" sz="4800" b="1" i="1" dirty="0" smtClean="0">
              <a:latin typeface="KZ Decor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914400">
              <a:lnSpc>
                <a:spcPct val="90000"/>
              </a:lnSpc>
              <a:spcBef>
                <a:spcPts val="0"/>
              </a:spcBef>
              <a:buNone/>
            </a:pPr>
            <a:endParaRPr lang="ru-RU" sz="4800" b="0" i="0" spc="-150" dirty="0">
              <a:effectLst>
                <a:outerShdw blurRad="50800" dist="38100" dir="2700000" algn="tl">
                  <a:prstClr val="black">
                    <a:alpha val="40000"/>
                  </a:prstClr>
                </a:outerShdw>
              </a:effectLst>
              <a:latin typeface="Calibri"/>
              <a:ea typeface="+mn-ea"/>
              <a:cs typeface="Arial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550848"/>
          </a:xfrm>
        </p:spPr>
        <p:txBody>
          <a:bodyPr>
            <a:normAutofit/>
          </a:bodyPr>
          <a:lstStyle/>
          <a:p>
            <a:pPr marL="393192" indent="-393192" algn="l" defTabSz="914400">
              <a:lnSpc>
                <a:spcPct val="90000"/>
              </a:lnSpc>
              <a:spcBef>
                <a:spcPts val="0"/>
              </a:spcBef>
              <a:buClr>
                <a:srgbClr val="FFFFFF"/>
              </a:buClr>
              <a:buFontTx/>
            </a:pPr>
            <a:endParaRPr lang="ru-RU" sz="2800" b="0" i="0" dirty="0">
              <a:solidFill>
                <a:srgbClr val="FFFFFF"/>
              </a:solidFill>
              <a:latin typeface="Calibri"/>
              <a:ea typeface="+mn-ea"/>
              <a:cs typeface="+mn-cs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7452"/>
            <a:ext cx="8712968" cy="6483096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93654" y="476673"/>
            <a:ext cx="3596561" cy="2592288"/>
          </a:xfrm>
        </p:spPr>
        <p:txBody>
          <a:bodyPr/>
          <a:lstStyle/>
          <a:p>
            <a:pPr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6600" b="1" i="0" spc="-150" dirty="0" smtClean="0">
                <a:effectLst>
                  <a:outerShdw blurRad="50800" dist="38100" dir="2700000" algn="tl">
                    <a:prstClr val="black">
                      <a:alpha val="40000"/>
                    </a:prstClr>
                  </a:outerShdw>
                </a:effectLst>
                <a:latin typeface="Calibri"/>
                <a:ea typeface="+mn-ea"/>
                <a:cs typeface="Arial"/>
              </a:rPr>
              <a:t>Чингиз Айтматов</a:t>
            </a:r>
            <a:endParaRPr lang="ru-RU" sz="6600" b="1" i="0" spc="-150" dirty="0">
              <a:effectLst>
                <a:outerShdw blurRad="50800" dist="38100" dir="2700000" algn="tl">
                  <a:prstClr val="black">
                    <a:alpha val="40000"/>
                  </a:prstClr>
                </a:outerShdw>
              </a:effectLst>
              <a:latin typeface="Calibri"/>
              <a:ea typeface="+mn-ea"/>
              <a:cs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98125" y="2348880"/>
            <a:ext cx="3192090" cy="792088"/>
          </a:xfrm>
        </p:spPr>
        <p:txBody>
          <a:bodyPr>
            <a:normAutofit/>
          </a:bodyPr>
          <a:lstStyle/>
          <a:p>
            <a:pPr marL="0" indent="0" algn="l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4000" b="0" i="0" dirty="0" smtClean="0">
                <a:solidFill>
                  <a:srgbClr val="FFFFFF">
                    <a:tint val="75000"/>
                  </a:srgbClr>
                </a:solidFill>
              </a:rPr>
              <a:t>   1928-2008 г.</a:t>
            </a:r>
            <a:endParaRPr lang="ru-RU" sz="4000" b="0" i="0" dirty="0">
              <a:solidFill>
                <a:srgbClr val="FFFFFF">
                  <a:tint val="75000"/>
                </a:srgb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147317"/>
            <a:ext cx="4348058" cy="45623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004048" y="3068960"/>
            <a:ext cx="403244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k-KZ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 Мы есть то, </a:t>
            </a:r>
          </a:p>
          <a:p>
            <a:pPr algn="ctr">
              <a:defRPr/>
            </a:pPr>
            <a:r>
              <a:rPr lang="kk-KZ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что мы помним </a:t>
            </a:r>
          </a:p>
          <a:p>
            <a:pPr algn="ctr">
              <a:defRPr/>
            </a:pPr>
            <a:r>
              <a:rPr lang="kk-KZ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и ждем ...”</a:t>
            </a:r>
          </a:p>
          <a:p>
            <a:pPr algn="ctr">
              <a:defRPr/>
            </a:pPr>
            <a:endParaRPr lang="kk-KZ" sz="4000" b="1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8676456" cy="650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68036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29300" y="649804"/>
            <a:ext cx="4863179" cy="5371483"/>
          </a:xfrm>
        </p:spPr>
        <p:txBody>
          <a:bodyPr/>
          <a:lstStyle/>
          <a:p>
            <a:pPr algn="ctr"/>
            <a:r>
              <a:rPr lang="ru-RU" dirty="0" smtClean="0"/>
              <a:t>Первый роман писателя. Впоследствии был переименован </a:t>
            </a:r>
            <a:br>
              <a:rPr lang="ru-RU" dirty="0" smtClean="0"/>
            </a:br>
            <a:r>
              <a:rPr lang="ru-RU" dirty="0" smtClean="0"/>
              <a:t>в «Буранный полустанок»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260648"/>
            <a:ext cx="3849788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97913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5502" y="332656"/>
            <a:ext cx="7043208" cy="834979"/>
          </a:xfrm>
        </p:spPr>
        <p:txBody>
          <a:bodyPr/>
          <a:lstStyle/>
          <a:p>
            <a:pPr algn="ctr"/>
            <a:r>
              <a:rPr lang="ru-RU" b="1" dirty="0" smtClean="0">
                <a:effectLst/>
              </a:rPr>
              <a:t/>
            </a:r>
            <a:br>
              <a:rPr lang="ru-RU" b="1" dirty="0" smtClean="0">
                <a:effectLst/>
              </a:rPr>
            </a:br>
            <a:r>
              <a:rPr lang="ru-RU" b="1" dirty="0" smtClean="0">
                <a:effectLst/>
              </a:rPr>
              <a:t>Словарная </a:t>
            </a:r>
            <a:r>
              <a:rPr lang="ru-RU" b="1" dirty="0">
                <a:effectLst/>
              </a:rPr>
              <a:t>работа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0"/>
          </p:nvPr>
        </p:nvSpPr>
        <p:spPr>
          <a:xfrm>
            <a:off x="179512" y="1167635"/>
            <a:ext cx="8784976" cy="1384994"/>
          </a:xfrm>
        </p:spPr>
        <p:txBody>
          <a:bodyPr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u="sng" spc="0" dirty="0"/>
              <a:t>Фольклор</a:t>
            </a:r>
            <a:r>
              <a:rPr lang="ru-RU" sz="3200" spc="0" dirty="0"/>
              <a:t> – устное </a:t>
            </a:r>
            <a:r>
              <a:rPr lang="ru-RU" sz="3200" spc="0" dirty="0" smtClean="0"/>
              <a:t>     народное творчество.</a:t>
            </a:r>
            <a:endParaRPr lang="ru-RU" sz="3200" spc="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3200" u="sng" spc="0" dirty="0"/>
              <a:t>Легенда</a:t>
            </a:r>
            <a:r>
              <a:rPr lang="ru-RU" sz="3200" spc="0" dirty="0"/>
              <a:t> – один из жанров фольклора, в основе повествования лежат фантастические </a:t>
            </a:r>
            <a:r>
              <a:rPr lang="ru-RU" sz="3200" spc="0" dirty="0" smtClean="0"/>
              <a:t>события.</a:t>
            </a:r>
            <a:endParaRPr lang="ru-RU" sz="3200" spc="0" dirty="0"/>
          </a:p>
          <a:p>
            <a:pPr marL="447675" indent="-447675" algn="just">
              <a:buFont typeface="Arial" panose="020B0604020202020204" pitchFamily="34" charset="0"/>
              <a:buChar char="•"/>
            </a:pPr>
            <a:r>
              <a:rPr lang="ru-RU" sz="3200" u="sng" spc="0" dirty="0" smtClean="0"/>
              <a:t>Плач</a:t>
            </a:r>
            <a:r>
              <a:rPr lang="ru-RU" sz="3200" spc="0" dirty="0" smtClean="0"/>
              <a:t> </a:t>
            </a:r>
            <a:r>
              <a:rPr lang="ru-RU" sz="3200" spc="0" dirty="0"/>
              <a:t>– обрядовые произведения в фольклоре, которые исполнялись на свадьбах, проводах рекрута, на похоронах при </a:t>
            </a:r>
            <a:r>
              <a:rPr lang="ru-RU" sz="3200" spc="0" dirty="0" err="1"/>
              <a:t>оплакивании</a:t>
            </a:r>
            <a:r>
              <a:rPr lang="ru-RU" sz="3200" spc="0" dirty="0"/>
              <a:t> </a:t>
            </a:r>
            <a:r>
              <a:rPr lang="ru-RU" sz="3200" spc="0" dirty="0" smtClean="0"/>
              <a:t>покойника.</a:t>
            </a:r>
            <a:endParaRPr lang="ru-RU" spc="0" dirty="0"/>
          </a:p>
          <a:p>
            <a:pPr marL="1143000" indent="-1143000">
              <a:buFont typeface="Arial" panose="020B0604020202020204" pitchFamily="34" charset="0"/>
              <a:buChar char="•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6055493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450304" y="25355"/>
            <a:ext cx="9612560" cy="595333"/>
          </a:xfrm>
        </p:spPr>
        <p:txBody>
          <a:bodyPr/>
          <a:lstStyle/>
          <a:p>
            <a:pPr algn="ctr"/>
            <a:r>
              <a:rPr lang="ru-RU" sz="3600" b="1" dirty="0" smtClean="0"/>
              <a:t>Проверка по эталону</a:t>
            </a:r>
            <a:endParaRPr lang="ru-RU" sz="3600" b="1" dirty="0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5060500"/>
              </p:ext>
            </p:extLst>
          </p:nvPr>
        </p:nvGraphicFramePr>
        <p:xfrm>
          <a:off x="323528" y="5373216"/>
          <a:ext cx="8280920" cy="42276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40460"/>
                <a:gridCol w="4140460"/>
              </a:tblGrid>
              <a:tr h="422762"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Встреча с сыном </a:t>
                      </a:r>
                      <a:endParaRPr lang="ru-RU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«Вспомни, чей ты, как твое имя?»</a:t>
                      </a:r>
                      <a:endParaRPr lang="ru-RU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38672184"/>
              </p:ext>
            </p:extLst>
          </p:nvPr>
        </p:nvGraphicFramePr>
        <p:xfrm>
          <a:off x="323528" y="6021288"/>
          <a:ext cx="8280920" cy="701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40460"/>
                <a:gridCol w="4140460"/>
              </a:tblGrid>
              <a:tr h="665385"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Смерть </a:t>
                      </a:r>
                      <a:r>
                        <a:rPr lang="ru-RU" sz="2000" b="1" kern="1200" dirty="0" err="1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Найман-Аны</a:t>
                      </a:r>
                      <a:r>
                        <a:rPr lang="ru-RU" sz="2000" b="1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ysClr val="windowText" lastClr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«Не стреляй, - успела вскрикнуть она»</a:t>
                      </a:r>
                      <a:endParaRPr lang="ru-RU" sz="2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87072415"/>
              </p:ext>
            </p:extLst>
          </p:nvPr>
        </p:nvGraphicFramePr>
        <p:xfrm>
          <a:off x="323528" y="550953"/>
          <a:ext cx="8280920" cy="1005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40460"/>
                <a:gridCol w="4140460"/>
              </a:tblGrid>
              <a:tr h="936104"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Рассказ об участи пленников, попадающих в рабство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«Чудовищная участь ждала тех, кого </a:t>
                      </a:r>
                      <a:r>
                        <a:rPr lang="ru-RU" sz="2000" b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жуаньжуаны</a:t>
                      </a:r>
                      <a:r>
                        <a:rPr lang="ru-RU" sz="20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оставляли у себя в рабстве»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5967447"/>
              </p:ext>
            </p:extLst>
          </p:nvPr>
        </p:nvGraphicFramePr>
        <p:xfrm>
          <a:off x="323528" y="1700808"/>
          <a:ext cx="8280920" cy="720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40460"/>
                <a:gridCol w="4140460"/>
              </a:tblGrid>
              <a:tr h="720080"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Манкурт – человек без роду, без племени, без памяти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«Манкурт не осознавал себя человеческим существом»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02094259"/>
              </p:ext>
            </p:extLst>
          </p:nvPr>
        </p:nvGraphicFramePr>
        <p:xfrm>
          <a:off x="323528" y="2636912"/>
          <a:ext cx="8280920" cy="14315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40460"/>
                <a:gridCol w="4140460"/>
              </a:tblGrid>
              <a:tr h="1431576"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История сына 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Найман-Аны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Жоламана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Найман-Ана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поняла, что не будет ей покоя, пока не разыщет в 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сарозеках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того пастуха-манкурта и не убедится, что то не ее сын»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71158662"/>
              </p:ext>
            </p:extLst>
          </p:nvPr>
        </p:nvGraphicFramePr>
        <p:xfrm>
          <a:off x="323528" y="4221088"/>
          <a:ext cx="8280920" cy="10058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140460"/>
                <a:gridCol w="4140460"/>
              </a:tblGrid>
              <a:tr h="988329"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Путешествие 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Найман-Аны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в 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сарозекские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степи </a:t>
                      </a:r>
                      <a:endParaRPr lang="ru-RU" sz="2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«Найти человека в </a:t>
                      </a:r>
                      <a:r>
                        <a:rPr lang="ru-RU" sz="20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Сарозеках</a:t>
                      </a:r>
                      <a:r>
                        <a:rPr lang="ru-RU" sz="20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дело трудное, человек здесь - песчинка»</a:t>
                      </a: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0336705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88640"/>
            <a:ext cx="8712968" cy="5713749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>
          <a:xfrm>
            <a:off x="3923928" y="5902388"/>
            <a:ext cx="7690114" cy="855821"/>
          </a:xfrm>
        </p:spPr>
        <p:txBody>
          <a:bodyPr/>
          <a:lstStyle/>
          <a:p>
            <a:r>
              <a:rPr lang="ru-RU" dirty="0" err="1" smtClean="0">
                <a:solidFill>
                  <a:schemeClr val="bg1"/>
                </a:solidFill>
              </a:rPr>
              <a:t>Жуаньжуаны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23653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5" y="386903"/>
            <a:ext cx="8206047" cy="5922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15479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88640"/>
            <a:ext cx="8656083" cy="64087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74809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     Тягостная, страшная мысль ожила </a:t>
            </a:r>
          </a:p>
          <a:p>
            <a:r>
              <a:rPr lang="ru-RU" sz="3600" b="1" dirty="0">
                <a:solidFill>
                  <a:schemeClr val="bg1"/>
                </a:solidFill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</a:rPr>
              <a:t>в материнском сердце…</a:t>
            </a:r>
            <a:endParaRPr lang="ru-RU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16595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132050" y="4749077"/>
            <a:ext cx="52565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Вспомни, </a:t>
            </a:r>
          </a:p>
          <a:p>
            <a:r>
              <a:rPr lang="ru-RU" sz="4400" b="1" dirty="0" smtClean="0"/>
              <a:t>как твое имя?</a:t>
            </a:r>
            <a:endParaRPr lang="ru-RU" sz="44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5982" y="311844"/>
            <a:ext cx="8284667" cy="621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53846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7" y="387361"/>
            <a:ext cx="8088635" cy="60664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0906" y="5370914"/>
            <a:ext cx="41764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</a:rPr>
              <a:t>Пленник </a:t>
            </a:r>
            <a:endParaRPr lang="ru-RU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2535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sz="3200" i="0" dirty="0">
              <a:effectLst/>
            </a:endParaRPr>
          </a:p>
        </p:txBody>
      </p:sp>
      <p:pic>
        <p:nvPicPr>
          <p:cNvPr id="33794" name="Picture 2" descr="C:\Users\user\Desktop\img1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208" t="8176" r="3211" b="8847"/>
          <a:stretch/>
        </p:blipFill>
        <p:spPr bwMode="auto">
          <a:xfrm>
            <a:off x="46336" y="188640"/>
            <a:ext cx="8990159" cy="648072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548680"/>
            <a:ext cx="8646536" cy="58425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02292" y="4603731"/>
            <a:ext cx="63702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- Кто ты?..   Как твое имя?.. – кричит птица </a:t>
            </a:r>
            <a:r>
              <a:rPr lang="ru-RU" sz="3600" b="1" dirty="0" err="1" smtClean="0">
                <a:solidFill>
                  <a:schemeClr val="bg1"/>
                </a:solidFill>
              </a:rPr>
              <a:t>Доненбай</a:t>
            </a:r>
            <a:r>
              <a:rPr lang="ru-RU" sz="3600" b="1" dirty="0" smtClean="0">
                <a:solidFill>
                  <a:schemeClr val="bg1"/>
                </a:solidFill>
              </a:rPr>
              <a:t>…</a:t>
            </a:r>
            <a:endParaRPr lang="ru-RU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11293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Домашнее задание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8955" y="2420888"/>
            <a:ext cx="7043208" cy="2385765"/>
          </a:xfrm>
        </p:spPr>
        <p:txBody>
          <a:bodyPr/>
          <a:lstStyle/>
          <a:p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написать сочинение на тему: </a:t>
            </a:r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О чем заставила меня задуматься легенда о манкурте из романа </a:t>
            </a:r>
            <a:r>
              <a:rPr lang="ru-RU" sz="4000" i="1" dirty="0" err="1">
                <a:latin typeface="Times New Roman" pitchFamily="18" charset="0"/>
                <a:cs typeface="Times New Roman" pitchFamily="18" charset="0"/>
              </a:rPr>
              <a:t>Ч.Айтматова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 "И дольше века длится день".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0"/>
          </p:nvPr>
        </p:nvSpPr>
        <p:spPr>
          <a:xfrm>
            <a:off x="722049" y="1988840"/>
            <a:ext cx="7690114" cy="3240360"/>
          </a:xfrm>
        </p:spPr>
        <p:txBody>
          <a:bodyPr/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</a:pPr>
            <a:endParaRPr lang="ru-RU" sz="2400" spc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ru-RU" sz="2400" spc="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3200" spc="0" dirty="0"/>
          </a:p>
        </p:txBody>
      </p:sp>
    </p:spTree>
    <p:extLst>
      <p:ext uri="{BB962C8B-B14F-4D97-AF65-F5344CB8AC3E}">
        <p14:creationId xmlns:p14="http://schemas.microsoft.com/office/powerpoint/2010/main" xmlns="" val="4901232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xtured template_Wine Segoe_TP10286784">
  <a:themeElements>
    <a:clrScheme name="Red Template Template">
      <a:dk1>
        <a:srgbClr val="000000"/>
      </a:dk1>
      <a:lt1>
        <a:srgbClr val="FFFFFF"/>
      </a:lt1>
      <a:dk2>
        <a:srgbClr val="9C2828"/>
      </a:dk2>
      <a:lt2>
        <a:srgbClr val="FFFF99"/>
      </a:lt2>
      <a:accent1>
        <a:srgbClr val="FFC000"/>
      </a:accent1>
      <a:accent2>
        <a:srgbClr val="0D84CD"/>
      </a:accent2>
      <a:accent3>
        <a:srgbClr val="AD5778"/>
      </a:accent3>
      <a:accent4>
        <a:srgbClr val="919E7A"/>
      </a:accent4>
      <a:accent5>
        <a:srgbClr val="DA804E"/>
      </a:accent5>
      <a:accent6>
        <a:srgbClr val="7D3DA1"/>
      </a:accent6>
      <a:hlink>
        <a:srgbClr val="F0ED7B"/>
      </a:hlink>
      <a:folHlink>
        <a:srgbClr val="F3EB4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Белый текст и шрифт Courier для слайдов с кодом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0DE799-400D-457A-A0F1-CBEB124E44E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Образцы слайдов презентации (темно-красное текстурированное оформление)</Template>
  <TotalTime>525</TotalTime>
  <Words>460</Words>
  <Application>Microsoft Office PowerPoint</Application>
  <PresentationFormat>Экран (4:3)</PresentationFormat>
  <Paragraphs>49</Paragraphs>
  <Slides>15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1_Textured template_Wine Segoe_TP10286784</vt:lpstr>
      <vt:lpstr>Белый текст и шрифт Courier для слайдов с кодом</vt:lpstr>
      <vt:lpstr>Урок внеклассного чтения "Помни имя свое"</vt:lpstr>
      <vt:lpstr>Слайд 2</vt:lpstr>
      <vt:lpstr>Чингиз Айтматов</vt:lpstr>
      <vt:lpstr>Слайд 4</vt:lpstr>
      <vt:lpstr>Первый роман писателя. Впоследствии был переименован  в «Буранный полустанок»</vt:lpstr>
      <vt:lpstr> Словарная работа </vt:lpstr>
      <vt:lpstr>Проверка по эталону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Домашнее задание 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keywords/>
  <cp:lastModifiedBy>user</cp:lastModifiedBy>
  <cp:revision>48</cp:revision>
  <dcterms:created xsi:type="dcterms:W3CDTF">2018-01-20T09:11:11Z</dcterms:created>
  <dcterms:modified xsi:type="dcterms:W3CDTF">2018-12-17T12:37:06Z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TC102867849990</vt:lpwstr>
  </property>
</Properties>
</file>