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5"/>
  </p:notesMasterIdLst>
  <p:sldIdLst>
    <p:sldId id="256" r:id="rId2"/>
    <p:sldId id="260" r:id="rId3"/>
    <p:sldId id="257" r:id="rId4"/>
    <p:sldId id="258" r:id="rId5"/>
    <p:sldId id="259" r:id="rId6"/>
    <p:sldId id="261" r:id="rId7"/>
    <p:sldId id="262" r:id="rId8"/>
    <p:sldId id="263" r:id="rId9"/>
    <p:sldId id="264" r:id="rId10"/>
    <p:sldId id="265" r:id="rId11"/>
    <p:sldId id="266" r:id="rId12"/>
    <p:sldId id="267" r:id="rId13"/>
    <p:sldId id="268" r:id="rId14"/>
    <p:sldId id="272" r:id="rId15"/>
    <p:sldId id="273" r:id="rId16"/>
    <p:sldId id="274" r:id="rId17"/>
    <p:sldId id="275" r:id="rId18"/>
    <p:sldId id="276" r:id="rId19"/>
    <p:sldId id="277" r:id="rId20"/>
    <p:sldId id="278" r:id="rId21"/>
    <p:sldId id="279" r:id="rId22"/>
    <p:sldId id="280" r:id="rId23"/>
    <p:sldId id="281"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737" autoAdjust="0"/>
  </p:normalViewPr>
  <p:slideViewPr>
    <p:cSldViewPr>
      <p:cViewPr varScale="1">
        <p:scale>
          <a:sx n="62" d="100"/>
          <a:sy n="62" d="100"/>
        </p:scale>
        <p:origin x="-850" y="-96"/>
      </p:cViewPr>
      <p:guideLst>
        <p:guide orient="horz" pos="2160"/>
        <p:guide pos="2880"/>
      </p:guideLst>
    </p:cSldViewPr>
  </p:slideViewPr>
  <p:outlineViewPr>
    <p:cViewPr>
      <p:scale>
        <a:sx n="33" d="100"/>
        <a:sy n="33" d="100"/>
      </p:scale>
      <p:origin x="0" y="1177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BC8405-26B2-45BB-A3BB-40D2BDEB67B8}" type="datetimeFigureOut">
              <a:rPr lang="ru-RU" smtClean="0"/>
              <a:t>17.12.2018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A7D68F-CABF-47B8-AE47-59946056AC54}"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189AD69-3852-4A9C-B1D9-7B44AE8292C8}" type="slidenum">
              <a:rPr lang="ru-RU"/>
              <a:pPr/>
              <a:t>17</a:t>
            </a:fld>
            <a:endParaRPr lang="ru-RU"/>
          </a:p>
        </p:txBody>
      </p:sp>
      <p:sp>
        <p:nvSpPr>
          <p:cNvPr id="71682" name="Образ слайда 1"/>
          <p:cNvSpPr>
            <a:spLocks noGrp="1" noRot="1" noChangeAspect="1" noTextEdit="1"/>
          </p:cNvSpPr>
          <p:nvPr>
            <p:ph type="sldImg"/>
          </p:nvPr>
        </p:nvSpPr>
        <p:spPr>
          <a:ln/>
        </p:spPr>
      </p:sp>
      <p:sp>
        <p:nvSpPr>
          <p:cNvPr id="71683" name="Заметки 2"/>
          <p:cNvSpPr>
            <a:spLocks noGrp="1"/>
          </p:cNvSpPr>
          <p:nvPr>
            <p:ph type="body" idx="1"/>
          </p:nvPr>
        </p:nvSpPr>
        <p:spPr/>
        <p:txBody>
          <a:bodyPr/>
          <a:lstStyle/>
          <a:p>
            <a:pPr>
              <a:spcBef>
                <a:spcPct val="0"/>
              </a:spcBef>
            </a:pPr>
            <a:endParaRPr lang="ru-RU"/>
          </a:p>
        </p:txBody>
      </p:sp>
      <p:sp>
        <p:nvSpPr>
          <p:cNvPr id="71684" name="Номер слайда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9751807-FCC3-485C-A3B0-094695134F36}" type="slidenum">
              <a:rPr kumimoji="0" lang="ru-RU" sz="1200">
                <a:latin typeface="Verdana" pitchFamily="34" charset="0"/>
              </a:rPr>
              <a:pPr algn="r"/>
              <a:t>17</a:t>
            </a:fld>
            <a:endParaRPr kumimoji="0" lang="ru-RU" sz="1200">
              <a:latin typeface="Verdan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5B106E36-FD25-4E2D-B0AA-010F637433A0}" type="datetimeFigureOut">
              <a:rPr lang="ru-RU" smtClean="0"/>
              <a:pPr/>
              <a:t>17.12.2018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725C68B6-61C2-468F-89AB-4B9F7531AA68}"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5B106E36-FD25-4E2D-B0AA-010F637433A0}" type="datetimeFigureOut">
              <a:rPr lang="ru-RU" smtClean="0"/>
              <a:pPr/>
              <a:t>17.12.2018</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725C68B6-61C2-468F-89AB-4B9F7531AA68}"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17.12.2018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106E36-FD25-4E2D-B0AA-010F637433A0}" type="datetimeFigureOut">
              <a:rPr lang="ru-RU" smtClean="0"/>
              <a:pPr/>
              <a:t>17.12.2018</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25C68B6-61C2-468F-89AB-4B9F7531AA68}"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photo.peoples.ru/science/mathematics/pifagor/2.shtml" TargetMode="External"/><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5" name="WordArt 5"/>
          <p:cNvSpPr>
            <a:spLocks noChangeArrowheads="1" noChangeShapeType="1" noTextEdit="1"/>
          </p:cNvSpPr>
          <p:nvPr/>
        </p:nvSpPr>
        <p:spPr bwMode="auto">
          <a:xfrm>
            <a:off x="1066800" y="914400"/>
            <a:ext cx="4608513" cy="3097213"/>
          </a:xfrm>
          <a:prstGeom prst="rect">
            <a:avLst/>
          </a:prstGeom>
        </p:spPr>
        <p:txBody>
          <a:bodyPr wrap="none" fromWordArt="1">
            <a:prstTxWarp prst="textFadeUp">
              <a:avLst>
                <a:gd name="adj" fmla="val 9991"/>
              </a:avLst>
            </a:prstTxWarp>
          </a:bodyPr>
          <a:lstStyle/>
          <a:p>
            <a:pPr algn="ctr"/>
            <a:r>
              <a:rPr lang="ru-RU" sz="3600" kern="10">
                <a:ln w="12700" cap="sq">
                  <a:solidFill>
                    <a:srgbClr val="B2B2B2"/>
                  </a:solidFill>
                  <a:round/>
                  <a:headEnd type="none" w="sm" len="sm"/>
                  <a:tailEnd type="none" w="sm" len="sm"/>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a:cs typeface="Arial"/>
              </a:rPr>
              <a:t>Теорема</a:t>
            </a:r>
          </a:p>
          <a:p>
            <a:pPr algn="ctr"/>
            <a:r>
              <a:rPr lang="ru-RU" sz="3600" kern="10">
                <a:ln w="12700" cap="sq">
                  <a:solidFill>
                    <a:srgbClr val="B2B2B2"/>
                  </a:solidFill>
                  <a:round/>
                  <a:headEnd type="none" w="sm" len="sm"/>
                  <a:tailEnd type="none" w="sm" len="sm"/>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a:cs typeface="Arial"/>
              </a:rPr>
              <a:t>Пифагора</a:t>
            </a:r>
          </a:p>
        </p:txBody>
      </p:sp>
      <p:pic>
        <p:nvPicPr>
          <p:cNvPr id="15366" name="Picture 6"/>
          <p:cNvPicPr>
            <a:picLocks noChangeAspect="1" noChangeArrowheads="1"/>
          </p:cNvPicPr>
          <p:nvPr/>
        </p:nvPicPr>
        <p:blipFill>
          <a:blip r:embed="rId2" cstate="print">
            <a:clrChange>
              <a:clrFrom>
                <a:srgbClr val="FFFFFF"/>
              </a:clrFrom>
              <a:clrTo>
                <a:srgbClr val="FFFFFF">
                  <a:alpha val="0"/>
                </a:srgbClr>
              </a:clrTo>
            </a:clrChange>
            <a:lum bright="-30000" contrast="6000"/>
            <a:grayscl/>
            <a:biLevel thresh="50000"/>
          </a:blip>
          <a:srcRect/>
          <a:stretch>
            <a:fillRect/>
          </a:stretch>
        </p:blipFill>
        <p:spPr bwMode="auto">
          <a:xfrm>
            <a:off x="5562600" y="0"/>
            <a:ext cx="3382963" cy="4221163"/>
          </a:xfrm>
          <a:prstGeom prst="rect">
            <a:avLst/>
          </a:prstGeom>
          <a:noFill/>
          <a:ln w="9525">
            <a:noFill/>
            <a:miter lim="800000"/>
            <a:headEnd/>
            <a:tailEnd/>
          </a:ln>
          <a:effectLst/>
        </p:spPr>
      </p:pic>
      <p:pic>
        <p:nvPicPr>
          <p:cNvPr id="15367" name="Picture 7"/>
          <p:cNvPicPr>
            <a:picLocks noChangeAspect="1" noChangeArrowheads="1"/>
          </p:cNvPicPr>
          <p:nvPr/>
        </p:nvPicPr>
        <p:blipFill>
          <a:blip r:embed="rId3" cstate="print"/>
          <a:srcRect/>
          <a:stretch>
            <a:fillRect/>
          </a:stretch>
        </p:blipFill>
        <p:spPr bwMode="auto">
          <a:xfrm>
            <a:off x="4200525" y="4572000"/>
            <a:ext cx="4943475" cy="1133475"/>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p:cTn id="7" dur="3000" fill="hold"/>
                                        <p:tgtEl>
                                          <p:spTgt spid="15365"/>
                                        </p:tgtEl>
                                        <p:attrNameLst>
                                          <p:attrName>ppt_w</p:attrName>
                                        </p:attrNameLst>
                                      </p:cBhvr>
                                      <p:tavLst>
                                        <p:tav tm="0">
                                          <p:val>
                                            <p:fltVal val="0"/>
                                          </p:val>
                                        </p:tav>
                                        <p:tav tm="100000">
                                          <p:val>
                                            <p:strVal val="#ppt_w"/>
                                          </p:val>
                                        </p:tav>
                                      </p:tavLst>
                                    </p:anim>
                                    <p:anim calcmode="lin" valueType="num">
                                      <p:cBhvr>
                                        <p:cTn id="8" dur="3000" fill="hold"/>
                                        <p:tgtEl>
                                          <p:spTgt spid="15365"/>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17" presetClass="entr" presetSubtype="10" fill="hold" nodeType="afterEffect">
                                  <p:stCondLst>
                                    <p:cond delay="0"/>
                                  </p:stCondLst>
                                  <p:childTnLst>
                                    <p:set>
                                      <p:cBhvr>
                                        <p:cTn id="11" dur="1" fill="hold">
                                          <p:stCondLst>
                                            <p:cond delay="0"/>
                                          </p:stCondLst>
                                        </p:cTn>
                                        <p:tgtEl>
                                          <p:spTgt spid="15366"/>
                                        </p:tgtEl>
                                        <p:attrNameLst>
                                          <p:attrName>style.visibility</p:attrName>
                                        </p:attrNameLst>
                                      </p:cBhvr>
                                      <p:to>
                                        <p:strVal val="visible"/>
                                      </p:to>
                                    </p:set>
                                    <p:anim calcmode="lin" valueType="num">
                                      <p:cBhvr>
                                        <p:cTn id="12" dur="3000" fill="hold"/>
                                        <p:tgtEl>
                                          <p:spTgt spid="15366"/>
                                        </p:tgtEl>
                                        <p:attrNameLst>
                                          <p:attrName>ppt_w</p:attrName>
                                        </p:attrNameLst>
                                      </p:cBhvr>
                                      <p:tavLst>
                                        <p:tav tm="0">
                                          <p:val>
                                            <p:fltVal val="0"/>
                                          </p:val>
                                        </p:tav>
                                        <p:tav tm="100000">
                                          <p:val>
                                            <p:strVal val="#ppt_w"/>
                                          </p:val>
                                        </p:tav>
                                      </p:tavLst>
                                    </p:anim>
                                    <p:anim calcmode="lin" valueType="num">
                                      <p:cBhvr>
                                        <p:cTn id="13" dur="3000" fill="hold"/>
                                        <p:tgtEl>
                                          <p:spTgt spid="15366"/>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15367"/>
                                        </p:tgtEl>
                                        <p:attrNameLst>
                                          <p:attrName>style.visibility</p:attrName>
                                        </p:attrNameLst>
                                      </p:cBhvr>
                                      <p:to>
                                        <p:strVal val="visible"/>
                                      </p:to>
                                    </p:set>
                                    <p:anim calcmode="lin" valueType="num">
                                      <p:cBhvr>
                                        <p:cTn id="16" dur="2000" fill="hold"/>
                                        <p:tgtEl>
                                          <p:spTgt spid="15367"/>
                                        </p:tgtEl>
                                        <p:attrNameLst>
                                          <p:attrName>ppt_w</p:attrName>
                                        </p:attrNameLst>
                                      </p:cBhvr>
                                      <p:tavLst>
                                        <p:tav tm="0">
                                          <p:val>
                                            <p:fltVal val="0"/>
                                          </p:val>
                                        </p:tav>
                                        <p:tav tm="100000">
                                          <p:val>
                                            <p:strVal val="#ppt_w"/>
                                          </p:val>
                                        </p:tav>
                                      </p:tavLst>
                                    </p:anim>
                                    <p:anim calcmode="lin" valueType="num">
                                      <p:cBhvr>
                                        <p:cTn id="17" dur="2000" fill="hold"/>
                                        <p:tgtEl>
                                          <p:spTgt spid="1536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subTitle" idx="1"/>
          </p:nvPr>
        </p:nvSpPr>
        <p:spPr/>
        <p:txBody>
          <a:bodyPr/>
          <a:lstStyle/>
          <a:p>
            <a:pPr eaLnBrk="1" hangingPunct="1"/>
            <a:endParaRPr lang="ru-RU" smtClean="0"/>
          </a:p>
        </p:txBody>
      </p:sp>
      <p:sp>
        <p:nvSpPr>
          <p:cNvPr id="10242" name="Rectangle 2"/>
          <p:cNvSpPr>
            <a:spLocks noGrp="1" noChangeArrowheads="1"/>
          </p:cNvSpPr>
          <p:nvPr>
            <p:ph type="ctrTitle"/>
          </p:nvPr>
        </p:nvSpPr>
        <p:spPr>
          <a:xfrm>
            <a:off x="684213" y="188913"/>
            <a:ext cx="7772400" cy="1470025"/>
          </a:xfrm>
        </p:spPr>
        <p:txBody>
          <a:bodyPr/>
          <a:lstStyle/>
          <a:p>
            <a:pPr eaLnBrk="1" hangingPunct="1"/>
            <a:r>
              <a:rPr lang="ru-RU" smtClean="0"/>
              <a:t>Теорема Пифагора</a:t>
            </a:r>
            <a:br>
              <a:rPr lang="ru-RU" smtClean="0"/>
            </a:br>
            <a:endParaRPr lang="ru-RU" smtClean="0"/>
          </a:p>
        </p:txBody>
      </p:sp>
      <p:sp>
        <p:nvSpPr>
          <p:cNvPr id="5124" name="AutoShape 4"/>
          <p:cNvSpPr>
            <a:spLocks noChangeArrowheads="1"/>
          </p:cNvSpPr>
          <p:nvPr/>
        </p:nvSpPr>
        <p:spPr bwMode="auto">
          <a:xfrm>
            <a:off x="971550" y="549275"/>
            <a:ext cx="7345363" cy="5689600"/>
          </a:xfrm>
          <a:prstGeom prst="horizontalScroll">
            <a:avLst>
              <a:gd name="adj" fmla="val 12500"/>
            </a:avLst>
          </a:prstGeom>
          <a:solidFill>
            <a:schemeClr val="bg1"/>
          </a:solidFill>
          <a:ln w="25400" cap="sq">
            <a:solidFill>
              <a:schemeClr val="tx1"/>
            </a:solidFill>
            <a:round/>
            <a:headEnd type="none" w="sm" len="sm"/>
            <a:tailEnd type="none" w="sm" len="sm"/>
          </a:ln>
        </p:spPr>
        <p:txBody>
          <a:bodyPr wrap="none" anchor="ctr"/>
          <a:lstStyle/>
          <a:p>
            <a:pPr algn="ctr"/>
            <a:r>
              <a:rPr lang="ru-RU" sz="4200" i="1">
                <a:latin typeface="Verdana" pitchFamily="34" charset="0"/>
              </a:rPr>
              <a:t>«Геометрия владеет </a:t>
            </a:r>
          </a:p>
          <a:p>
            <a:pPr algn="ctr"/>
            <a:r>
              <a:rPr lang="en-US" sz="4200" i="1">
                <a:latin typeface="Verdana" pitchFamily="34" charset="0"/>
              </a:rPr>
              <a:t> </a:t>
            </a:r>
            <a:r>
              <a:rPr lang="ru-RU" sz="4200" i="1">
                <a:latin typeface="Verdana" pitchFamily="34" charset="0"/>
              </a:rPr>
              <a:t>двумя сокровищами: </a:t>
            </a:r>
            <a:endParaRPr lang="en-US" sz="4200" i="1">
              <a:latin typeface="Verdana" pitchFamily="34" charset="0"/>
            </a:endParaRPr>
          </a:p>
          <a:p>
            <a:pPr algn="ctr"/>
            <a:r>
              <a:rPr lang="ru-RU" sz="4200" i="1">
                <a:latin typeface="Verdana" pitchFamily="34" charset="0"/>
              </a:rPr>
              <a:t>одно из них – это </a:t>
            </a:r>
          </a:p>
          <a:p>
            <a:pPr algn="ctr"/>
            <a:r>
              <a:rPr lang="ru-RU" sz="4200" i="1">
                <a:latin typeface="Verdana" pitchFamily="34" charset="0"/>
              </a:rPr>
              <a:t>теорема Пифагора»</a:t>
            </a:r>
          </a:p>
        </p:txBody>
      </p:sp>
      <p:grpSp>
        <p:nvGrpSpPr>
          <p:cNvPr id="2" name="Group 5"/>
          <p:cNvGrpSpPr>
            <a:grpSpLocks/>
          </p:cNvGrpSpPr>
          <p:nvPr/>
        </p:nvGrpSpPr>
        <p:grpSpPr bwMode="auto">
          <a:xfrm>
            <a:off x="5364163" y="5661025"/>
            <a:ext cx="3384550" cy="863600"/>
            <a:chOff x="3334" y="3158"/>
            <a:chExt cx="2132" cy="544"/>
          </a:xfrm>
        </p:grpSpPr>
        <p:sp>
          <p:nvSpPr>
            <p:cNvPr id="10247" name="AutoShape 6"/>
            <p:cNvSpPr>
              <a:spLocks noChangeArrowheads="1"/>
            </p:cNvSpPr>
            <p:nvPr/>
          </p:nvSpPr>
          <p:spPr bwMode="auto">
            <a:xfrm>
              <a:off x="3334" y="3158"/>
              <a:ext cx="2132" cy="544"/>
            </a:xfrm>
            <a:prstGeom prst="ellipseRibbon">
              <a:avLst>
                <a:gd name="adj1" fmla="val 25000"/>
                <a:gd name="adj2" fmla="val 68667"/>
                <a:gd name="adj3" fmla="val 12500"/>
              </a:avLst>
            </a:prstGeom>
            <a:solidFill>
              <a:schemeClr val="folHlink">
                <a:alpha val="0"/>
              </a:schemeClr>
            </a:solidFill>
            <a:ln w="28575">
              <a:solidFill>
                <a:schemeClr val="tx1"/>
              </a:solidFill>
              <a:round/>
              <a:headEnd/>
              <a:tailEnd/>
            </a:ln>
          </p:spPr>
          <p:txBody>
            <a:bodyPr wrap="none" anchor="ctr"/>
            <a:lstStyle/>
            <a:p>
              <a:endParaRPr lang="ru-RU"/>
            </a:p>
          </p:txBody>
        </p:sp>
        <p:sp>
          <p:nvSpPr>
            <p:cNvPr id="10248" name="Text Box 7"/>
            <p:cNvSpPr txBox="1">
              <a:spLocks noChangeArrowheads="1"/>
            </p:cNvSpPr>
            <p:nvPr/>
          </p:nvSpPr>
          <p:spPr bwMode="auto">
            <a:xfrm>
              <a:off x="3696" y="3339"/>
              <a:ext cx="1452" cy="288"/>
            </a:xfrm>
            <a:prstGeom prst="rect">
              <a:avLst/>
            </a:prstGeom>
            <a:noFill/>
            <a:ln w="9525">
              <a:noFill/>
              <a:miter lim="800000"/>
              <a:headEnd/>
              <a:tailEnd/>
            </a:ln>
          </p:spPr>
          <p:txBody>
            <a:bodyPr wrap="none">
              <a:spAutoFit/>
            </a:bodyPr>
            <a:lstStyle/>
            <a:p>
              <a:r>
                <a:rPr lang="ru-RU" sz="2400"/>
                <a:t>Иоганн Кеплер</a:t>
              </a:r>
            </a:p>
          </p:txBody>
        </p:sp>
      </p:grpSp>
      <p:pic>
        <p:nvPicPr>
          <p:cNvPr id="10246" name="Picture 8" descr="74ee23b2c956cc722e96600845ccc445[1]"/>
          <p:cNvPicPr>
            <a:picLocks noChangeAspect="1" noChangeArrowheads="1" noCrop="1"/>
          </p:cNvPicPr>
          <p:nvPr/>
        </p:nvPicPr>
        <p:blipFill>
          <a:blip r:embed="rId2" cstate="print"/>
          <a:srcRect/>
          <a:stretch>
            <a:fillRect/>
          </a:stretch>
        </p:blipFill>
        <p:spPr bwMode="auto">
          <a:xfrm>
            <a:off x="6948488" y="4365625"/>
            <a:ext cx="1152525" cy="9874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animEffect transition="in" filter="strips(downLeft)">
                                      <p:cBhvr>
                                        <p:cTn id="7" dur="1000"/>
                                        <p:tgtEl>
                                          <p:spTgt spid="5124">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5124">
                                            <p:txEl>
                                              <p:pRg st="1" end="1"/>
                                            </p:txEl>
                                          </p:spTgt>
                                        </p:tgtEl>
                                        <p:attrNameLst>
                                          <p:attrName>style.visibility</p:attrName>
                                        </p:attrNameLst>
                                      </p:cBhvr>
                                      <p:to>
                                        <p:strVal val="visible"/>
                                      </p:to>
                                    </p:set>
                                    <p:animEffect transition="in" filter="strips(downLeft)">
                                      <p:cBhvr>
                                        <p:cTn id="10" dur="1000"/>
                                        <p:tgtEl>
                                          <p:spTgt spid="5124">
                                            <p:txEl>
                                              <p:pRg st="1" end="1"/>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5124">
                                            <p:txEl>
                                              <p:pRg st="2" end="2"/>
                                            </p:txEl>
                                          </p:spTgt>
                                        </p:tgtEl>
                                        <p:attrNameLst>
                                          <p:attrName>style.visibility</p:attrName>
                                        </p:attrNameLst>
                                      </p:cBhvr>
                                      <p:to>
                                        <p:strVal val="visible"/>
                                      </p:to>
                                    </p:set>
                                    <p:animEffect transition="in" filter="strips(downLeft)">
                                      <p:cBhvr>
                                        <p:cTn id="13" dur="1000"/>
                                        <p:tgtEl>
                                          <p:spTgt spid="5124">
                                            <p:txEl>
                                              <p:pRg st="2" end="2"/>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5124">
                                            <p:txEl>
                                              <p:pRg st="3" end="3"/>
                                            </p:txEl>
                                          </p:spTgt>
                                        </p:tgtEl>
                                        <p:attrNameLst>
                                          <p:attrName>style.visibility</p:attrName>
                                        </p:attrNameLst>
                                      </p:cBhvr>
                                      <p:to>
                                        <p:strVal val="visible"/>
                                      </p:to>
                                    </p:set>
                                    <p:animEffect transition="in" filter="strips(downLeft)">
                                      <p:cBhvr>
                                        <p:cTn id="16" dur="1000"/>
                                        <p:tgtEl>
                                          <p:spTgt spid="5124">
                                            <p:txEl>
                                              <p:pRg st="3" end="3"/>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0.70"/>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9" name="Text Box 9"/>
          <p:cNvSpPr txBox="1">
            <a:spLocks noChangeArrowheads="1"/>
          </p:cNvSpPr>
          <p:nvPr/>
        </p:nvSpPr>
        <p:spPr bwMode="auto">
          <a:xfrm>
            <a:off x="685800" y="838200"/>
            <a:ext cx="7993063" cy="3203575"/>
          </a:xfrm>
          <a:prstGeom prst="rect">
            <a:avLst/>
          </a:prstGeom>
          <a:noFill/>
          <a:ln w="9525">
            <a:noFill/>
            <a:miter lim="800000"/>
            <a:headEnd/>
            <a:tailEnd/>
          </a:ln>
          <a:effectLst/>
        </p:spPr>
        <p:txBody>
          <a:bodyPr>
            <a:spAutoFit/>
          </a:bodyPr>
          <a:lstStyle/>
          <a:p>
            <a:r>
              <a:rPr lang="ru-RU" sz="5100" b="1" i="1">
                <a:latin typeface="Monotype Corsiva" pitchFamily="66" charset="0"/>
              </a:rPr>
              <a:t>«Да, путь познания не гладок.</a:t>
            </a:r>
          </a:p>
          <a:p>
            <a:r>
              <a:rPr lang="ru-RU" sz="5100" b="1" i="1">
                <a:latin typeface="Monotype Corsiva" pitchFamily="66" charset="0"/>
              </a:rPr>
              <a:t>Но знаем мы со школьных лет,</a:t>
            </a:r>
          </a:p>
          <a:p>
            <a:r>
              <a:rPr lang="ru-RU" sz="5100" b="1" i="1">
                <a:latin typeface="Monotype Corsiva" pitchFamily="66" charset="0"/>
              </a:rPr>
              <a:t>Загадок больше, чем разгадок,</a:t>
            </a:r>
          </a:p>
          <a:p>
            <a:r>
              <a:rPr lang="ru-RU" sz="5100" b="1" i="1">
                <a:latin typeface="Monotype Corsiva" pitchFamily="66" charset="0"/>
              </a:rPr>
              <a:t>И поискам предела нет!»</a:t>
            </a:r>
          </a:p>
        </p:txBody>
      </p:sp>
      <p:pic>
        <p:nvPicPr>
          <p:cNvPr id="5130" name="Picture 10"/>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2195513" y="3933825"/>
            <a:ext cx="3559175" cy="24653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29"/>
                                        </p:tgtEl>
                                        <p:attrNameLst>
                                          <p:attrName>style.visibility</p:attrName>
                                        </p:attrNameLst>
                                      </p:cBhvr>
                                      <p:to>
                                        <p:strVal val="visible"/>
                                      </p:to>
                                    </p:set>
                                    <p:anim calcmode="discrete" valueType="clr">
                                      <p:cBhvr override="childStyle">
                                        <p:cTn id="7" dur="500"/>
                                        <p:tgtEl>
                                          <p:spTgt spid="5129"/>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5129"/>
                                        </p:tgtEl>
                                        <p:attrNameLst>
                                          <p:attrName>fillcolor</p:attrName>
                                        </p:attrNameLst>
                                      </p:cBhvr>
                                      <p:tavLst>
                                        <p:tav tm="0">
                                          <p:val>
                                            <p:clrVal>
                                              <a:schemeClr val="accent2"/>
                                            </p:clrVal>
                                          </p:val>
                                        </p:tav>
                                        <p:tav tm="50000">
                                          <p:val>
                                            <p:clrVal>
                                              <a:schemeClr val="hlink"/>
                                            </p:clrVal>
                                          </p:val>
                                        </p:tav>
                                      </p:tavLst>
                                    </p:anim>
                                    <p:set>
                                      <p:cBhvr>
                                        <p:cTn id="9" dur="500"/>
                                        <p:tgtEl>
                                          <p:spTgt spid="5129"/>
                                        </p:tgtEl>
                                        <p:attrNameLst>
                                          <p:attrName>fill.type</p:attrName>
                                        </p:attrNameLst>
                                      </p:cBhvr>
                                      <p:to>
                                        <p:strVal val="solid"/>
                                      </p:to>
                                    </p:set>
                                  </p:childTnLst>
                                </p:cTn>
                              </p:par>
                              <p:par>
                                <p:cTn id="10" presetID="10" presetClass="entr" presetSubtype="0" fill="hold" nodeType="withEffect">
                                  <p:stCondLst>
                                    <p:cond delay="0"/>
                                  </p:stCondLst>
                                  <p:childTnLst>
                                    <p:set>
                                      <p:cBhvr>
                                        <p:cTn id="11" dur="1" fill="hold">
                                          <p:stCondLst>
                                            <p:cond delay="0"/>
                                          </p:stCondLst>
                                        </p:cTn>
                                        <p:tgtEl>
                                          <p:spTgt spid="5130"/>
                                        </p:tgtEl>
                                        <p:attrNameLst>
                                          <p:attrName>style.visibility</p:attrName>
                                        </p:attrNameLst>
                                      </p:cBhvr>
                                      <p:to>
                                        <p:strVal val="visible"/>
                                      </p:to>
                                    </p:set>
                                    <p:animEffect transition="in" filter="fade">
                                      <p:cBhvr>
                                        <p:cTn id="12" dur="30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54032"/>
          </a:xfrm>
        </p:spPr>
        <p:txBody>
          <a:bodyPr>
            <a:normAutofit/>
          </a:bodyPr>
          <a:lstStyle/>
          <a:p>
            <a:r>
              <a:rPr lang="ru-RU" sz="2000" b="1" dirty="0" smtClean="0"/>
              <a:t>Блиц –опрос </a:t>
            </a:r>
            <a:endParaRPr lang="ru-RU" sz="2000" b="1" dirty="0"/>
          </a:p>
        </p:txBody>
      </p:sp>
      <p:sp>
        <p:nvSpPr>
          <p:cNvPr id="3" name="Содержимое 2"/>
          <p:cNvSpPr>
            <a:spLocks noGrp="1"/>
          </p:cNvSpPr>
          <p:nvPr>
            <p:ph sz="quarter" idx="1"/>
          </p:nvPr>
        </p:nvSpPr>
        <p:spPr>
          <a:xfrm>
            <a:off x="457200" y="1000108"/>
            <a:ext cx="8229600" cy="5126055"/>
          </a:xfrm>
        </p:spPr>
        <p:txBody>
          <a:bodyPr>
            <a:normAutofit fontScale="32500" lnSpcReduction="20000"/>
          </a:bodyPr>
          <a:lstStyle/>
          <a:p>
            <a:pPr algn="ctr">
              <a:buNone/>
            </a:pPr>
            <a:r>
              <a:rPr lang="ru-RU" sz="5500" b="1" smtClean="0"/>
              <a:t>Записываем </a:t>
            </a:r>
            <a:r>
              <a:rPr lang="ru-RU" sz="5500" b="1" dirty="0" smtClean="0"/>
              <a:t>только ответы.</a:t>
            </a:r>
          </a:p>
          <a:p>
            <a:pPr algn="ctr">
              <a:buNone/>
            </a:pPr>
            <a:endParaRPr lang="ru-RU" sz="5500" b="1" dirty="0" smtClean="0"/>
          </a:p>
          <a:p>
            <a:pPr>
              <a:buNone/>
            </a:pPr>
            <a:r>
              <a:rPr lang="ru-RU" sz="5500" dirty="0" smtClean="0"/>
              <a:t> 1.Один из углов прямоугольного треугольника равен 15⁰. Чему  равны остальные углы?</a:t>
            </a:r>
          </a:p>
          <a:p>
            <a:pPr>
              <a:buNone/>
            </a:pPr>
            <a:r>
              <a:rPr lang="ru-RU" sz="5500" dirty="0" smtClean="0"/>
              <a:t>2.Один из углов прямоугольного треугольника равен 30⁰, катет противолежащий ему, равен     13 см.Чему равна гипотенуза? </a:t>
            </a:r>
          </a:p>
          <a:p>
            <a:pPr>
              <a:buNone/>
            </a:pPr>
            <a:r>
              <a:rPr lang="ru-RU" sz="5500" dirty="0" smtClean="0"/>
              <a:t>3.Катет прямоугольного треугольника равен 16 дм, гипотенуза равна 32 дм. Найдите углы треугольника? </a:t>
            </a:r>
          </a:p>
          <a:p>
            <a:pPr>
              <a:buNone/>
            </a:pPr>
            <a:r>
              <a:rPr lang="ru-RU" sz="5500" dirty="0" smtClean="0"/>
              <a:t>4.Сторона квадрата равна 1,3 м. Найдите площадь квадрата? </a:t>
            </a:r>
          </a:p>
          <a:p>
            <a:pPr>
              <a:buNone/>
            </a:pPr>
            <a:r>
              <a:rPr lang="ru-RU" sz="5500" dirty="0" smtClean="0"/>
              <a:t>5.А если сторона квадрата равна 14 см. То чему равна его площадь? </a:t>
            </a:r>
          </a:p>
          <a:p>
            <a:pPr>
              <a:buNone/>
            </a:pPr>
            <a:r>
              <a:rPr lang="ru-RU" sz="5500" dirty="0" smtClean="0"/>
              <a:t>6.Площадь квадрата равна 144 см</a:t>
            </a:r>
            <a:r>
              <a:rPr lang="ru-RU" sz="5500" baseline="30000" dirty="0" smtClean="0"/>
              <a:t>2 </a:t>
            </a:r>
            <a:r>
              <a:rPr lang="ru-RU" sz="5500" dirty="0" smtClean="0"/>
              <a:t>, чему равна сторона квадрата? </a:t>
            </a:r>
          </a:p>
          <a:p>
            <a:pPr>
              <a:buNone/>
            </a:pPr>
            <a:r>
              <a:rPr lang="ru-RU" sz="5500" dirty="0" smtClean="0"/>
              <a:t>7.Катеты прямоугольного треугольника равны 6 и 7 см . Найдите площадь прямоугольного треугольника? </a:t>
            </a:r>
          </a:p>
          <a:p>
            <a:pPr>
              <a:buNone/>
            </a:pPr>
            <a:r>
              <a:rPr lang="ru-RU" sz="5500" dirty="0" smtClean="0"/>
              <a:t>8.Площадь квадрата равна 7 см. Найдите длину стороны квадрата</a:t>
            </a:r>
          </a:p>
          <a:p>
            <a:pPr>
              <a:buNone/>
            </a:pPr>
            <a:r>
              <a:rPr lang="ru-RU" sz="5500" dirty="0" smtClean="0"/>
              <a:t>9.Площадь равнобедренного прямоугольного треугольника равна 4,5 см. Найдите катеты этого треугольника.</a:t>
            </a:r>
          </a:p>
          <a:p>
            <a:pPr>
              <a:buNone/>
            </a:pPr>
            <a:r>
              <a:rPr lang="ru-RU" sz="5500" dirty="0" smtClean="0"/>
              <a:t>10.Площадь квадрата равна -25 см</a:t>
            </a:r>
            <a:r>
              <a:rPr lang="ru-RU" sz="5500" baseline="30000" dirty="0" smtClean="0"/>
              <a:t>2 </a:t>
            </a:r>
            <a:r>
              <a:rPr lang="ru-RU" sz="5500" dirty="0" smtClean="0"/>
              <a:t>. Найдите длину стороны квадрата.</a:t>
            </a:r>
          </a:p>
          <a:p>
            <a:endParaRPr lang="ru-RU"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785794"/>
            <a:ext cx="8183880" cy="1714512"/>
          </a:xfrm>
        </p:spPr>
        <p:txBody>
          <a:bodyPr>
            <a:normAutofit/>
          </a:bodyPr>
          <a:lstStyle/>
          <a:p>
            <a:pPr algn="ctr"/>
            <a:r>
              <a:rPr lang="ru-RU" dirty="0" smtClean="0">
                <a:solidFill>
                  <a:schemeClr val="tx1"/>
                </a:solidFill>
              </a:rPr>
              <a:t>Проверяем результаты блиц- опроса.</a:t>
            </a:r>
            <a:br>
              <a:rPr lang="ru-RU" dirty="0" smtClean="0">
                <a:solidFill>
                  <a:schemeClr val="tx1"/>
                </a:solidFill>
              </a:rPr>
            </a:br>
            <a:r>
              <a:rPr lang="ru-RU" sz="2200" dirty="0" smtClean="0">
                <a:solidFill>
                  <a:schemeClr val="tx1"/>
                </a:solidFill>
              </a:rPr>
              <a:t>Количество плюсов делим на два и ставим себе оценку.</a:t>
            </a:r>
            <a:br>
              <a:rPr lang="ru-RU" sz="2200" dirty="0" smtClean="0">
                <a:solidFill>
                  <a:schemeClr val="tx1"/>
                </a:solidFill>
              </a:rPr>
            </a:br>
            <a:r>
              <a:rPr lang="ru-RU" sz="2200" dirty="0" smtClean="0">
                <a:solidFill>
                  <a:schemeClr val="tx1"/>
                </a:solidFill>
              </a:rPr>
              <a:t>У кого «5» , «4», «3» и «2» ставим на листах опроса</a:t>
            </a:r>
            <a:endParaRPr lang="ru-RU" sz="2200" dirty="0">
              <a:solidFill>
                <a:schemeClr val="tx1"/>
              </a:solidFill>
            </a:endParaRPr>
          </a:p>
        </p:txBody>
      </p:sp>
      <p:graphicFrame>
        <p:nvGraphicFramePr>
          <p:cNvPr id="5" name="Содержимое 4"/>
          <p:cNvGraphicFramePr>
            <a:graphicFrameLocks noGrp="1"/>
          </p:cNvGraphicFramePr>
          <p:nvPr>
            <p:ph sz="quarter" idx="1"/>
          </p:nvPr>
        </p:nvGraphicFramePr>
        <p:xfrm>
          <a:off x="785786" y="2571744"/>
          <a:ext cx="7758134" cy="741680"/>
        </p:xfrm>
        <a:graphic>
          <a:graphicData uri="http://schemas.openxmlformats.org/drawingml/2006/table">
            <a:tbl>
              <a:tblPr firstRow="1" bandRow="1">
                <a:tableStyleId>{5C22544A-7EE6-4342-B048-85BDC9FD1C3A}</a:tableStyleId>
              </a:tblPr>
              <a:tblGrid>
                <a:gridCol w="1271022"/>
                <a:gridCol w="1621778"/>
                <a:gridCol w="1621778"/>
                <a:gridCol w="1621778"/>
                <a:gridCol w="1621778"/>
              </a:tblGrid>
              <a:tr h="370840">
                <a:tc>
                  <a:txBody>
                    <a:bodyPr/>
                    <a:lstStyle/>
                    <a:p>
                      <a:pPr marL="457200">
                        <a:lnSpc>
                          <a:spcPct val="115000"/>
                        </a:lnSpc>
                        <a:spcAft>
                          <a:spcPts val="0"/>
                        </a:spcAft>
                      </a:pPr>
                      <a:r>
                        <a:rPr lang="ru-RU" sz="2000" b="1" dirty="0">
                          <a:latin typeface="Calibri"/>
                          <a:ea typeface="Calibri"/>
                          <a:cs typeface="Calibri"/>
                        </a:rPr>
                        <a:t>1</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2</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3</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4</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5</a:t>
                      </a:r>
                      <a:endParaRPr lang="ru-RU" sz="2000" dirty="0">
                        <a:latin typeface="Calibri"/>
                        <a:ea typeface="Calibri"/>
                        <a:cs typeface="Times New Roman"/>
                      </a:endParaRPr>
                    </a:p>
                  </a:txBody>
                  <a:tcPr marL="68580" marR="68580" marT="0" marB="0"/>
                </a:tc>
              </a:tr>
              <a:tr h="370840">
                <a:tc>
                  <a:txBody>
                    <a:bodyPr/>
                    <a:lstStyle/>
                    <a:p>
                      <a:pPr marL="457200">
                        <a:lnSpc>
                          <a:spcPct val="115000"/>
                        </a:lnSpc>
                        <a:spcAft>
                          <a:spcPts val="0"/>
                        </a:spcAft>
                      </a:pPr>
                      <a:r>
                        <a:rPr lang="ru-RU" sz="2000" dirty="0">
                          <a:latin typeface="Calibri"/>
                          <a:ea typeface="Calibri"/>
                          <a:cs typeface="Calibri"/>
                        </a:rPr>
                        <a:t>75⁰</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dirty="0">
                          <a:latin typeface="Calibri"/>
                          <a:ea typeface="Calibri"/>
                          <a:cs typeface="Calibri"/>
                        </a:rPr>
                        <a:t>26 см</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dirty="0">
                          <a:latin typeface="Calibri"/>
                          <a:ea typeface="Calibri"/>
                          <a:cs typeface="Calibri"/>
                        </a:rPr>
                        <a:t>30⁰,60⁰</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a:latin typeface="Calibri"/>
                          <a:ea typeface="Calibri"/>
                          <a:cs typeface="Calibri"/>
                        </a:rPr>
                        <a:t>1,69 м</a:t>
                      </a:r>
                      <a:r>
                        <a:rPr lang="ru-RU" sz="2000" baseline="30000">
                          <a:latin typeface="Calibri"/>
                          <a:ea typeface="Calibri"/>
                          <a:cs typeface="Calibri"/>
                        </a:rPr>
                        <a:t>2</a:t>
                      </a:r>
                      <a:endParaRPr lang="ru-RU" sz="2000">
                        <a:latin typeface="Calibri"/>
                        <a:ea typeface="Calibri"/>
                        <a:cs typeface="Times New Roman"/>
                      </a:endParaRPr>
                    </a:p>
                  </a:txBody>
                  <a:tcPr marL="68580" marR="68580" marT="0" marB="0"/>
                </a:tc>
                <a:tc>
                  <a:txBody>
                    <a:bodyPr/>
                    <a:lstStyle/>
                    <a:p>
                      <a:pPr marL="457200">
                        <a:lnSpc>
                          <a:spcPct val="115000"/>
                        </a:lnSpc>
                        <a:spcAft>
                          <a:spcPts val="0"/>
                        </a:spcAft>
                      </a:pPr>
                      <a:r>
                        <a:rPr lang="ru-RU" sz="2000" dirty="0">
                          <a:latin typeface="Calibri"/>
                          <a:ea typeface="Calibri"/>
                          <a:cs typeface="Calibri"/>
                        </a:rPr>
                        <a:t>196 см</a:t>
                      </a:r>
                      <a:r>
                        <a:rPr lang="ru-RU" sz="2000" baseline="30000" dirty="0">
                          <a:latin typeface="Calibri"/>
                          <a:ea typeface="Calibri"/>
                          <a:cs typeface="Calibri"/>
                        </a:rPr>
                        <a:t>2</a:t>
                      </a:r>
                      <a:endParaRPr lang="ru-RU" sz="2000" dirty="0">
                        <a:latin typeface="Calibri"/>
                        <a:ea typeface="Calibri"/>
                        <a:cs typeface="Times New Roman"/>
                      </a:endParaRPr>
                    </a:p>
                  </a:txBody>
                  <a:tcPr marL="68580" marR="68580" marT="0" marB="0"/>
                </a:tc>
              </a:tr>
            </a:tbl>
          </a:graphicData>
        </a:graphic>
      </p:graphicFrame>
      <p:graphicFrame>
        <p:nvGraphicFramePr>
          <p:cNvPr id="6" name="Таблица 5"/>
          <p:cNvGraphicFramePr>
            <a:graphicFrameLocks noGrp="1"/>
          </p:cNvGraphicFramePr>
          <p:nvPr/>
        </p:nvGraphicFramePr>
        <p:xfrm>
          <a:off x="857224" y="3429000"/>
          <a:ext cx="7643865" cy="1643074"/>
        </p:xfrm>
        <a:graphic>
          <a:graphicData uri="http://schemas.openxmlformats.org/drawingml/2006/table">
            <a:tbl>
              <a:tblPr firstRow="1" bandRow="1">
                <a:tableStyleId>{5C22544A-7EE6-4342-B048-85BDC9FD1C3A}</a:tableStyleId>
              </a:tblPr>
              <a:tblGrid>
                <a:gridCol w="1528773"/>
                <a:gridCol w="1528773"/>
                <a:gridCol w="1528773"/>
                <a:gridCol w="1528773"/>
                <a:gridCol w="1528773"/>
              </a:tblGrid>
              <a:tr h="589739">
                <a:tc>
                  <a:txBody>
                    <a:bodyPr/>
                    <a:lstStyle/>
                    <a:p>
                      <a:pPr marL="457200">
                        <a:lnSpc>
                          <a:spcPct val="115000"/>
                        </a:lnSpc>
                        <a:spcAft>
                          <a:spcPts val="0"/>
                        </a:spcAft>
                      </a:pPr>
                      <a:r>
                        <a:rPr lang="ru-RU" sz="2000" b="1" dirty="0">
                          <a:latin typeface="Calibri"/>
                          <a:ea typeface="Calibri"/>
                          <a:cs typeface="Calibri"/>
                        </a:rPr>
                        <a:t>6</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7</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8</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9</a:t>
                      </a:r>
                      <a:endParaRPr lang="ru-RU" sz="2000" dirty="0">
                        <a:latin typeface="Calibri"/>
                        <a:ea typeface="Calibri"/>
                        <a:cs typeface="Times New Roman"/>
                      </a:endParaRPr>
                    </a:p>
                  </a:txBody>
                  <a:tcPr marL="68580" marR="68580" marT="0" marB="0"/>
                </a:tc>
                <a:tc>
                  <a:txBody>
                    <a:bodyPr/>
                    <a:lstStyle/>
                    <a:p>
                      <a:pPr marL="457200">
                        <a:lnSpc>
                          <a:spcPct val="115000"/>
                        </a:lnSpc>
                        <a:spcAft>
                          <a:spcPts val="0"/>
                        </a:spcAft>
                      </a:pPr>
                      <a:r>
                        <a:rPr lang="ru-RU" sz="2000" b="1" dirty="0">
                          <a:latin typeface="Calibri"/>
                          <a:ea typeface="Calibri"/>
                          <a:cs typeface="Calibri"/>
                        </a:rPr>
                        <a:t>10</a:t>
                      </a:r>
                      <a:endParaRPr lang="ru-RU" sz="2000" dirty="0">
                        <a:latin typeface="Calibri"/>
                        <a:ea typeface="Calibri"/>
                        <a:cs typeface="Times New Roman"/>
                      </a:endParaRPr>
                    </a:p>
                  </a:txBody>
                  <a:tcPr marL="68580" marR="68580" marT="0" marB="0"/>
                </a:tc>
              </a:tr>
              <a:tr h="1053335">
                <a:tc>
                  <a:txBody>
                    <a:bodyPr/>
                    <a:lstStyle/>
                    <a:p>
                      <a:pPr marL="457200">
                        <a:lnSpc>
                          <a:spcPct val="115000"/>
                        </a:lnSpc>
                        <a:spcAft>
                          <a:spcPts val="0"/>
                        </a:spcAft>
                      </a:pPr>
                      <a:r>
                        <a:rPr lang="ru-RU" sz="2000">
                          <a:latin typeface="Calibri"/>
                          <a:ea typeface="Calibri"/>
                          <a:cs typeface="Calibri"/>
                        </a:rPr>
                        <a:t>12 см</a:t>
                      </a:r>
                      <a:endParaRPr lang="ru-RU" sz="2000">
                        <a:latin typeface="Calibri"/>
                        <a:ea typeface="Calibri"/>
                        <a:cs typeface="Times New Roman"/>
                      </a:endParaRPr>
                    </a:p>
                  </a:txBody>
                  <a:tcPr marL="68580" marR="68580" marT="0" marB="0"/>
                </a:tc>
                <a:tc>
                  <a:txBody>
                    <a:bodyPr/>
                    <a:lstStyle/>
                    <a:p>
                      <a:pPr marL="457200">
                        <a:lnSpc>
                          <a:spcPct val="115000"/>
                        </a:lnSpc>
                        <a:spcAft>
                          <a:spcPts val="0"/>
                        </a:spcAft>
                      </a:pPr>
                      <a:r>
                        <a:rPr lang="ru-RU" sz="2000">
                          <a:latin typeface="Calibri"/>
                          <a:ea typeface="Calibri"/>
                          <a:cs typeface="Calibri"/>
                        </a:rPr>
                        <a:t>21 см </a:t>
                      </a:r>
                      <a:r>
                        <a:rPr lang="ru-RU" sz="2000" baseline="30000">
                          <a:latin typeface="Calibri"/>
                          <a:ea typeface="Calibri"/>
                          <a:cs typeface="Calibri"/>
                        </a:rPr>
                        <a:t>2</a:t>
                      </a:r>
                      <a:endParaRPr lang="ru-RU" sz="2000">
                        <a:latin typeface="Calibri"/>
                        <a:ea typeface="Calibri"/>
                        <a:cs typeface="Times New Roman"/>
                      </a:endParaRPr>
                    </a:p>
                  </a:txBody>
                  <a:tcPr marL="68580" marR="68580" marT="0" marB="0"/>
                </a:tc>
                <a:tc>
                  <a:txBody>
                    <a:bodyPr/>
                    <a:lstStyle/>
                    <a:p>
                      <a:pPr marL="457200">
                        <a:lnSpc>
                          <a:spcPct val="115000"/>
                        </a:lnSpc>
                        <a:spcAft>
                          <a:spcPts val="0"/>
                        </a:spcAft>
                      </a:pPr>
                      <a:r>
                        <a:rPr lang="ru-RU" sz="2000">
                          <a:latin typeface="Calibri"/>
                          <a:ea typeface="Calibri"/>
                          <a:cs typeface="Calibri"/>
                        </a:rPr>
                        <a:t>√7</a:t>
                      </a:r>
                      <a:endParaRPr lang="ru-RU" sz="2000">
                        <a:latin typeface="Calibri"/>
                        <a:ea typeface="Calibri"/>
                        <a:cs typeface="Times New Roman"/>
                      </a:endParaRPr>
                    </a:p>
                  </a:txBody>
                  <a:tcPr marL="68580" marR="68580" marT="0" marB="0"/>
                </a:tc>
                <a:tc>
                  <a:txBody>
                    <a:bodyPr/>
                    <a:lstStyle/>
                    <a:p>
                      <a:pPr marL="457200">
                        <a:lnSpc>
                          <a:spcPct val="115000"/>
                        </a:lnSpc>
                        <a:spcAft>
                          <a:spcPts val="0"/>
                        </a:spcAft>
                      </a:pPr>
                      <a:r>
                        <a:rPr lang="ru-RU" sz="2000">
                          <a:latin typeface="Calibri"/>
                          <a:ea typeface="Calibri"/>
                          <a:cs typeface="Calibri"/>
                        </a:rPr>
                        <a:t>3 и3 см.</a:t>
                      </a:r>
                      <a:endParaRPr lang="ru-RU" sz="2000">
                        <a:latin typeface="Calibri"/>
                        <a:ea typeface="Calibri"/>
                        <a:cs typeface="Times New Roman"/>
                      </a:endParaRPr>
                    </a:p>
                  </a:txBody>
                  <a:tcPr marL="68580" marR="68580" marT="0" marB="0"/>
                </a:tc>
                <a:tc>
                  <a:txBody>
                    <a:bodyPr/>
                    <a:lstStyle/>
                    <a:p>
                      <a:pPr marL="457200" algn="ctr">
                        <a:lnSpc>
                          <a:spcPct val="115000"/>
                        </a:lnSpc>
                        <a:spcAft>
                          <a:spcPts val="0"/>
                        </a:spcAft>
                      </a:pPr>
                      <a:r>
                        <a:rPr lang="ru-RU" sz="2000" dirty="0" smtClean="0">
                          <a:latin typeface="Calibri"/>
                          <a:ea typeface="Calibri"/>
                          <a:cs typeface="Calibri"/>
                        </a:rPr>
                        <a:t>Нет</a:t>
                      </a:r>
                      <a:r>
                        <a:rPr lang="ru-RU" sz="2000" baseline="0" dirty="0" smtClean="0">
                          <a:latin typeface="Calibri"/>
                          <a:ea typeface="Calibri"/>
                          <a:cs typeface="Calibri"/>
                        </a:rPr>
                        <a:t> </a:t>
                      </a:r>
                      <a:r>
                        <a:rPr lang="ru-RU" sz="2000" dirty="0" smtClean="0">
                          <a:latin typeface="Calibri"/>
                          <a:ea typeface="Calibri"/>
                          <a:cs typeface="Calibri"/>
                        </a:rPr>
                        <a:t>решения</a:t>
                      </a:r>
                      <a:endParaRPr lang="ru-RU" sz="2000" dirty="0">
                        <a:latin typeface="Calibri"/>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C:\Users\я\Downloads\!!!\мост.jpg"/>
          <p:cNvPicPr>
            <a:picLocks noGrp="1" noChangeAspect="1" noChangeArrowheads="1"/>
          </p:cNvPicPr>
          <p:nvPr>
            <p:ph sz="quarter" idx="1"/>
          </p:nvPr>
        </p:nvPicPr>
        <p:blipFill>
          <a:blip r:embed="rId2" cstate="print"/>
          <a:stretch>
            <a:fillRect/>
          </a:stretch>
        </p:blipFill>
        <p:spPr bwMode="auto">
          <a:xfrm>
            <a:off x="857224" y="642918"/>
            <a:ext cx="7444592" cy="514353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piphagor"/>
          <p:cNvPicPr>
            <a:picLocks noChangeAspect="1" noChangeArrowheads="1"/>
          </p:cNvPicPr>
          <p:nvPr/>
        </p:nvPicPr>
        <p:blipFill>
          <a:blip r:embed="rId2" cstate="print"/>
          <a:srcRect/>
          <a:stretch>
            <a:fillRect/>
          </a:stretch>
        </p:blipFill>
        <p:spPr bwMode="auto">
          <a:xfrm>
            <a:off x="6067425" y="476250"/>
            <a:ext cx="2652713" cy="2952750"/>
          </a:xfrm>
          <a:prstGeom prst="rect">
            <a:avLst/>
          </a:prstGeom>
          <a:noFill/>
        </p:spPr>
      </p:pic>
      <p:pic>
        <p:nvPicPr>
          <p:cNvPr id="2060" name="Picture 12" descr="9L5"/>
          <p:cNvPicPr>
            <a:picLocks noChangeAspect="1" noChangeArrowheads="1" noCrop="1"/>
          </p:cNvPicPr>
          <p:nvPr/>
        </p:nvPicPr>
        <p:blipFill>
          <a:blip r:embed="rId3" cstate="print"/>
          <a:srcRect/>
          <a:stretch>
            <a:fillRect/>
          </a:stretch>
        </p:blipFill>
        <p:spPr bwMode="auto">
          <a:xfrm>
            <a:off x="0" y="-79375"/>
            <a:ext cx="9144000" cy="384175"/>
          </a:xfrm>
          <a:prstGeom prst="rect">
            <a:avLst/>
          </a:prstGeom>
          <a:noFill/>
        </p:spPr>
      </p:pic>
      <p:pic>
        <p:nvPicPr>
          <p:cNvPr id="2061" name="Picture 13" descr="9L5"/>
          <p:cNvPicPr>
            <a:picLocks noChangeAspect="1" noChangeArrowheads="1" noCrop="1"/>
          </p:cNvPicPr>
          <p:nvPr/>
        </p:nvPicPr>
        <p:blipFill>
          <a:blip r:embed="rId3" cstate="print"/>
          <a:srcRect/>
          <a:stretch>
            <a:fillRect/>
          </a:stretch>
        </p:blipFill>
        <p:spPr bwMode="auto">
          <a:xfrm rot="16200000">
            <a:off x="5661819" y="3296444"/>
            <a:ext cx="6738937" cy="384175"/>
          </a:xfrm>
          <a:prstGeom prst="rect">
            <a:avLst/>
          </a:prstGeom>
          <a:noFill/>
        </p:spPr>
      </p:pic>
      <p:sp>
        <p:nvSpPr>
          <p:cNvPr id="2062" name="Rectangle 14"/>
          <p:cNvSpPr>
            <a:spLocks noGrp="1" noChangeArrowheads="1"/>
          </p:cNvSpPr>
          <p:nvPr>
            <p:ph type="ctrTitle"/>
          </p:nvPr>
        </p:nvSpPr>
        <p:spPr>
          <a:xfrm>
            <a:off x="0" y="2947988"/>
            <a:ext cx="7772400" cy="1470025"/>
          </a:xfrm>
        </p:spPr>
        <p:txBody>
          <a:bodyPr/>
          <a:lstStyle/>
          <a:p>
            <a:r>
              <a:rPr lang="ru-RU"/>
              <a:t>Историческая </a:t>
            </a:r>
            <a:br>
              <a:rPr lang="ru-RU"/>
            </a:br>
            <a:r>
              <a:rPr lang="ru-RU"/>
              <a:t>справка</a:t>
            </a:r>
          </a:p>
        </p:txBody>
      </p:sp>
      <p:pic>
        <p:nvPicPr>
          <p:cNvPr id="2064" name="Picture 16" descr="9L5"/>
          <p:cNvPicPr>
            <a:picLocks noChangeAspect="1" noChangeArrowheads="1" noCrop="1"/>
          </p:cNvPicPr>
          <p:nvPr/>
        </p:nvPicPr>
        <p:blipFill>
          <a:blip r:embed="rId3" cstate="print"/>
          <a:srcRect/>
          <a:stretch>
            <a:fillRect/>
          </a:stretch>
        </p:blipFill>
        <p:spPr bwMode="auto">
          <a:xfrm rot="16200000">
            <a:off x="-3180556" y="3293269"/>
            <a:ext cx="6745287" cy="384175"/>
          </a:xfrm>
          <a:prstGeom prst="rect">
            <a:avLst/>
          </a:prstGeom>
          <a:noFill/>
        </p:spPr>
      </p:pic>
      <p:pic>
        <p:nvPicPr>
          <p:cNvPr id="2065" name="Picture 17" descr="9L5"/>
          <p:cNvPicPr>
            <a:picLocks noChangeAspect="1" noChangeArrowheads="1" noCrop="1"/>
          </p:cNvPicPr>
          <p:nvPr/>
        </p:nvPicPr>
        <p:blipFill>
          <a:blip r:embed="rId3" cstate="print"/>
          <a:srcRect/>
          <a:stretch>
            <a:fillRect/>
          </a:stretch>
        </p:blipFill>
        <p:spPr bwMode="auto">
          <a:xfrm>
            <a:off x="0" y="6473825"/>
            <a:ext cx="9144000" cy="38417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sz="quarter" idx="1"/>
          </p:nvPr>
        </p:nvSpPr>
        <p:spPr>
          <a:xfrm>
            <a:off x="3227388" y="588963"/>
            <a:ext cx="5459412" cy="5537200"/>
          </a:xfrm>
        </p:spPr>
        <p:txBody>
          <a:bodyPr>
            <a:normAutofit/>
          </a:bodyPr>
          <a:lstStyle/>
          <a:p>
            <a:pPr>
              <a:lnSpc>
                <a:spcPct val="90000"/>
              </a:lnSpc>
              <a:buFontTx/>
              <a:buNone/>
            </a:pPr>
            <a:r>
              <a:rPr lang="ru-RU" sz="2400"/>
              <a:t>   Пифагор родился в 580 г. до н. э. </a:t>
            </a:r>
          </a:p>
          <a:p>
            <a:pPr>
              <a:lnSpc>
                <a:spcPct val="90000"/>
              </a:lnSpc>
            </a:pPr>
            <a:endParaRPr lang="ru-RU" sz="2400"/>
          </a:p>
          <a:p>
            <a:pPr>
              <a:lnSpc>
                <a:spcPct val="90000"/>
              </a:lnSpc>
            </a:pPr>
            <a:r>
              <a:rPr lang="ru-RU" sz="2400"/>
              <a:t>Пифагору повезло больше, чем другим ученым древности. О нем сохранились десятки легенд и мифов, правдивых и выдуманных, реальных и вымышленных. С его именем связано многое в математике и в первую очередь, конечно, теорема, носящая его имя. Пифагор – один из самых известных ученых, но и самая загадочная личность, человек-символ, философ и пророк.</a:t>
            </a:r>
          </a:p>
        </p:txBody>
      </p:sp>
      <p:pic>
        <p:nvPicPr>
          <p:cNvPr id="17412" name="Picture 4" descr="9L5"/>
          <p:cNvPicPr>
            <a:picLocks noChangeAspect="1" noChangeArrowheads="1" noCrop="1"/>
          </p:cNvPicPr>
          <p:nvPr/>
        </p:nvPicPr>
        <p:blipFill>
          <a:blip r:embed="rId2" cstate="print"/>
          <a:srcRect/>
          <a:stretch>
            <a:fillRect/>
          </a:stretch>
        </p:blipFill>
        <p:spPr bwMode="auto">
          <a:xfrm>
            <a:off x="0" y="-79375"/>
            <a:ext cx="9013825" cy="384175"/>
          </a:xfrm>
          <a:prstGeom prst="rect">
            <a:avLst/>
          </a:prstGeom>
          <a:noFill/>
        </p:spPr>
      </p:pic>
      <p:pic>
        <p:nvPicPr>
          <p:cNvPr id="17413" name="Picture 5" descr="9L5"/>
          <p:cNvPicPr>
            <a:picLocks noChangeAspect="1" noChangeArrowheads="1" noCrop="1"/>
          </p:cNvPicPr>
          <p:nvPr/>
        </p:nvPicPr>
        <p:blipFill>
          <a:blip r:embed="rId2" cstate="print"/>
          <a:srcRect/>
          <a:stretch>
            <a:fillRect/>
          </a:stretch>
        </p:blipFill>
        <p:spPr bwMode="auto">
          <a:xfrm rot="16200000">
            <a:off x="5691981" y="3248820"/>
            <a:ext cx="6492875" cy="411162"/>
          </a:xfrm>
          <a:prstGeom prst="rect">
            <a:avLst/>
          </a:prstGeom>
          <a:noFill/>
        </p:spPr>
      </p:pic>
      <p:pic>
        <p:nvPicPr>
          <p:cNvPr id="17415" name="Picture 7" descr=" Пифагор">
            <a:hlinkClick r:id="rId3" tooltip="фото  Пифагор"/>
          </p:cNvPr>
          <p:cNvPicPr>
            <a:picLocks noChangeAspect="1" noChangeArrowheads="1"/>
          </p:cNvPicPr>
          <p:nvPr/>
        </p:nvPicPr>
        <p:blipFill>
          <a:blip r:embed="rId4" cstate="print"/>
          <a:srcRect/>
          <a:stretch>
            <a:fillRect/>
          </a:stretch>
        </p:blipFill>
        <p:spPr bwMode="auto">
          <a:xfrm>
            <a:off x="241300" y="587375"/>
            <a:ext cx="2643188" cy="348932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sz="quarter" idx="1"/>
          </p:nvPr>
        </p:nvSpPr>
        <p:spPr>
          <a:xfrm>
            <a:off x="457200" y="503238"/>
            <a:ext cx="5270500" cy="5622925"/>
          </a:xfrm>
        </p:spPr>
        <p:txBody>
          <a:bodyPr>
            <a:normAutofit/>
          </a:bodyPr>
          <a:lstStyle/>
          <a:p>
            <a:pPr>
              <a:lnSpc>
                <a:spcPct val="90000"/>
              </a:lnSpc>
            </a:pPr>
            <a:r>
              <a:rPr lang="ru-RU" sz="2400"/>
              <a:t>В молодости он много путешествовал, собирая по крупицам знания древнейших народов по математике, астрономии, технике. Вернувшись на родину, на остров Самос, он собирает вокруг себя юношей и ведёт с ними беседы. Так образовался “ пифагорейский союз”. В союзе царит дисциплина, послушание. Вскоре союз становится политическим союзом единомышленников, мечтающих похитить власть у народа.</a:t>
            </a:r>
          </a:p>
        </p:txBody>
      </p:sp>
      <p:pic>
        <p:nvPicPr>
          <p:cNvPr id="18436" name="Picture 4" descr="9L5"/>
          <p:cNvPicPr>
            <a:picLocks noChangeAspect="1" noChangeArrowheads="1" noCrop="1"/>
          </p:cNvPicPr>
          <p:nvPr/>
        </p:nvPicPr>
        <p:blipFill>
          <a:blip r:embed="rId2" cstate="print"/>
          <a:srcRect/>
          <a:stretch>
            <a:fillRect/>
          </a:stretch>
        </p:blipFill>
        <p:spPr bwMode="auto">
          <a:xfrm rot="16200000">
            <a:off x="-2774156" y="3231356"/>
            <a:ext cx="6237288" cy="250825"/>
          </a:xfrm>
          <a:prstGeom prst="rect">
            <a:avLst/>
          </a:prstGeom>
          <a:noFill/>
        </p:spPr>
      </p:pic>
      <p:pic>
        <p:nvPicPr>
          <p:cNvPr id="18437" name="Picture 5" descr="9L5"/>
          <p:cNvPicPr>
            <a:picLocks noChangeAspect="1" noChangeArrowheads="1" noCrop="1"/>
          </p:cNvPicPr>
          <p:nvPr/>
        </p:nvPicPr>
        <p:blipFill>
          <a:blip r:embed="rId2" cstate="print"/>
          <a:srcRect/>
          <a:stretch>
            <a:fillRect/>
          </a:stretch>
        </p:blipFill>
        <p:spPr bwMode="auto">
          <a:xfrm rot="10800000">
            <a:off x="409575" y="6224588"/>
            <a:ext cx="8475663" cy="250825"/>
          </a:xfrm>
          <a:prstGeom prst="rect">
            <a:avLst/>
          </a:prstGeom>
          <a:noFill/>
        </p:spPr>
      </p:pic>
      <p:pic>
        <p:nvPicPr>
          <p:cNvPr id="18439" name="Picture 7" descr="i?id=69891291-09"/>
          <p:cNvPicPr>
            <a:picLocks noChangeAspect="1" noChangeArrowheads="1"/>
          </p:cNvPicPr>
          <p:nvPr/>
        </p:nvPicPr>
        <p:blipFill>
          <a:blip r:embed="rId3" cstate="print"/>
          <a:srcRect/>
          <a:stretch>
            <a:fillRect/>
          </a:stretch>
        </p:blipFill>
        <p:spPr bwMode="auto">
          <a:xfrm>
            <a:off x="6265863" y="1120775"/>
            <a:ext cx="2049462" cy="309721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sz="quarter" idx="1"/>
          </p:nvPr>
        </p:nvSpPr>
        <p:spPr>
          <a:xfrm>
            <a:off x="457200" y="546100"/>
            <a:ext cx="5745163" cy="5580063"/>
          </a:xfrm>
        </p:spPr>
        <p:txBody>
          <a:bodyPr>
            <a:normAutofit/>
          </a:bodyPr>
          <a:lstStyle/>
          <a:p>
            <a:r>
              <a:rPr lang="ru-RU" sz="2800" b="1"/>
              <a:t>И</a:t>
            </a:r>
            <a:r>
              <a:rPr lang="ru-RU" sz="2800"/>
              <a:t>злюбленной геометрической фигурой пифагорейцев была пентаграмма, называемая также пифагорейской звездой. Пифагорейцы пользовались этой фигурой, вычерчивая ее на песке, чтобы приветствовать и узнавать друг друга. Пентаграмма служила им паролем и была символом здоровья и счастья.</a:t>
            </a:r>
          </a:p>
        </p:txBody>
      </p:sp>
      <p:grpSp>
        <p:nvGrpSpPr>
          <p:cNvPr id="2" name="Group 4"/>
          <p:cNvGrpSpPr>
            <a:grpSpLocks noChangeAspect="1"/>
          </p:cNvGrpSpPr>
          <p:nvPr/>
        </p:nvGrpSpPr>
        <p:grpSpPr bwMode="auto">
          <a:xfrm>
            <a:off x="5764213" y="657225"/>
            <a:ext cx="2995612" cy="2684463"/>
            <a:chOff x="4015" y="10840"/>
            <a:chExt cx="2740" cy="2586"/>
          </a:xfrm>
        </p:grpSpPr>
        <p:sp>
          <p:nvSpPr>
            <p:cNvPr id="19461" name="AutoShape 5"/>
            <p:cNvSpPr>
              <a:spLocks noChangeAspect="1" noChangeArrowheads="1"/>
            </p:cNvSpPr>
            <p:nvPr/>
          </p:nvSpPr>
          <p:spPr bwMode="auto">
            <a:xfrm>
              <a:off x="4015" y="10840"/>
              <a:ext cx="2740" cy="2586"/>
            </a:xfrm>
            <a:prstGeom prst="rect">
              <a:avLst/>
            </a:prstGeom>
            <a:noFill/>
            <a:ln w="9525">
              <a:noFill/>
              <a:miter lim="800000"/>
              <a:headEnd/>
              <a:tailEnd/>
            </a:ln>
          </p:spPr>
          <p:txBody>
            <a:bodyPr/>
            <a:lstStyle/>
            <a:p>
              <a:endParaRPr lang="ru-RU"/>
            </a:p>
          </p:txBody>
        </p:sp>
        <p:sp>
          <p:nvSpPr>
            <p:cNvPr id="19462" name="Line 6"/>
            <p:cNvSpPr>
              <a:spLocks noChangeShapeType="1"/>
            </p:cNvSpPr>
            <p:nvPr/>
          </p:nvSpPr>
          <p:spPr bwMode="auto">
            <a:xfrm>
              <a:off x="5381" y="10857"/>
              <a:ext cx="816" cy="2546"/>
            </a:xfrm>
            <a:prstGeom prst="line">
              <a:avLst/>
            </a:prstGeom>
            <a:noFill/>
            <a:ln w="38100">
              <a:solidFill>
                <a:srgbClr val="FF0000"/>
              </a:solidFill>
              <a:round/>
              <a:headEnd/>
              <a:tailEnd/>
            </a:ln>
          </p:spPr>
          <p:txBody>
            <a:bodyPr/>
            <a:lstStyle/>
            <a:p>
              <a:endParaRPr lang="ru-RU"/>
            </a:p>
          </p:txBody>
        </p:sp>
        <p:sp>
          <p:nvSpPr>
            <p:cNvPr id="19463" name="Line 7"/>
            <p:cNvSpPr>
              <a:spLocks noChangeShapeType="1"/>
            </p:cNvSpPr>
            <p:nvPr/>
          </p:nvSpPr>
          <p:spPr bwMode="auto">
            <a:xfrm flipH="1">
              <a:off x="4544" y="10851"/>
              <a:ext cx="837" cy="2552"/>
            </a:xfrm>
            <a:prstGeom prst="line">
              <a:avLst/>
            </a:prstGeom>
            <a:noFill/>
            <a:ln w="38100">
              <a:solidFill>
                <a:srgbClr val="FF0000"/>
              </a:solidFill>
              <a:round/>
              <a:headEnd/>
              <a:tailEnd/>
            </a:ln>
          </p:spPr>
          <p:txBody>
            <a:bodyPr/>
            <a:lstStyle/>
            <a:p>
              <a:endParaRPr lang="ru-RU"/>
            </a:p>
          </p:txBody>
        </p:sp>
        <p:sp>
          <p:nvSpPr>
            <p:cNvPr id="19464" name="Line 8"/>
            <p:cNvSpPr>
              <a:spLocks noChangeShapeType="1"/>
            </p:cNvSpPr>
            <p:nvPr/>
          </p:nvSpPr>
          <p:spPr bwMode="auto">
            <a:xfrm flipV="1">
              <a:off x="4026" y="11840"/>
              <a:ext cx="2715" cy="3"/>
            </a:xfrm>
            <a:prstGeom prst="line">
              <a:avLst/>
            </a:prstGeom>
            <a:noFill/>
            <a:ln w="38100">
              <a:solidFill>
                <a:srgbClr val="FF0000"/>
              </a:solidFill>
              <a:round/>
              <a:headEnd/>
              <a:tailEnd/>
            </a:ln>
          </p:spPr>
          <p:txBody>
            <a:bodyPr/>
            <a:lstStyle/>
            <a:p>
              <a:endParaRPr lang="ru-RU"/>
            </a:p>
          </p:txBody>
        </p:sp>
        <p:sp>
          <p:nvSpPr>
            <p:cNvPr id="19465" name="Line 9"/>
            <p:cNvSpPr>
              <a:spLocks noChangeShapeType="1"/>
            </p:cNvSpPr>
            <p:nvPr/>
          </p:nvSpPr>
          <p:spPr bwMode="auto">
            <a:xfrm>
              <a:off x="4046" y="11843"/>
              <a:ext cx="2157" cy="1572"/>
            </a:xfrm>
            <a:prstGeom prst="line">
              <a:avLst/>
            </a:prstGeom>
            <a:noFill/>
            <a:ln w="38100">
              <a:solidFill>
                <a:srgbClr val="FF0000"/>
              </a:solidFill>
              <a:round/>
              <a:headEnd/>
              <a:tailEnd/>
            </a:ln>
          </p:spPr>
          <p:txBody>
            <a:bodyPr/>
            <a:lstStyle/>
            <a:p>
              <a:endParaRPr lang="ru-RU"/>
            </a:p>
          </p:txBody>
        </p:sp>
        <p:sp>
          <p:nvSpPr>
            <p:cNvPr id="19466" name="Line 10"/>
            <p:cNvSpPr>
              <a:spLocks noChangeShapeType="1"/>
            </p:cNvSpPr>
            <p:nvPr/>
          </p:nvSpPr>
          <p:spPr bwMode="auto">
            <a:xfrm flipH="1">
              <a:off x="4806" y="11838"/>
              <a:ext cx="1938" cy="1386"/>
            </a:xfrm>
            <a:prstGeom prst="line">
              <a:avLst/>
            </a:prstGeom>
            <a:noFill/>
            <a:ln w="38100">
              <a:solidFill>
                <a:srgbClr val="FF0000"/>
              </a:solidFill>
              <a:round/>
              <a:headEnd/>
              <a:tailEnd/>
            </a:ln>
          </p:spPr>
          <p:txBody>
            <a:bodyPr/>
            <a:lstStyle/>
            <a:p>
              <a:endParaRPr lang="ru-RU"/>
            </a:p>
          </p:txBody>
        </p:sp>
      </p:grpSp>
      <p:pic>
        <p:nvPicPr>
          <p:cNvPr id="19467" name="Picture 11" descr="9L5"/>
          <p:cNvPicPr>
            <a:picLocks noChangeAspect="1" noChangeArrowheads="1" noCrop="1"/>
          </p:cNvPicPr>
          <p:nvPr/>
        </p:nvPicPr>
        <p:blipFill>
          <a:blip r:embed="rId2" cstate="print"/>
          <a:srcRect/>
          <a:stretch>
            <a:fillRect/>
          </a:stretch>
        </p:blipFill>
        <p:spPr bwMode="auto">
          <a:xfrm rot="16200000">
            <a:off x="-2774156" y="3231356"/>
            <a:ext cx="6237288" cy="250825"/>
          </a:xfrm>
          <a:prstGeom prst="rect">
            <a:avLst/>
          </a:prstGeom>
          <a:noFill/>
        </p:spPr>
      </p:pic>
      <p:pic>
        <p:nvPicPr>
          <p:cNvPr id="19468" name="Picture 12" descr="9L5"/>
          <p:cNvPicPr>
            <a:picLocks noChangeAspect="1" noChangeArrowheads="1" noCrop="1"/>
          </p:cNvPicPr>
          <p:nvPr/>
        </p:nvPicPr>
        <p:blipFill>
          <a:blip r:embed="rId2" cstate="print"/>
          <a:srcRect/>
          <a:stretch>
            <a:fillRect/>
          </a:stretch>
        </p:blipFill>
        <p:spPr bwMode="auto">
          <a:xfrm>
            <a:off x="431800" y="6256338"/>
            <a:ext cx="8453438" cy="2508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style.rotation</p:attrName>
                                        </p:attrNameLst>
                                      </p:cBhvr>
                                      <p:tavLst>
                                        <p:tav tm="0">
                                          <p:val>
                                            <p:fltVal val="720"/>
                                          </p:val>
                                        </p:tav>
                                        <p:tav tm="100000">
                                          <p:val>
                                            <p:fltVal val="0"/>
                                          </p:val>
                                        </p:tav>
                                      </p:tavLst>
                                    </p:anim>
                                    <p:anim calcmode="lin" valueType="num">
                                      <p:cBhvr>
                                        <p:cTn id="9" dur="1000" fill="hold"/>
                                        <p:tgtEl>
                                          <p:spTgt spid="2"/>
                                        </p:tgtEl>
                                        <p:attrNameLst>
                                          <p:attrName>ppt_h</p:attrName>
                                        </p:attrNameLst>
                                      </p:cBhvr>
                                      <p:tavLst>
                                        <p:tav tm="0">
                                          <p:val>
                                            <p:fltVal val="0"/>
                                          </p:val>
                                        </p:tav>
                                        <p:tav tm="100000">
                                          <p:val>
                                            <p:strVal val="#ppt_h"/>
                                          </p:val>
                                        </p:tav>
                                      </p:tavLst>
                                    </p:anim>
                                    <p:anim calcmode="lin" valueType="num">
                                      <p:cBhvr>
                                        <p:cTn id="10" dur="1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sz="quarter" idx="1"/>
          </p:nvPr>
        </p:nvSpPr>
        <p:spPr>
          <a:xfrm>
            <a:off x="457200" y="417513"/>
            <a:ext cx="8229600" cy="5708650"/>
          </a:xfrm>
        </p:spPr>
        <p:txBody>
          <a:bodyPr/>
          <a:lstStyle/>
          <a:p>
            <a:pPr>
              <a:lnSpc>
                <a:spcPct val="90000"/>
              </a:lnSpc>
              <a:buFontTx/>
              <a:buNone/>
            </a:pPr>
            <a:r>
              <a:rPr lang="ru-RU"/>
              <a:t>   Для нас Пифагор – математик. В древности было иначе. Геродот называет его "выдающимся софистом", то есть учителем мудрости. Для своих современников Пифагор прежде всего был религиозным пророком, воплощением высшей божественной мудрости. Пифагор был разносторонней личностью. Он занимался и медициной, и музыкой, и астрономией, а так же был четыре раза подряд олимпийским чемпионом.</a:t>
            </a:r>
          </a:p>
        </p:txBody>
      </p:sp>
      <p:pic>
        <p:nvPicPr>
          <p:cNvPr id="20484" name="Picture 4" descr="9L5"/>
          <p:cNvPicPr>
            <a:picLocks noChangeAspect="1" noChangeArrowheads="1" noCrop="1"/>
          </p:cNvPicPr>
          <p:nvPr/>
        </p:nvPicPr>
        <p:blipFill>
          <a:blip r:embed="rId2" cstate="print"/>
          <a:srcRect/>
          <a:stretch>
            <a:fillRect/>
          </a:stretch>
        </p:blipFill>
        <p:spPr bwMode="auto">
          <a:xfrm rot="16200000">
            <a:off x="5509419" y="3221831"/>
            <a:ext cx="6492875" cy="411163"/>
          </a:xfrm>
          <a:prstGeom prst="rect">
            <a:avLst/>
          </a:prstGeom>
          <a:noFill/>
        </p:spPr>
      </p:pic>
      <p:pic>
        <p:nvPicPr>
          <p:cNvPr id="20485" name="Picture 5" descr="9L5"/>
          <p:cNvPicPr>
            <a:picLocks noChangeAspect="1" noChangeArrowheads="1" noCrop="1"/>
          </p:cNvPicPr>
          <p:nvPr/>
        </p:nvPicPr>
        <p:blipFill>
          <a:blip r:embed="rId2" cstate="print"/>
          <a:srcRect/>
          <a:stretch>
            <a:fillRect/>
          </a:stretch>
        </p:blipFill>
        <p:spPr bwMode="auto">
          <a:xfrm>
            <a:off x="454025" y="6245225"/>
            <a:ext cx="8224838" cy="41116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sz="quarter" idx="1"/>
          </p:nvPr>
        </p:nvSpPr>
        <p:spPr>
          <a:xfrm>
            <a:off x="457200" y="2071688"/>
            <a:ext cx="7988300" cy="4054475"/>
          </a:xfrm>
        </p:spPr>
        <p:txBody>
          <a:bodyPr>
            <a:normAutofit/>
          </a:bodyPr>
          <a:lstStyle/>
          <a:p>
            <a:pPr>
              <a:lnSpc>
                <a:spcPct val="80000"/>
              </a:lnSpc>
              <a:buFontTx/>
              <a:buNone/>
            </a:pPr>
            <a:r>
              <a:rPr lang="ru-RU" sz="2000"/>
              <a:t>    Судьба самого Пифагора и его союза имела печальный конец, однако пифагоризм с его метафизикой, научными знаниями, взглядами на воспитание продолжал влиять на дальнейшее развитие науки и философии. Несомненно, школа Пифагора сыграла большую роль в усовершенствовании научных методов разрешения математических проблем: в математику твердо вошло положение о необходимости строгих доказательств, что и придало ей значение особой науки. </a:t>
            </a:r>
          </a:p>
          <a:p>
            <a:pPr>
              <a:lnSpc>
                <a:spcPct val="80000"/>
              </a:lnSpc>
              <a:buFontTx/>
              <a:buNone/>
            </a:pPr>
            <a:r>
              <a:rPr lang="ru-RU" sz="2000"/>
              <a:t>    Предание гласит, что когда Пифагор пришёл к теореме, носящей его имя, он принёс богам 100 быков. В пятисотых годах до нашей эры Пифагор был убит в уличной схватке во время народного восстания. </a:t>
            </a:r>
          </a:p>
          <a:p>
            <a:pPr>
              <a:lnSpc>
                <a:spcPct val="80000"/>
              </a:lnSpc>
              <a:buFontTx/>
              <a:buNone/>
            </a:pPr>
            <a:r>
              <a:rPr lang="ru-RU" sz="2000"/>
              <a:t>    В настоящее время известно около 200 доказательств теоремы Пифагора. </a:t>
            </a:r>
          </a:p>
        </p:txBody>
      </p:sp>
      <p:pic>
        <p:nvPicPr>
          <p:cNvPr id="21508" name="Picture 4" descr="9L5"/>
          <p:cNvPicPr>
            <a:picLocks noChangeAspect="1" noChangeArrowheads="1" noCrop="1"/>
          </p:cNvPicPr>
          <p:nvPr/>
        </p:nvPicPr>
        <p:blipFill>
          <a:blip r:embed="rId2" cstate="print"/>
          <a:srcRect/>
          <a:stretch>
            <a:fillRect/>
          </a:stretch>
        </p:blipFill>
        <p:spPr bwMode="auto">
          <a:xfrm rot="16200000">
            <a:off x="-2774156" y="3231356"/>
            <a:ext cx="6237288" cy="250825"/>
          </a:xfrm>
          <a:prstGeom prst="rect">
            <a:avLst/>
          </a:prstGeom>
          <a:noFill/>
        </p:spPr>
      </p:pic>
      <p:pic>
        <p:nvPicPr>
          <p:cNvPr id="21509" name="Picture 5" descr="9L5"/>
          <p:cNvPicPr>
            <a:picLocks noChangeAspect="1" noChangeArrowheads="1" noCrop="1"/>
          </p:cNvPicPr>
          <p:nvPr/>
        </p:nvPicPr>
        <p:blipFill>
          <a:blip r:embed="rId2" cstate="print"/>
          <a:srcRect/>
          <a:stretch>
            <a:fillRect/>
          </a:stretch>
        </p:blipFill>
        <p:spPr bwMode="auto">
          <a:xfrm rot="16200000">
            <a:off x="5679282" y="3258344"/>
            <a:ext cx="6237287" cy="250825"/>
          </a:xfrm>
          <a:prstGeom prst="rect">
            <a:avLst/>
          </a:prstGeom>
          <a:noFill/>
        </p:spPr>
      </p:pic>
      <p:pic>
        <p:nvPicPr>
          <p:cNvPr id="21511" name="Picture 7" descr="i?id=25322400-13"/>
          <p:cNvPicPr>
            <a:picLocks noChangeAspect="1" noChangeArrowheads="1"/>
          </p:cNvPicPr>
          <p:nvPr/>
        </p:nvPicPr>
        <p:blipFill>
          <a:blip r:embed="rId3" cstate="print"/>
          <a:srcRect/>
          <a:stretch>
            <a:fillRect/>
          </a:stretch>
        </p:blipFill>
        <p:spPr bwMode="auto">
          <a:xfrm>
            <a:off x="3078163" y="346075"/>
            <a:ext cx="2584450" cy="158591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descr="1"/>
          <p:cNvPicPr>
            <a:picLocks noChangeAspect="1" noChangeArrowheads="1"/>
          </p:cNvPicPr>
          <p:nvPr/>
        </p:nvPicPr>
        <p:blipFill>
          <a:blip r:embed="rId2" cstate="print"/>
          <a:srcRect/>
          <a:stretch>
            <a:fillRect/>
          </a:stretch>
        </p:blipFill>
        <p:spPr bwMode="auto">
          <a:xfrm>
            <a:off x="611188" y="765175"/>
            <a:ext cx="1993900" cy="2952750"/>
          </a:xfrm>
          <a:prstGeom prst="rect">
            <a:avLst/>
          </a:prstGeom>
          <a:noFill/>
          <a:ln w="9525">
            <a:solidFill>
              <a:schemeClr val="tx1"/>
            </a:solidFill>
            <a:miter lim="800000"/>
            <a:headEnd/>
            <a:tailEnd/>
          </a:ln>
          <a:effectLst>
            <a:outerShdw dist="107763" dir="2700000" algn="ctr" rotWithShape="0">
              <a:srgbClr val="808080">
                <a:alpha val="50000"/>
              </a:srgbClr>
            </a:outerShdw>
          </a:effectLst>
        </p:spPr>
      </p:pic>
      <p:sp>
        <p:nvSpPr>
          <p:cNvPr id="3081" name="Text Box 9"/>
          <p:cNvSpPr txBox="1">
            <a:spLocks noChangeArrowheads="1"/>
          </p:cNvSpPr>
          <p:nvPr/>
        </p:nvSpPr>
        <p:spPr bwMode="auto">
          <a:xfrm>
            <a:off x="2916238" y="1125538"/>
            <a:ext cx="5616575" cy="4359275"/>
          </a:xfrm>
          <a:prstGeom prst="rect">
            <a:avLst/>
          </a:prstGeom>
          <a:noFill/>
          <a:ln w="9525">
            <a:noFill/>
            <a:miter lim="800000"/>
            <a:headEnd/>
            <a:tailEnd/>
          </a:ln>
          <a:effectLst/>
        </p:spPr>
        <p:txBody>
          <a:bodyPr>
            <a:spAutoFit/>
          </a:bodyPr>
          <a:lstStyle/>
          <a:p>
            <a:r>
              <a:rPr lang="ru-RU" sz="2000" b="1" i="1"/>
              <a:t>Пребудет Вечной истина, как скоро</a:t>
            </a:r>
          </a:p>
          <a:p>
            <a:r>
              <a:rPr lang="ru-RU" sz="2000" b="1" i="1"/>
              <a:t>Все познает слабый человек!</a:t>
            </a:r>
          </a:p>
          <a:p>
            <a:r>
              <a:rPr lang="ru-RU" sz="2000" b="1" i="1"/>
              <a:t>И ныне теорема Пифагора</a:t>
            </a:r>
          </a:p>
          <a:p>
            <a:r>
              <a:rPr lang="ru-RU" sz="2000" b="1" i="1"/>
              <a:t>Верна, как и в его далекий век.</a:t>
            </a:r>
          </a:p>
          <a:p>
            <a:r>
              <a:rPr lang="ru-RU" sz="2000" b="1" i="1"/>
              <a:t>Обильно было жертвоприношение</a:t>
            </a:r>
          </a:p>
          <a:p>
            <a:r>
              <a:rPr lang="ru-RU" sz="2000" b="1" i="1"/>
              <a:t>Богам от Пифагора. Сто быков</a:t>
            </a:r>
          </a:p>
          <a:p>
            <a:r>
              <a:rPr lang="ru-RU" sz="2000" b="1" i="1"/>
              <a:t>Он отдал на закланье и сожженье</a:t>
            </a:r>
          </a:p>
          <a:p>
            <a:r>
              <a:rPr lang="ru-RU" sz="2000" b="1" i="1"/>
              <a:t>За свет луча, пришедший с облаков.</a:t>
            </a:r>
          </a:p>
          <a:p>
            <a:r>
              <a:rPr lang="ru-RU" sz="2000" b="1" i="1"/>
              <a:t> Поэтому всегда с тех самых пор</a:t>
            </a:r>
          </a:p>
          <a:p>
            <a:r>
              <a:rPr lang="ru-RU" sz="2000" b="1" i="1"/>
              <a:t> Чуть истина рождается на свет,</a:t>
            </a:r>
          </a:p>
          <a:p>
            <a:r>
              <a:rPr lang="ru-RU" sz="2000" b="1" i="1"/>
              <a:t> Быки ревут, ее почуя, вслед.</a:t>
            </a:r>
          </a:p>
          <a:p>
            <a:r>
              <a:rPr lang="ru-RU" sz="2000" b="1" i="1"/>
              <a:t> Они не в силах свету помешать,</a:t>
            </a:r>
          </a:p>
          <a:p>
            <a:r>
              <a:rPr lang="ru-RU" sz="2000" b="1" i="1"/>
              <a:t> А могут лишь, закрыв глаза, дрожать</a:t>
            </a:r>
          </a:p>
          <a:p>
            <a:r>
              <a:rPr lang="ru-RU" sz="2000" b="1" i="1"/>
              <a:t> От страха, что вселил в них Пифагор.</a:t>
            </a:r>
          </a:p>
        </p:txBody>
      </p:sp>
      <p:pic>
        <p:nvPicPr>
          <p:cNvPr id="3082" name="Picture 10" descr="9L5"/>
          <p:cNvPicPr>
            <a:picLocks noChangeAspect="1" noChangeArrowheads="1" noCrop="1"/>
          </p:cNvPicPr>
          <p:nvPr/>
        </p:nvPicPr>
        <p:blipFill>
          <a:blip r:embed="rId3" cstate="print"/>
          <a:srcRect/>
          <a:stretch>
            <a:fillRect/>
          </a:stretch>
        </p:blipFill>
        <p:spPr bwMode="auto">
          <a:xfrm>
            <a:off x="174625" y="6473825"/>
            <a:ext cx="8969375" cy="384175"/>
          </a:xfrm>
          <a:prstGeom prst="rect">
            <a:avLst/>
          </a:prstGeom>
          <a:noFill/>
        </p:spPr>
      </p:pic>
      <p:pic>
        <p:nvPicPr>
          <p:cNvPr id="3083" name="Picture 11" descr="9L5"/>
          <p:cNvPicPr>
            <a:picLocks noChangeAspect="1" noChangeArrowheads="1" noCrop="1"/>
          </p:cNvPicPr>
          <p:nvPr/>
        </p:nvPicPr>
        <p:blipFill>
          <a:blip r:embed="rId3" cstate="print"/>
          <a:srcRect/>
          <a:stretch>
            <a:fillRect/>
          </a:stretch>
        </p:blipFill>
        <p:spPr bwMode="auto">
          <a:xfrm rot="16200000">
            <a:off x="-3006725" y="3311525"/>
            <a:ext cx="6464300" cy="317500"/>
          </a:xfrm>
          <a:prstGeom prst="rect">
            <a:avLst/>
          </a:prstGeom>
          <a:noFill/>
        </p:spPr>
      </p:pic>
    </p:spTree>
  </p:cSld>
  <p:clrMapOvr>
    <a:masterClrMapping/>
  </p:clrMapOvr>
  <p:transition spd="med">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081"/>
                                        </p:tgtEl>
                                        <p:attrNameLst>
                                          <p:attrName>style.visibility</p:attrName>
                                        </p:attrNameLst>
                                      </p:cBhvr>
                                      <p:to>
                                        <p:strVal val="visible"/>
                                      </p:to>
                                    </p:set>
                                    <p:animEffect transition="in" filter="wipe(up)">
                                      <p:cBhvr>
                                        <p:cTn id="7" dur="3000"/>
                                        <p:tgtEl>
                                          <p:spTgt spid="3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descr="Сохранить0088"/>
          <p:cNvPicPr>
            <a:picLocks noChangeAspect="1" noChangeArrowheads="1"/>
          </p:cNvPicPr>
          <p:nvPr/>
        </p:nvPicPr>
        <p:blipFill>
          <a:blip r:embed="rId2" cstate="print"/>
          <a:srcRect/>
          <a:stretch>
            <a:fillRect/>
          </a:stretch>
        </p:blipFill>
        <p:spPr bwMode="auto">
          <a:xfrm>
            <a:off x="3276600" y="1196975"/>
            <a:ext cx="3314700" cy="3681413"/>
          </a:xfrm>
          <a:prstGeom prst="rect">
            <a:avLst/>
          </a:prstGeom>
          <a:noFill/>
        </p:spPr>
      </p:pic>
      <p:sp>
        <p:nvSpPr>
          <p:cNvPr id="64514" name="Rectangle 2"/>
          <p:cNvSpPr>
            <a:spLocks noGrp="1" noChangeArrowheads="1"/>
          </p:cNvSpPr>
          <p:nvPr>
            <p:ph type="title"/>
          </p:nvPr>
        </p:nvSpPr>
        <p:spPr>
          <a:xfrm>
            <a:off x="2087563" y="225425"/>
            <a:ext cx="6573837" cy="1143000"/>
          </a:xfrm>
        </p:spPr>
        <p:txBody>
          <a:bodyPr>
            <a:normAutofit/>
          </a:bodyPr>
          <a:lstStyle/>
          <a:p>
            <a:r>
              <a:rPr lang="ru-RU" b="1" i="1" dirty="0">
                <a:solidFill>
                  <a:srgbClr val="712494"/>
                </a:solidFill>
              </a:rPr>
              <a:t> </a:t>
            </a:r>
            <a:r>
              <a:rPr lang="ru-RU" b="1" i="1" dirty="0">
                <a:solidFill>
                  <a:srgbClr val="FF3399"/>
                </a:solidFill>
              </a:rPr>
              <a:t>«ЭТО ИНТЕРЕСНО»</a:t>
            </a:r>
            <a:r>
              <a:rPr lang="ru-RU" b="1" i="1" dirty="0">
                <a:solidFill>
                  <a:srgbClr val="712494"/>
                </a:solidFill>
              </a:rPr>
              <a:t/>
            </a:r>
            <a:br>
              <a:rPr lang="ru-RU" b="1" i="1" dirty="0">
                <a:solidFill>
                  <a:srgbClr val="712494"/>
                </a:solidFill>
              </a:rPr>
            </a:br>
            <a:endParaRPr lang="ru-RU" b="1" i="1" dirty="0">
              <a:solidFill>
                <a:srgbClr val="712494"/>
              </a:solidFill>
            </a:endParaRPr>
          </a:p>
        </p:txBody>
      </p:sp>
      <p:sp>
        <p:nvSpPr>
          <p:cNvPr id="64517" name="Rectangle 5"/>
          <p:cNvSpPr>
            <a:spLocks noChangeArrowheads="1"/>
          </p:cNvSpPr>
          <p:nvPr/>
        </p:nvSpPr>
        <p:spPr bwMode="auto">
          <a:xfrm>
            <a:off x="7123616" y="5896456"/>
            <a:ext cx="184731" cy="430839"/>
          </a:xfrm>
          <a:prstGeom prst="rect">
            <a:avLst/>
          </a:prstGeom>
          <a:noFill/>
          <a:ln w="9525" algn="ctr">
            <a:noFill/>
            <a:miter lim="800000"/>
            <a:headEnd/>
            <a:tailEnd/>
          </a:ln>
          <a:effectLst/>
        </p:spPr>
        <p:txBody>
          <a:bodyPr wrap="none" tIns="152352" bIns="0" anchor="ctr">
            <a:spAutoFit/>
          </a:bodyPr>
          <a:lstStyle/>
          <a:p>
            <a:pPr algn="ctr"/>
            <a:endParaRPr kumimoji="0" lang="ru-RU"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64515"/>
                                        </p:tgtEl>
                                        <p:attrNameLst>
                                          <p:attrName>style.visibility</p:attrName>
                                        </p:attrNameLst>
                                      </p:cBhvr>
                                      <p:to>
                                        <p:strVal val="visible"/>
                                      </p:to>
                                    </p:set>
                                    <p:anim calcmode="lin" valueType="num">
                                      <p:cBhvr>
                                        <p:cTn id="7" dur="500" fill="hold"/>
                                        <p:tgtEl>
                                          <p:spTgt spid="64515"/>
                                        </p:tgtEl>
                                        <p:attrNameLst>
                                          <p:attrName>ppt_w</p:attrName>
                                        </p:attrNameLst>
                                      </p:cBhvr>
                                      <p:tavLst>
                                        <p:tav tm="0">
                                          <p:val>
                                            <p:fltVal val="0"/>
                                          </p:val>
                                        </p:tav>
                                        <p:tav tm="100000">
                                          <p:val>
                                            <p:strVal val="#ppt_w"/>
                                          </p:val>
                                        </p:tav>
                                      </p:tavLst>
                                    </p:anim>
                                    <p:anim calcmode="lin" valueType="num">
                                      <p:cBhvr>
                                        <p:cTn id="8" dur="500" fill="hold"/>
                                        <p:tgtEl>
                                          <p:spTgt spid="64515"/>
                                        </p:tgtEl>
                                        <p:attrNameLst>
                                          <p:attrName>ppt_h</p:attrName>
                                        </p:attrNameLst>
                                      </p:cBhvr>
                                      <p:tavLst>
                                        <p:tav tm="0">
                                          <p:val>
                                            <p:fltVal val="0"/>
                                          </p:val>
                                        </p:tav>
                                        <p:tav tm="100000">
                                          <p:val>
                                            <p:strVal val="#ppt_h"/>
                                          </p:val>
                                        </p:tav>
                                      </p:tavLst>
                                    </p:anim>
                                    <p:animEffect transition="in" filter="fade">
                                      <p:cBhvr>
                                        <p:cTn id="9" dur="500"/>
                                        <p:tgtEl>
                                          <p:spTgt spid="64515"/>
                                        </p:tgtEl>
                                      </p:cBhvr>
                                    </p:animEffect>
                                  </p:childTnLst>
                                </p:cTn>
                              </p:par>
                            </p:childTnLst>
                          </p:cTn>
                        </p:par>
                        <p:par>
                          <p:cTn id="10" fill="hold">
                            <p:stCondLst>
                              <p:cond delay="50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64514"/>
                                        </p:tgtEl>
                                        <p:attrNameLst>
                                          <p:attrName>style.visibility</p:attrName>
                                        </p:attrNameLst>
                                      </p:cBhvr>
                                      <p:to>
                                        <p:strVal val="visible"/>
                                      </p:to>
                                    </p:set>
                                    <p:anim calcmode="discrete" valueType="clr">
                                      <p:cBhvr override="childStyle">
                                        <p:cTn id="13" dur="80"/>
                                        <p:tgtEl>
                                          <p:spTgt spid="64514"/>
                                        </p:tgtEl>
                                        <p:attrNameLst>
                                          <p:attrName>style.color</p:attrName>
                                        </p:attrNameLst>
                                      </p:cBhvr>
                                      <p:tavLst>
                                        <p:tav tm="0">
                                          <p:val>
                                            <p:clrVal>
                                              <a:srgbClr val="FF3399"/>
                                            </p:clrVal>
                                          </p:val>
                                        </p:tav>
                                        <p:tav tm="50000">
                                          <p:val>
                                            <p:clrVal>
                                              <a:srgbClr val="FF99CC"/>
                                            </p:clrVal>
                                          </p:val>
                                        </p:tav>
                                      </p:tavLst>
                                    </p:anim>
                                    <p:anim calcmode="discrete" valueType="clr">
                                      <p:cBhvr>
                                        <p:cTn id="14" dur="80"/>
                                        <p:tgtEl>
                                          <p:spTgt spid="64514"/>
                                        </p:tgtEl>
                                        <p:attrNameLst>
                                          <p:attrName>fillcolor</p:attrName>
                                        </p:attrNameLst>
                                      </p:cBhvr>
                                      <p:tavLst>
                                        <p:tav tm="0">
                                          <p:val>
                                            <p:clrVal>
                                              <a:schemeClr val="accent2"/>
                                            </p:clrVal>
                                          </p:val>
                                        </p:tav>
                                        <p:tav tm="50000">
                                          <p:val>
                                            <p:clrVal>
                                              <a:schemeClr val="hlink"/>
                                            </p:clrVal>
                                          </p:val>
                                        </p:tav>
                                      </p:tavLst>
                                    </p:anim>
                                    <p:set>
                                      <p:cBhvr>
                                        <p:cTn id="15" dur="80"/>
                                        <p:tgtEl>
                                          <p:spTgt spid="645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500188" y="228600"/>
            <a:ext cx="7491412" cy="463550"/>
          </a:xfrm>
        </p:spPr>
        <p:txBody>
          <a:bodyPr>
            <a:normAutofit fontScale="90000"/>
          </a:bodyPr>
          <a:lstStyle/>
          <a:p>
            <a:r>
              <a:rPr lang="ru-RU" sz="4000" dirty="0"/>
              <a:t>             Интересный факт</a:t>
            </a:r>
          </a:p>
        </p:txBody>
      </p:sp>
      <p:sp>
        <p:nvSpPr>
          <p:cNvPr id="73731" name="Rectangle 3"/>
          <p:cNvSpPr>
            <a:spLocks noGrp="1" noChangeArrowheads="1"/>
          </p:cNvSpPr>
          <p:nvPr>
            <p:ph sz="quarter" idx="1"/>
          </p:nvPr>
        </p:nvSpPr>
        <p:spPr>
          <a:xfrm>
            <a:off x="1500188" y="836613"/>
            <a:ext cx="7175500" cy="3997325"/>
          </a:xfrm>
        </p:spPr>
        <p:txBody>
          <a:bodyPr>
            <a:normAutofit fontScale="92500" lnSpcReduction="10000"/>
          </a:bodyPr>
          <a:lstStyle/>
          <a:p>
            <a:pPr>
              <a:lnSpc>
                <a:spcPct val="80000"/>
              </a:lnSpc>
              <a:buFont typeface="Wingdings" pitchFamily="2" charset="2"/>
              <a:buNone/>
            </a:pPr>
            <a:r>
              <a:rPr lang="ru-RU" sz="1800" dirty="0"/>
              <a:t>         </a:t>
            </a:r>
            <a:r>
              <a:rPr lang="ru-RU" sz="2400" dirty="0">
                <a:latin typeface="Times New Roman" pitchFamily="18" charset="0"/>
              </a:rPr>
              <a:t>В   конце  девятнадцатого века высказывались разнообразные предположения о существовании обитателей Марса подобных человеку, это явилось следствием открытий итальянского астронома </a:t>
            </a:r>
            <a:r>
              <a:rPr lang="ru-RU" sz="2400" dirty="0" err="1">
                <a:latin typeface="Times New Roman" pitchFamily="18" charset="0"/>
              </a:rPr>
              <a:t>Скиапарелли</a:t>
            </a:r>
            <a:r>
              <a:rPr lang="ru-RU" sz="2400" dirty="0">
                <a:latin typeface="Times New Roman" pitchFamily="18" charset="0"/>
              </a:rPr>
              <a:t> (открыл на Марсе каналы которые долгое время считались </a:t>
            </a:r>
            <a:r>
              <a:rPr lang="ru-RU" sz="2400" dirty="0" err="1">
                <a:latin typeface="Times New Roman" pitchFamily="18" charset="0"/>
              </a:rPr>
              <a:t>исскуственными</a:t>
            </a:r>
            <a:r>
              <a:rPr lang="ru-RU" sz="2400" dirty="0">
                <a:latin typeface="Times New Roman" pitchFamily="18" charset="0"/>
              </a:rPr>
              <a:t>) и др. Естественно, что вопрос о том, можно ли с помощью световых сигналов объясняться с этими гипотетическими существами, вызвал оживленную дискуссию. Парижской академией наук была даже установлена премия в 100000 франков тому, кто первый установит связь с каким-нибудь обитателем другого небесного тела; эта премия все еще ждет счастливца. В шутку, хотя и не совсем безосновательно , было решено передать обитателям Марса сигнал в виде теоремы Пифагора.</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sz="quarter" idx="1"/>
          </p:nvPr>
        </p:nvSpPr>
        <p:spPr>
          <a:xfrm>
            <a:off x="1763713" y="4149725"/>
            <a:ext cx="6985000" cy="2087563"/>
          </a:xfrm>
        </p:spPr>
        <p:txBody>
          <a:bodyPr>
            <a:normAutofit/>
          </a:bodyPr>
          <a:lstStyle/>
          <a:p>
            <a:pPr>
              <a:lnSpc>
                <a:spcPct val="90000"/>
              </a:lnSpc>
              <a:buFont typeface="Wingdings" pitchFamily="2" charset="2"/>
              <a:buNone/>
            </a:pPr>
            <a:r>
              <a:rPr lang="ru-RU" sz="2400" dirty="0"/>
              <a:t>      Неизвестно, как      это сделать; но для всех очевидно, что математический факт, выражаемый теоремой Пифагора имеет место всюду и поэтому похожие на нас обитатели другого мира должны понять такой сигнал</a:t>
            </a:r>
          </a:p>
        </p:txBody>
      </p:sp>
      <p:pic>
        <p:nvPicPr>
          <p:cNvPr id="74755" name="Picture 3" descr="th_pf"/>
          <p:cNvPicPr>
            <a:picLocks noChangeAspect="1" noChangeArrowheads="1" noCrop="1"/>
          </p:cNvPicPr>
          <p:nvPr/>
        </p:nvPicPr>
        <p:blipFill>
          <a:blip r:embed="rId2" cstate="print"/>
          <a:srcRect/>
          <a:stretch>
            <a:fillRect/>
          </a:stretch>
        </p:blipFill>
        <p:spPr bwMode="auto">
          <a:xfrm>
            <a:off x="1619250" y="549275"/>
            <a:ext cx="7200900" cy="338772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Rectangle 2"/>
          <p:cNvPicPr>
            <a:picLocks noGrp="1" noChangeArrowheads="1"/>
          </p:cNvPicPr>
          <p:nvPr>
            <p:ph type="title"/>
          </p:nvPr>
        </p:nvPicPr>
        <p:blipFill>
          <a:blip r:embed="rId3" cstate="print"/>
          <a:srcRect/>
          <a:stretch>
            <a:fillRect/>
          </a:stretch>
        </p:blipFill>
        <p:spPr>
          <a:xfrm>
            <a:off x="1079500" y="225425"/>
            <a:ext cx="7607300" cy="611188"/>
          </a:xfrm>
        </p:spPr>
      </p:pic>
      <p:sp>
        <p:nvSpPr>
          <p:cNvPr id="69638" name="Rectangle 6"/>
          <p:cNvSpPr>
            <a:spLocks noGrp="1" noChangeArrowheads="1"/>
          </p:cNvSpPr>
          <p:nvPr>
            <p:ph sz="quarter" idx="1"/>
          </p:nvPr>
        </p:nvSpPr>
        <p:spPr>
          <a:xfrm>
            <a:off x="5561013" y="1160463"/>
            <a:ext cx="3582987" cy="4714875"/>
          </a:xfrm>
        </p:spPr>
        <p:txBody>
          <a:bodyPr>
            <a:normAutofit lnSpcReduction="10000"/>
          </a:bodyPr>
          <a:lstStyle/>
          <a:p>
            <a:pPr>
              <a:lnSpc>
                <a:spcPct val="80000"/>
              </a:lnSpc>
            </a:pPr>
            <a:r>
              <a:rPr lang="ru-RU" sz="2400" dirty="0"/>
              <a:t>Памятник Пифагору находится в порту города </a:t>
            </a:r>
            <a:r>
              <a:rPr lang="ru-RU" sz="2400" dirty="0" err="1"/>
              <a:t>Пифагория</a:t>
            </a:r>
            <a:r>
              <a:rPr lang="ru-RU" sz="2400" dirty="0"/>
              <a:t> и напоминает всем о теореме Пифагора, наиболее известном его открытии. Катет, лежащий в основании треугольника - мраморный , гипотенуза и фигура самого Пифагора в виде второго катета - медные. </a:t>
            </a:r>
            <a:br>
              <a:rPr lang="ru-RU" sz="2400" dirty="0"/>
            </a:br>
            <a:endParaRPr lang="ru-RU" sz="2400" dirty="0"/>
          </a:p>
        </p:txBody>
      </p:sp>
      <p:pic>
        <p:nvPicPr>
          <p:cNvPr id="80903" name="Picture 7" descr="Памятник"/>
          <p:cNvPicPr>
            <a:picLocks noChangeAspect="1" noChangeArrowheads="1"/>
          </p:cNvPicPr>
          <p:nvPr/>
        </p:nvPicPr>
        <p:blipFill>
          <a:blip r:embed="rId4" cstate="print"/>
          <a:srcRect/>
          <a:stretch>
            <a:fillRect/>
          </a:stretch>
        </p:blipFill>
        <p:spPr bwMode="auto">
          <a:xfrm>
            <a:off x="1511300" y="1449388"/>
            <a:ext cx="4065588" cy="4967287"/>
          </a:xfrm>
          <a:prstGeom prst="rect">
            <a:avLst/>
          </a:prstGeom>
          <a:noFill/>
          <a:ln w="9525">
            <a:noFill/>
            <a:miter lim="800000"/>
            <a:headEnd/>
            <a:tailEnd/>
          </a:ln>
        </p:spPr>
      </p:pic>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80898"/>
                                        </p:tgtEl>
                                        <p:attrNameLst>
                                          <p:attrName>style.visibility</p:attrName>
                                        </p:attrNameLst>
                                      </p:cBhvr>
                                      <p:to>
                                        <p:strVal val="visible"/>
                                      </p:to>
                                    </p:set>
                                    <p:anim calcmode="lin" valueType="num">
                                      <p:cBhvr>
                                        <p:cTn id="7" dur="1000" fill="hold"/>
                                        <p:tgtEl>
                                          <p:spTgt spid="80898"/>
                                        </p:tgtEl>
                                        <p:attrNameLst>
                                          <p:attrName>ppt_x</p:attrName>
                                        </p:attrNameLst>
                                      </p:cBhvr>
                                      <p:tavLst>
                                        <p:tav tm="0">
                                          <p:val>
                                            <p:strVal val="#ppt_x-.2"/>
                                          </p:val>
                                        </p:tav>
                                        <p:tav tm="100000">
                                          <p:val>
                                            <p:strVal val="#ppt_x"/>
                                          </p:val>
                                        </p:tav>
                                      </p:tavLst>
                                    </p:anim>
                                    <p:anim calcmode="lin" valueType="num">
                                      <p:cBhvr>
                                        <p:cTn id="8" dur="1000" fill="hold"/>
                                        <p:tgtEl>
                                          <p:spTgt spid="808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80898"/>
                                        </p:tgtEl>
                                      </p:cBhvr>
                                    </p:animEffect>
                                  </p:childTnLst>
                                </p:cTn>
                              </p:par>
                            </p:childTnLst>
                          </p:cTn>
                        </p:par>
                        <p:par>
                          <p:cTn id="10" fill="hold">
                            <p:stCondLst>
                              <p:cond delay="1000"/>
                            </p:stCondLst>
                            <p:childTnLst>
                              <p:par>
                                <p:cTn id="11" presetID="6" presetClass="entr" presetSubtype="16" fill="hold" nodeType="afterEffect">
                                  <p:stCondLst>
                                    <p:cond delay="0"/>
                                  </p:stCondLst>
                                  <p:childTnLst>
                                    <p:set>
                                      <p:cBhvr>
                                        <p:cTn id="12" dur="1" fill="hold">
                                          <p:stCondLst>
                                            <p:cond delay="0"/>
                                          </p:stCondLst>
                                        </p:cTn>
                                        <p:tgtEl>
                                          <p:spTgt spid="80903"/>
                                        </p:tgtEl>
                                        <p:attrNameLst>
                                          <p:attrName>style.visibility</p:attrName>
                                        </p:attrNameLst>
                                      </p:cBhvr>
                                      <p:to>
                                        <p:strVal val="visible"/>
                                      </p:to>
                                    </p:set>
                                    <p:animEffect transition="in" filter="circle(in)">
                                      <p:cBhvr>
                                        <p:cTn id="13" dur="2000"/>
                                        <p:tgtEl>
                                          <p:spTgt spid="80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026" name="Picture 2" descr="C:\Users\я\Downloads\!!!\мост.jpg"/>
          <p:cNvPicPr>
            <a:picLocks noGrp="1" noChangeAspect="1" noChangeArrowheads="1"/>
          </p:cNvPicPr>
          <p:nvPr>
            <p:ph sz="quarter" idx="1"/>
          </p:nvPr>
        </p:nvPicPr>
        <p:blipFill>
          <a:blip r:embed="rId2" cstate="print"/>
          <a:stretch>
            <a:fillRect/>
          </a:stretch>
        </p:blipFill>
        <p:spPr bwMode="auto">
          <a:xfrm>
            <a:off x="1357290" y="928670"/>
            <a:ext cx="6286544" cy="470884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C:\Users\я\Downloads\!!!\лотос.jpg"/>
          <p:cNvPicPr>
            <a:picLocks noGrp="1" noChangeAspect="1" noChangeArrowheads="1"/>
          </p:cNvPicPr>
          <p:nvPr>
            <p:ph sz="quarter" idx="1"/>
          </p:nvPr>
        </p:nvPicPr>
        <p:blipFill>
          <a:blip r:embed="rId2" cstate="print"/>
          <a:srcRect/>
          <a:stretch>
            <a:fillRect/>
          </a:stretch>
        </p:blipFill>
        <p:spPr bwMode="auto">
          <a:xfrm>
            <a:off x="500035" y="500042"/>
            <a:ext cx="8143932" cy="5613419"/>
          </a:xfrm>
          <a:prstGeom prst="rect">
            <a:avLst/>
          </a:prstGeom>
          <a:noFill/>
        </p:spPr>
      </p:pic>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C:\Users\я\Downloads\!!!\задача бхаскары.jpg"/>
          <p:cNvPicPr>
            <a:picLocks noGrp="1" noChangeAspect="1" noChangeArrowheads="1"/>
          </p:cNvPicPr>
          <p:nvPr>
            <p:ph sz="quarter" idx="1"/>
          </p:nvPr>
        </p:nvPicPr>
        <p:blipFill>
          <a:blip r:embed="rId2" cstate="print"/>
          <a:srcRect/>
          <a:stretch>
            <a:fillRect/>
          </a:stretch>
        </p:blipFill>
        <p:spPr bwMode="auto">
          <a:xfrm>
            <a:off x="428596" y="428605"/>
            <a:ext cx="8286807" cy="5572164"/>
          </a:xfrm>
          <a:prstGeom prst="rect">
            <a:avLst/>
          </a:prstGeom>
          <a:noFill/>
        </p:spPr>
      </p:pic>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endParaRPr lang="ru-RU" dirty="0"/>
          </a:p>
        </p:txBody>
      </p:sp>
      <p:sp>
        <p:nvSpPr>
          <p:cNvPr id="3" name="Содержимое 2"/>
          <p:cNvSpPr>
            <a:spLocks noGrp="1"/>
          </p:cNvSpPr>
          <p:nvPr>
            <p:ph sz="quarter" idx="1"/>
          </p:nvPr>
        </p:nvSpPr>
        <p:spPr>
          <a:xfrm>
            <a:off x="502920" y="530352"/>
            <a:ext cx="8183880" cy="2970086"/>
          </a:xfrm>
        </p:spPr>
        <p:txBody>
          <a:bodyPr/>
          <a:lstStyle/>
          <a:p>
            <a:r>
              <a:rPr lang="ru-RU" b="1" u="sng" dirty="0" smtClean="0"/>
              <a:t>Домашнее задание:</a:t>
            </a:r>
            <a:r>
              <a:rPr lang="ru-RU" dirty="0" smtClean="0"/>
              <a:t> </a:t>
            </a:r>
            <a:endParaRPr lang="ru-RU" dirty="0"/>
          </a:p>
        </p:txBody>
      </p:sp>
      <p:sp>
        <p:nvSpPr>
          <p:cNvPr id="4" name="Прямоугольник 3"/>
          <p:cNvSpPr/>
          <p:nvPr/>
        </p:nvSpPr>
        <p:spPr>
          <a:xfrm>
            <a:off x="571472" y="1071546"/>
            <a:ext cx="8072494" cy="1323439"/>
          </a:xfrm>
          <a:prstGeom prst="rect">
            <a:avLst/>
          </a:prstGeom>
        </p:spPr>
        <p:txBody>
          <a:bodyPr wrap="square">
            <a:spAutoFit/>
          </a:bodyPr>
          <a:lstStyle/>
          <a:p>
            <a:r>
              <a:rPr lang="ru-RU" sz="2000" dirty="0" smtClean="0"/>
              <a:t>Оформить в виде доклада не более 3 доказательств теоремы Пифагора (в которых вы смогли разобраться),  решить задачу и сделать к ней красивый рисунок, определить, к какой стране относится эта задача. </a:t>
            </a:r>
            <a:endParaRPr lang="ru-RU" sz="2000" dirty="0"/>
          </a:p>
        </p:txBody>
      </p:sp>
      <p:sp>
        <p:nvSpPr>
          <p:cNvPr id="5" name="Прямоугольник 4"/>
          <p:cNvSpPr/>
          <p:nvPr/>
        </p:nvSpPr>
        <p:spPr>
          <a:xfrm>
            <a:off x="642910" y="2413339"/>
            <a:ext cx="8001056" cy="1292662"/>
          </a:xfrm>
          <a:prstGeom prst="rect">
            <a:avLst/>
          </a:prstGeom>
        </p:spPr>
        <p:txBody>
          <a:bodyPr wrap="square">
            <a:spAutoFit/>
          </a:bodyPr>
          <a:lstStyle/>
          <a:p>
            <a:r>
              <a:rPr lang="ru-RU" sz="2000" dirty="0" smtClean="0"/>
              <a:t>Ответить на вопросы</a:t>
            </a:r>
            <a:r>
              <a:rPr lang="en-US" sz="2000" dirty="0" smtClean="0"/>
              <a:t>:</a:t>
            </a:r>
          </a:p>
          <a:p>
            <a:r>
              <a:rPr lang="ru-RU" sz="2000" dirty="0" smtClean="0"/>
              <a:t>Почему </a:t>
            </a:r>
            <a:r>
              <a:rPr lang="ru-RU" sz="2000" dirty="0" smtClean="0"/>
              <a:t>эту теорему называли «теоремой невесты»?</a:t>
            </a:r>
          </a:p>
          <a:p>
            <a:r>
              <a:rPr lang="ru-RU" sz="2000" dirty="0" smtClean="0"/>
              <a:t>Почему эту теорему называли «мостиком ослов»?</a:t>
            </a:r>
          </a:p>
          <a:p>
            <a:endParaRPr lang="ru-RU" dirty="0"/>
          </a:p>
        </p:txBody>
      </p:sp>
      <p:sp>
        <p:nvSpPr>
          <p:cNvPr id="10" name="Прямоугольник 9"/>
          <p:cNvSpPr/>
          <p:nvPr/>
        </p:nvSpPr>
        <p:spPr>
          <a:xfrm>
            <a:off x="714348" y="3643314"/>
            <a:ext cx="7500990" cy="923330"/>
          </a:xfrm>
          <a:prstGeom prst="rect">
            <a:avLst/>
          </a:prstGeom>
        </p:spPr>
        <p:txBody>
          <a:bodyPr wrap="square">
            <a:spAutoFit/>
          </a:bodyPr>
          <a:lstStyle/>
          <a:p>
            <a:r>
              <a:rPr lang="ru-RU" sz="2700" dirty="0" smtClean="0">
                <a:latin typeface="Times New Roman" pitchFamily="18" charset="0"/>
                <a:ea typeface="+mj-ea"/>
                <a:cs typeface="Times New Roman" pitchFamily="18" charset="0"/>
              </a:rPr>
              <a:t>Выучить пункт 63, 64 ответить на контрольный вопрос №3 </a:t>
            </a:r>
            <a:r>
              <a:rPr lang="ru-RU" sz="2700" dirty="0" err="1" smtClean="0">
                <a:latin typeface="Times New Roman" pitchFamily="18" charset="0"/>
                <a:ea typeface="+mj-ea"/>
                <a:cs typeface="Times New Roman" pitchFamily="18" charset="0"/>
              </a:rPr>
              <a:t>стр</a:t>
            </a:r>
            <a:r>
              <a:rPr lang="ru-RU" sz="2700" dirty="0" smtClean="0">
                <a:latin typeface="Times New Roman" pitchFamily="18" charset="0"/>
                <a:ea typeface="+mj-ea"/>
                <a:cs typeface="Times New Roman" pitchFamily="18" charset="0"/>
              </a:rPr>
              <a:t> </a:t>
            </a:r>
            <a:r>
              <a:rPr lang="ru-RU" sz="2700" dirty="0" smtClean="0">
                <a:latin typeface="Times New Roman" pitchFamily="18" charset="0"/>
                <a:ea typeface="+mj-ea"/>
                <a:cs typeface="Times New Roman" pitchFamily="18" charset="0"/>
              </a:rPr>
              <a:t>113</a:t>
            </a:r>
            <a:r>
              <a:rPr lang="ru-RU" sz="2700" dirty="0" smtClean="0">
                <a:latin typeface="Times New Roman" pitchFamily="18" charset="0"/>
                <a:ea typeface="+mj-ea"/>
                <a:cs typeface="Times New Roman" pitchFamily="18" charset="0"/>
              </a:rPr>
              <a:t>.</a:t>
            </a:r>
            <a:endParaRPr lang="ru-RU"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b="1" i="1" dirty="0" smtClean="0"/>
              <a:t>«Как хорошо, когда благоденствие человека основано на законах разума».</a:t>
            </a:r>
            <a:r>
              <a:rPr lang="ru-RU" dirty="0" smtClean="0"/>
              <a:t/>
            </a:r>
            <a:br>
              <a:rPr lang="ru-RU" dirty="0" smtClean="0"/>
            </a:br>
            <a:r>
              <a:rPr lang="ru-RU" dirty="0" smtClean="0"/>
              <a:t> </a:t>
            </a:r>
            <a:r>
              <a:rPr lang="ru-RU" b="1" i="1" dirty="0" smtClean="0"/>
              <a:t>Будьте благоразумными.</a:t>
            </a:r>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a:bodyPr>
          <a:lstStyle/>
          <a:p>
            <a:pPr algn="ctr">
              <a:buNone/>
            </a:pPr>
            <a:r>
              <a:rPr lang="ru-RU" sz="7200" b="1" dirty="0" smtClean="0">
                <a:latin typeface="Times New Roman" pitchFamily="18" charset="0"/>
                <a:cs typeface="Times New Roman" pitchFamily="18" charset="0"/>
              </a:rPr>
              <a:t>Урок окончен. </a:t>
            </a:r>
            <a:endParaRPr lang="en-US" sz="7200" b="1" dirty="0" smtClean="0">
              <a:latin typeface="Times New Roman" pitchFamily="18" charset="0"/>
              <a:cs typeface="Times New Roman" pitchFamily="18" charset="0"/>
            </a:endParaRPr>
          </a:p>
          <a:p>
            <a:pPr algn="ctr">
              <a:buNone/>
            </a:pPr>
            <a:r>
              <a:rPr lang="ru-RU" sz="7200" b="1" dirty="0" smtClean="0">
                <a:latin typeface="Times New Roman" pitchFamily="18" charset="0"/>
                <a:cs typeface="Times New Roman" pitchFamily="18" charset="0"/>
              </a:rPr>
              <a:t>Всем </a:t>
            </a:r>
            <a:r>
              <a:rPr lang="ru-RU" sz="7200" b="1" dirty="0" smtClean="0">
                <a:latin typeface="Times New Roman" pitchFamily="18" charset="0"/>
                <a:cs typeface="Times New Roman" pitchFamily="18" charset="0"/>
              </a:rPr>
              <a:t>спасибо.</a:t>
            </a:r>
            <a:endParaRPr lang="ru-RU" sz="7200" dirty="0">
              <a:latin typeface="Times New Roman" pitchFamily="18" charset="0"/>
              <a:cs typeface="Times New Roman" pitchFamily="18" charset="0"/>
            </a:endParaRPr>
          </a:p>
        </p:txBody>
      </p:sp>
    </p:spTree>
  </p:cSld>
  <p:clrMapOvr>
    <a:masterClrMapping/>
  </p:clrMapOvr>
  <p:transition>
    <p:dissolve/>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209</TotalTime>
  <Words>909</Words>
  <Application>Microsoft Office PowerPoint</Application>
  <PresentationFormat>Экран (4:3)</PresentationFormat>
  <Paragraphs>87</Paragraphs>
  <Slides>23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Официальная</vt:lpstr>
      <vt:lpstr>Слайд 1</vt:lpstr>
      <vt:lpstr>Теорема Пифагора </vt:lpstr>
      <vt:lpstr>Слайд 3</vt:lpstr>
      <vt:lpstr>Блиц –опрос </vt:lpstr>
      <vt:lpstr>Проверяем результаты блиц- опроса. Количество плюсов делим на два и ставим себе оценку. У кого «5» , «4», «3» и «2» ставим на листах опроса</vt:lpstr>
      <vt:lpstr>Слайд 6</vt:lpstr>
      <vt:lpstr>Историческая  справка</vt:lpstr>
      <vt:lpstr>Слайд 8</vt:lpstr>
      <vt:lpstr>Слайд 9</vt:lpstr>
      <vt:lpstr>Слайд 10</vt:lpstr>
      <vt:lpstr>Слайд 11</vt:lpstr>
      <vt:lpstr>Слайд 12</vt:lpstr>
      <vt:lpstr>Слайд 13</vt:lpstr>
      <vt:lpstr> «ЭТО ИНТЕРЕСНО» </vt:lpstr>
      <vt:lpstr>             Интересный факт</vt:lpstr>
      <vt:lpstr>Слайд 16</vt:lpstr>
      <vt:lpstr>Слайд 17</vt:lpstr>
      <vt:lpstr>Слайд 18</vt:lpstr>
      <vt:lpstr>Слайд 19</vt:lpstr>
      <vt:lpstr>Слайд 20</vt:lpstr>
      <vt:lpstr> </vt:lpstr>
      <vt:lpstr>Слайд 22</vt:lpstr>
      <vt:lpstr>Слайд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я</dc:creator>
  <cp:lastModifiedBy>я</cp:lastModifiedBy>
  <cp:revision>20</cp:revision>
  <dcterms:created xsi:type="dcterms:W3CDTF">2018-12-16T14:54:51Z</dcterms:created>
  <dcterms:modified xsi:type="dcterms:W3CDTF">2018-12-17T14:19:11Z</dcterms:modified>
</cp:coreProperties>
</file>