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02.06.2025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44465" y="1327435"/>
            <a:ext cx="6205236" cy="1241810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>
                <a:latin typeface="Bahnschrift SemiBold Condensed" panose="020B0502040204020203" pitchFamily="34" charset="0"/>
              </a:rPr>
              <a:t>Белых Михаил Семенович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latin typeface="Bahnschrift SemiBold Condensed" panose="020B0502040204020203" pitchFamily="34" charset="0"/>
              </a:rPr>
              <a:t>21.11.1921 – 15.03.1989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latin typeface="Bahnschrift SemiBold Condensed" panose="020B0502040204020203" pitchFamily="34" charset="0"/>
              </a:rPr>
              <a:t>Место рождения – </a:t>
            </a:r>
            <a:r>
              <a:rPr lang="ru-RU" sz="2000" spc="-10" dirty="0">
                <a:solidFill>
                  <a:srgbClr val="2E1700"/>
                </a:solidFill>
                <a:effectLst/>
                <a:latin typeface="Bahnschrift SemiBold Condensed" panose="020B0502040204020203" pitchFamily="34" charset="0"/>
                <a:ea typeface="Segoe UI Black" panose="020B0A02040204020203" pitchFamily="34" charset="0"/>
              </a:rPr>
              <a:t>с</a:t>
            </a:r>
            <a:r>
              <a:rPr lang="ru-RU" sz="2000" b="1" spc="-10" dirty="0">
                <a:solidFill>
                  <a:srgbClr val="2E1700"/>
                </a:solidFill>
                <a:effectLst/>
                <a:latin typeface="Bahnschrift SemiBold Condensed" panose="020B0502040204020203" pitchFamily="34" charset="0"/>
                <a:ea typeface="Segoe UI Black" panose="020B0A02040204020203" pitchFamily="34" charset="0"/>
              </a:rPr>
              <a:t>. Старая Курба, Заиграевский район,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b="1" spc="-10" dirty="0">
                <a:solidFill>
                  <a:srgbClr val="2E1700"/>
                </a:solidFill>
                <a:effectLst/>
                <a:latin typeface="Bahnschrift SemiBold Condensed" panose="020B0502040204020203" pitchFamily="34" charset="0"/>
                <a:ea typeface="Segoe UI Black" panose="020B0A02040204020203" pitchFamily="34" charset="0"/>
              </a:rPr>
              <a:t>Бурят-Монгольская АССР</a:t>
            </a:r>
            <a:endParaRPr lang="ru-RU" sz="2000" b="1" dirty="0">
              <a:latin typeface="Bahnschrift SemiBold Condensed" panose="020B05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771190" y="-71346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2010531" y="2781086"/>
            <a:ext cx="6361300" cy="36641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0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just"/>
            <a:r>
              <a:rPr lang="ru-RU" sz="1800" b="1" dirty="0">
                <a:latin typeface="Bahnschrift SemiBold Condensed" panose="020B0502040204020203" pitchFamily="34" charset="0"/>
              </a:rPr>
              <a:t>Родился в 1921 году</a:t>
            </a:r>
            <a:r>
              <a:rPr lang="ru-RU" sz="1800" b="1" spc="-10" dirty="0">
                <a:effectLst/>
                <a:latin typeface="Bahnschrift SemiBold Condensed" panose="020B0502040204020203" pitchFamily="34" charset="0"/>
              </a:rPr>
              <a:t>. Один из старейших педагогов, ветеран Великой Отечественной войны. В 1941 году, окончив </a:t>
            </a:r>
            <a:r>
              <a:rPr lang="ru-RU" sz="1800" b="1" spc="-10" dirty="0" err="1">
                <a:effectLst/>
                <a:latin typeface="Bahnschrift SemiBold Condensed" panose="020B0502040204020203" pitchFamily="34" charset="0"/>
              </a:rPr>
              <a:t>Унэгэтэйскую</a:t>
            </a:r>
            <a:r>
              <a:rPr lang="ru-RU" sz="1800" b="1" spc="-10" dirty="0">
                <a:effectLst/>
                <a:latin typeface="Bahnschrift SemiBold Condensed" panose="020B0502040204020203" pitchFamily="34" charset="0"/>
              </a:rPr>
              <a:t> среднюю школу, начал работать там же учителем после окончания десятимесячных курсов.  Преподавал историю. 18 марта 1943г Заиграевским РВК был призван в армию и направлен на Восточный фронт, где участвовал в боях с Японией.</a:t>
            </a:r>
          </a:p>
          <a:p>
            <a:pPr algn="just"/>
            <a:r>
              <a:rPr lang="ru-RU" sz="1800" b="1" spc="-10" dirty="0">
                <a:effectLst/>
                <a:latin typeface="Bahnschrift SemiBold Condensed" panose="020B0502040204020203" pitchFamily="34" charset="0"/>
              </a:rPr>
              <a:t>  Имеет Орден Отечественной войны </a:t>
            </a:r>
            <a:r>
              <a:rPr lang="en-US" sz="1800" b="1" spc="-10" dirty="0">
                <a:effectLst/>
                <a:latin typeface="Bahnschrift SemiBold Condensed" panose="020B0502040204020203" pitchFamily="34" charset="0"/>
              </a:rPr>
              <a:t>II</a:t>
            </a:r>
            <a:r>
              <a:rPr lang="ru-RU" sz="1800" b="1" spc="-10" dirty="0">
                <a:effectLst/>
                <a:latin typeface="Bahnschrift SemiBold Condensed" panose="020B0502040204020203" pitchFamily="34" charset="0"/>
              </a:rPr>
              <a:t> степени, медаль «За победу над Японией», Благодарность за преодоление безводных степей Монголии и форсирование горного хребта Большой Хинган, за отличные боевые действия в боях с японцами при освобождении Маньчжурии. На основании указа Правительства Верховного Совета СССР от 25.09. 1945г. демобилизован 25 января 1946г</a:t>
            </a:r>
            <a:r>
              <a:rPr lang="ru-RU" sz="1800" b="1" spc="-10" dirty="0">
                <a:latin typeface="Bahnschrift SemiBold Condensed" panose="020B0502040204020203" pitchFamily="34" charset="0"/>
              </a:rPr>
              <a:t>.</a:t>
            </a:r>
          </a:p>
          <a:p>
            <a:pPr algn="just"/>
            <a:r>
              <a:rPr lang="ru-RU" sz="1800" b="1" spc="-10" dirty="0">
                <a:latin typeface="Bahnschrift SemiBold Condensed" panose="020B0502040204020203" pitchFamily="34" charset="0"/>
              </a:rPr>
              <a:t> В </a:t>
            </a:r>
            <a:r>
              <a:rPr lang="ru-RU" sz="1800" spc="-10" dirty="0">
                <a:latin typeface="Bahnschrift SemiBold Condensed" panose="020B0502040204020203" pitchFamily="34" charset="0"/>
                <a:ea typeface="Times New Roman" panose="02020603050405020304" pitchFamily="18" charset="0"/>
              </a:rPr>
              <a:t>1965г. переведен в </a:t>
            </a:r>
            <a:r>
              <a:rPr lang="ru-RU" sz="1800" spc="-10" dirty="0" err="1">
                <a:latin typeface="Bahnschrift SemiBold Condensed" panose="020B0502040204020203" pitchFamily="34" charset="0"/>
                <a:ea typeface="Times New Roman" panose="02020603050405020304" pitchFamily="18" charset="0"/>
              </a:rPr>
              <a:t>Татауровскую</a:t>
            </a:r>
            <a:r>
              <a:rPr lang="ru-RU" sz="1800" spc="-10" dirty="0">
                <a:latin typeface="Bahnschrift SemiBold Condensed" panose="020B0502040204020203" pitchFamily="34" charset="0"/>
                <a:ea typeface="Times New Roman" panose="02020603050405020304" pitchFamily="18" charset="0"/>
              </a:rPr>
              <a:t> школу директором, которой руководил до 1976г.</a:t>
            </a:r>
            <a:endParaRPr lang="ru-RU" sz="1800" b="1" spc="-10" dirty="0">
              <a:latin typeface="Bahnschrift SemiBold Condensed" panose="020B0502040204020203" pitchFamily="34" charset="0"/>
            </a:endParaRPr>
          </a:p>
          <a:p>
            <a:pPr algn="just"/>
            <a:endParaRPr lang="ru-RU" sz="1800" b="1" spc="-10" dirty="0">
              <a:effectLst/>
              <a:latin typeface="Bahnschrift SemiBold Condensed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800" b="1" dirty="0">
              <a:latin typeface="Bahnschrift SemiBold Condensed" panose="020B0502040204020203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805" y="1796901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+mj-lt"/>
              </a:rPr>
              <a:t>Место для фото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br>
              <a:rPr lang="ru-RU" sz="2200" dirty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8693237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C6CB22D-E0B9-4A2C-83D3-931F2B4DAFE8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3778" y="2073866"/>
            <a:ext cx="2378710" cy="3221990"/>
          </a:xfrm>
          <a:prstGeom prst="rect">
            <a:avLst/>
          </a:prstGeom>
          <a:noFill/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66404D4-40A3-44A2-AFD6-0F534CDB3A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37005" y="4859096"/>
            <a:ext cx="1239561" cy="123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DE24E5-37C1-49AB-A924-31DFF416E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0762" y="-775445"/>
            <a:ext cx="3139712" cy="3310415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0D3CB36D-6B19-430F-A043-CB16AF25AA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1908" y="2999308"/>
            <a:ext cx="6656368" cy="34281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latin typeface="Bahnschrift SemiBold Condensed" panose="020B0502040204020203" pitchFamily="34" charset="0"/>
              </a:rPr>
              <a:t>Родился в 1926 году. Один из старейших педагогов, ветеран Великой Отечественной войны.  18 ноября 1943 года (в 17 лет) был призван на действительную военную службу в ряды Советской армии.  Служил в 15 танковом полку. Мобилизован 25 сентября 1946г. В годы войны получил звание лейтенанта.  Имеет медаль «За победу над Германией в Великой Отечественной войне 1941-1945гг».</a:t>
            </a:r>
          </a:p>
          <a:p>
            <a:pPr marL="0" indent="0" algn="just">
              <a:buNone/>
            </a:pPr>
            <a:r>
              <a:rPr lang="ru-RU" sz="1800" dirty="0">
                <a:latin typeface="Bahnschrift SemiBold Condensed" panose="020B0502040204020203" pitchFamily="34" charset="0"/>
              </a:rPr>
              <a:t>В 1949 году экстерном сдал экзаменационные испытания при Улан-Удэнском педагогическом училище по специальности учитель начальных классов. </a:t>
            </a:r>
          </a:p>
          <a:p>
            <a:pPr marL="0" indent="0" algn="just">
              <a:buNone/>
            </a:pPr>
            <a:r>
              <a:rPr lang="ru-RU" sz="1800" dirty="0">
                <a:latin typeface="Bahnschrift SemiBold Condensed" panose="020B0502040204020203" pitchFamily="34" charset="0"/>
              </a:rPr>
              <a:t> В 1976 году назначен преподавателем труда и военного дела в </a:t>
            </a:r>
            <a:r>
              <a:rPr lang="ru-RU" sz="1800" dirty="0" err="1">
                <a:latin typeface="Bahnschrift SemiBold Condensed" panose="020B0502040204020203" pitchFamily="34" charset="0"/>
              </a:rPr>
              <a:t>Татауровскую</a:t>
            </a:r>
            <a:r>
              <a:rPr lang="ru-RU" sz="1800" dirty="0">
                <a:latin typeface="Bahnschrift SemiBold Condensed" panose="020B0502040204020203" pitchFamily="34" charset="0"/>
              </a:rPr>
              <a:t> среднюю школу, где проработал до 1990 года и ушел на пенсию.</a:t>
            </a:r>
          </a:p>
          <a:p>
            <a:pPr marL="0" indent="0" algn="just">
              <a:buNone/>
            </a:pPr>
            <a:r>
              <a:rPr lang="ru-RU" sz="1800" dirty="0">
                <a:latin typeface="Bahnschrift SemiBold Condensed" panose="020B0502040204020203" pitchFamily="34" charset="0"/>
              </a:rPr>
              <a:t> С чёткой военной выправкой учитель требовал от каждого ученика порядка, аккуратности, дисциплинированности. Хотя сам был человеком очень добрым, отзывчивым, безотказным.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36E1DA4-E6B8-4103-864E-4ED30E951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41908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DBFDB0E-F1A0-4687-8F54-E8BE35A849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1583" y="1596568"/>
            <a:ext cx="2892217" cy="415794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F964936-F310-44A2-8129-2A12E0E6A9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3385" y="113381"/>
            <a:ext cx="8803387" cy="96325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BFE1DFB-856E-4EC3-AED6-809D7D52E9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3968" y="1961889"/>
            <a:ext cx="2507445" cy="329954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C13B721-E316-4374-849B-B51DEAC785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8468" y="5053808"/>
            <a:ext cx="1302603" cy="130260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CD58EF-D96D-464A-BD8F-826EAE149DEC}"/>
              </a:ext>
            </a:extLst>
          </p:cNvPr>
          <p:cNvSpPr txBox="1"/>
          <p:nvPr/>
        </p:nvSpPr>
        <p:spPr>
          <a:xfrm>
            <a:off x="1741908" y="987165"/>
            <a:ext cx="652728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dirty="0">
                <a:latin typeface="Bahnschrift SemiBold Condensed" panose="020B0502040204020203" pitchFamily="34" charset="0"/>
              </a:rPr>
              <a:t>Леонов Владимир </a:t>
            </a:r>
            <a:r>
              <a:rPr lang="ru-RU" sz="2600" dirty="0" err="1">
                <a:latin typeface="Bahnschrift SemiBold Condensed" panose="020B0502040204020203" pitchFamily="34" charset="0"/>
              </a:rPr>
              <a:t>Панфилович</a:t>
            </a:r>
            <a:endParaRPr lang="ru-RU" sz="2600" dirty="0">
              <a:latin typeface="Bahnschrift SemiBold Condensed" panose="020B0502040204020203" pitchFamily="34" charset="0"/>
            </a:endParaRPr>
          </a:p>
          <a:p>
            <a:r>
              <a:rPr lang="ru-RU" sz="2000" dirty="0">
                <a:latin typeface="Bahnschrift SemiBold Condensed" panose="020B0502040204020203" pitchFamily="34" charset="0"/>
              </a:rPr>
              <a:t>05.06.1926-</a:t>
            </a:r>
            <a:r>
              <a:rPr lang="en-US" sz="2000">
                <a:latin typeface="Bahnschrift SemiBold Condensed" panose="020B0502040204020203" pitchFamily="34" charset="0"/>
              </a:rPr>
              <a:t>24.09.</a:t>
            </a:r>
            <a:r>
              <a:rPr lang="ru-RU" sz="2000" dirty="0">
                <a:latin typeface="Bahnschrift SemiBold Condensed" panose="020B0502040204020203" pitchFamily="34" charset="0"/>
              </a:rPr>
              <a:t>1994</a:t>
            </a:r>
          </a:p>
          <a:p>
            <a:r>
              <a:rPr lang="ru-RU" sz="2000" dirty="0">
                <a:latin typeface="Bahnschrift SemiBold Condensed" panose="020B0502040204020203" pitchFamily="34" charset="0"/>
              </a:rPr>
              <a:t>Место рождения – с. </a:t>
            </a:r>
            <a:r>
              <a:rPr lang="ru-RU" sz="2000" dirty="0" err="1">
                <a:latin typeface="Bahnschrift SemiBold Condensed" panose="020B0502040204020203" pitchFamily="34" charset="0"/>
              </a:rPr>
              <a:t>Леоновка</a:t>
            </a:r>
            <a:r>
              <a:rPr lang="ru-RU" sz="2000" dirty="0">
                <a:latin typeface="Bahnschrift SemiBold Condensed" panose="020B0502040204020203" pitchFamily="34" charset="0"/>
              </a:rPr>
              <a:t>, Кижингинский район,</a:t>
            </a:r>
          </a:p>
          <a:p>
            <a:r>
              <a:rPr lang="ru-RU" sz="2000" dirty="0">
                <a:latin typeface="Bahnschrift SemiBold Condensed" panose="020B0502040204020203" pitchFamily="34" charset="0"/>
              </a:rPr>
              <a:t> Бурят-Монгольская АССР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85545A-8657-4E89-8CA3-0C029862A722}"/>
              </a:ext>
            </a:extLst>
          </p:cNvPr>
          <p:cNvSpPr txBox="1"/>
          <p:nvPr/>
        </p:nvSpPr>
        <p:spPr>
          <a:xfrm>
            <a:off x="1741908" y="2498155"/>
            <a:ext cx="63741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Bahnschrift SemiBold Condensed" panose="020B0502040204020203" pitchFamily="34" charset="0"/>
              </a:rPr>
              <a:t>Краткая биография:</a:t>
            </a:r>
          </a:p>
        </p:txBody>
      </p:sp>
    </p:spTree>
    <p:extLst>
      <p:ext uri="{BB962C8B-B14F-4D97-AF65-F5344CB8AC3E}">
        <p14:creationId xmlns:p14="http://schemas.microsoft.com/office/powerpoint/2010/main" val="3398786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1DBF6548-F2C7-4184-B22C-E11E46D9E5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741907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C07FCE8-B154-46C8-BA70-1C6237751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3780" y="-761590"/>
            <a:ext cx="3139712" cy="33104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F3B3521-6E67-49E8-A6CD-CFC2DE346F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9939" y="1425454"/>
            <a:ext cx="3139712" cy="451375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3238A90-D00A-4FE7-81B6-58EF20600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7875" y="5002"/>
            <a:ext cx="8803387" cy="9632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CAD3C78-2CE4-4A3B-80F6-23E652734C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7331" y="1792919"/>
            <a:ext cx="2584928" cy="36396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3B22E05-F710-48E8-B9A4-003E5809ED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10743" y="5153903"/>
            <a:ext cx="1362307" cy="136230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92A7A3A-8F3C-44BC-95FC-4FF033EADBC2}"/>
              </a:ext>
            </a:extLst>
          </p:cNvPr>
          <p:cNvSpPr txBox="1"/>
          <p:nvPr/>
        </p:nvSpPr>
        <p:spPr>
          <a:xfrm>
            <a:off x="1779451" y="774658"/>
            <a:ext cx="60035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600" dirty="0">
                <a:latin typeface="Bahnschrift SemiBold Condensed" panose="020B0502040204020203" pitchFamily="34" charset="0"/>
              </a:rPr>
              <a:t>Николаева Клавдия Ефимовна </a:t>
            </a:r>
          </a:p>
          <a:p>
            <a:r>
              <a:rPr lang="ru-RU" sz="2000" dirty="0">
                <a:latin typeface="Bahnschrift SemiBold Condensed" panose="020B0502040204020203" pitchFamily="34" charset="0"/>
              </a:rPr>
              <a:t>20.03.1930-07.01.2022</a:t>
            </a:r>
          </a:p>
          <a:p>
            <a:r>
              <a:rPr lang="ru-RU" sz="2000" dirty="0">
                <a:latin typeface="Bahnschrift SemiBold Condensed" panose="020B0502040204020203" pitchFamily="34" charset="0"/>
              </a:rPr>
              <a:t>Место рождения- улус </a:t>
            </a:r>
            <a:r>
              <a:rPr lang="ru-RU" sz="2000" dirty="0" err="1">
                <a:latin typeface="Bahnschrift SemiBold Condensed" panose="020B0502040204020203" pitchFamily="34" charset="0"/>
              </a:rPr>
              <a:t>Зангей</a:t>
            </a:r>
            <a:r>
              <a:rPr lang="ru-RU" sz="2000" dirty="0">
                <a:latin typeface="Bahnschrift SemiBold Condensed" panose="020B0502040204020203" pitchFamily="34" charset="0"/>
              </a:rPr>
              <a:t>, </a:t>
            </a:r>
            <a:r>
              <a:rPr lang="ru-RU" sz="2000" dirty="0" err="1">
                <a:latin typeface="Bahnschrift SemiBold Condensed" panose="020B0502040204020203" pitchFamily="34" charset="0"/>
              </a:rPr>
              <a:t>Аларский</a:t>
            </a:r>
            <a:r>
              <a:rPr lang="ru-RU" sz="2000" dirty="0">
                <a:latin typeface="Bahnschrift SemiBold Condensed" panose="020B0502040204020203" pitchFamily="34" charset="0"/>
              </a:rPr>
              <a:t> район, Иркутская область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C4B2611-FB1D-4B03-97E5-F2F09360FB95}"/>
              </a:ext>
            </a:extLst>
          </p:cNvPr>
          <p:cNvSpPr txBox="1"/>
          <p:nvPr/>
        </p:nvSpPr>
        <p:spPr>
          <a:xfrm>
            <a:off x="1735071" y="2162251"/>
            <a:ext cx="658761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Bahnschrift SemiBold Condensed" panose="020B0502040204020203" pitchFamily="34" charset="0"/>
              </a:rPr>
              <a:t>Родилась в 1930 году. Одна из старейших педагогов, труженица тыла и ветеран труда.  Родилась и выросла Клавдия Ефимовна в улусе </a:t>
            </a:r>
            <a:r>
              <a:rPr lang="ru-RU" dirty="0" err="1">
                <a:latin typeface="Bahnschrift SemiBold Condensed" panose="020B0502040204020203" pitchFamily="34" charset="0"/>
              </a:rPr>
              <a:t>Зангей</a:t>
            </a:r>
            <a:r>
              <a:rPr lang="ru-RU" dirty="0">
                <a:latin typeface="Bahnschrift SemiBold Condensed" panose="020B0502040204020203" pitchFamily="34" charset="0"/>
              </a:rPr>
              <a:t>, </a:t>
            </a:r>
            <a:r>
              <a:rPr lang="ru-RU" dirty="0" err="1">
                <a:latin typeface="Bahnschrift SemiBold Condensed" panose="020B0502040204020203" pitchFamily="34" charset="0"/>
              </a:rPr>
              <a:t>Аларского</a:t>
            </a:r>
            <a:r>
              <a:rPr lang="ru-RU" dirty="0">
                <a:latin typeface="Bahnschrift SemiBold Condensed" panose="020B0502040204020203" pitchFamily="34" charset="0"/>
              </a:rPr>
              <a:t> района, Иркутской области в крестьянской семье тринадцатым ребёнком.  Когда началась Великая Отечественная война, ей было всего 10 лет. Ученицей 7 класса была награждена медалью «За доблестный труд в Великой Отечественной войне 1941 – 1945 </a:t>
            </a:r>
            <a:r>
              <a:rPr lang="ru-RU" dirty="0" err="1">
                <a:latin typeface="Bahnschrift SemiBold Condensed" panose="020B0502040204020203" pitchFamily="34" charset="0"/>
              </a:rPr>
              <a:t>гг</a:t>
            </a:r>
            <a:r>
              <a:rPr lang="ru-RU" dirty="0">
                <a:latin typeface="Bahnschrift SemiBold Condensed" panose="020B0502040204020203" pitchFamily="34" charset="0"/>
              </a:rPr>
              <a:t>».</a:t>
            </a:r>
          </a:p>
          <a:p>
            <a:pPr algn="just"/>
            <a:r>
              <a:rPr lang="ru-RU" dirty="0">
                <a:latin typeface="Bahnschrift SemiBold Condensed" panose="020B0502040204020203" pitchFamily="34" charset="0"/>
              </a:rPr>
              <a:t> В 1950 году начала свою трудовую деятельность учителем начальных классов в </a:t>
            </a:r>
            <a:r>
              <a:rPr lang="ru-RU" dirty="0" err="1">
                <a:latin typeface="Bahnschrift SemiBold Condensed" panose="020B0502040204020203" pitchFamily="34" charset="0"/>
              </a:rPr>
              <a:t>Икинатской</a:t>
            </a:r>
            <a:r>
              <a:rPr lang="ru-RU" dirty="0">
                <a:latin typeface="Bahnschrift SemiBold Condensed" panose="020B0502040204020203" pitchFamily="34" charset="0"/>
              </a:rPr>
              <a:t> начальной школе Иркутской области. В 1961 году Клавдия Ефимовна была переведена в </a:t>
            </a:r>
            <a:r>
              <a:rPr lang="ru-RU" dirty="0" err="1">
                <a:latin typeface="Bahnschrift SemiBold Condensed" panose="020B0502040204020203" pitchFamily="34" charset="0"/>
              </a:rPr>
              <a:t>Татауровскую</a:t>
            </a:r>
            <a:r>
              <a:rPr lang="ru-RU" dirty="0">
                <a:latin typeface="Bahnschrift SemiBold Condensed" panose="020B0502040204020203" pitchFamily="34" charset="0"/>
              </a:rPr>
              <a:t> начальную школу учителем.  </a:t>
            </a:r>
          </a:p>
          <a:p>
            <a:pPr algn="just"/>
            <a:r>
              <a:rPr lang="ru-RU" dirty="0">
                <a:latin typeface="Bahnschrift SemiBold Condensed" panose="020B0502040204020203" pitchFamily="34" charset="0"/>
              </a:rPr>
              <a:t>В 1964 году закончила заочное отделение Улан-Удэнского педагогического училища </a:t>
            </a:r>
            <a:r>
              <a:rPr lang="ru-RU" dirty="0" err="1">
                <a:latin typeface="Bahnschrift SemiBold Condensed" panose="020B0502040204020203" pitchFamily="34" charset="0"/>
              </a:rPr>
              <a:t>Минпроса</a:t>
            </a:r>
            <a:r>
              <a:rPr lang="ru-RU" dirty="0">
                <a:latin typeface="Bahnschrift SemiBold Condensed" panose="020B0502040204020203" pitchFamily="34" charset="0"/>
              </a:rPr>
              <a:t> Бурятской АССР по специальности «Учитель начальных классов».</a:t>
            </a:r>
          </a:p>
          <a:p>
            <a:pPr algn="just"/>
            <a:r>
              <a:rPr lang="ru-RU" dirty="0">
                <a:latin typeface="Bahnschrift SemiBold Condensed" panose="020B0502040204020203" pitchFamily="34" charset="0"/>
              </a:rPr>
              <a:t> За добросовестный труд Клавдия Ефимовна награждена Почетными грамотами Райкома КПСС, Исполкома, Райкома Профсоюза работников Просвещения, Благодарственной грамотой общества «Знание» РСФСР, Грамотой Министерства Просвещения РСФСР. Награждена Юбилейными медалями ко Дню Победы. </a:t>
            </a:r>
          </a:p>
          <a:p>
            <a:pPr algn="just"/>
            <a:endParaRPr lang="ru-RU" dirty="0">
              <a:latin typeface="Bahnschrift SemiBold Condensed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D10135B-B715-4016-8629-5E80D7830DE3}"/>
              </a:ext>
            </a:extLst>
          </p:cNvPr>
          <p:cNvSpPr txBox="1"/>
          <p:nvPr/>
        </p:nvSpPr>
        <p:spPr>
          <a:xfrm>
            <a:off x="1735071" y="1792919"/>
            <a:ext cx="63253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Bahnschrift SemiBold Condensed" panose="020B0502040204020203" pitchFamily="34" charset="0"/>
              </a:rPr>
              <a:t>Краткая биография:</a:t>
            </a:r>
          </a:p>
        </p:txBody>
      </p:sp>
    </p:spTree>
    <p:extLst>
      <p:ext uri="{BB962C8B-B14F-4D97-AF65-F5344CB8AC3E}">
        <p14:creationId xmlns:p14="http://schemas.microsoft.com/office/powerpoint/2010/main" val="29478298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499</Words>
  <Application>Microsoft Office PowerPoint</Application>
  <PresentationFormat>Широкоэкранный</PresentationFormat>
  <Paragraphs>28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Bahnschrift SemiBold Condensed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СветланаВладимировна</cp:lastModifiedBy>
  <cp:revision>17</cp:revision>
  <dcterms:created xsi:type="dcterms:W3CDTF">2025-02-12T07:14:33Z</dcterms:created>
  <dcterms:modified xsi:type="dcterms:W3CDTF">2025-06-02T04:54:46Z</dcterms:modified>
</cp:coreProperties>
</file>