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42F24"/>
    <a:srgbClr val="FFFFFF"/>
    <a:srgbClr val="261A14"/>
    <a:srgbClr val="463026"/>
    <a:srgbClr val="8F1613"/>
    <a:srgbClr val="78372A"/>
    <a:srgbClr val="B4523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89" d="100"/>
          <a:sy n="89" d="100"/>
        </p:scale>
        <p:origin x="418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3B601D-6A38-4780-A4EC-6835CB2B45AA}" type="datetimeFigureOut">
              <a:rPr lang="ru-RU" smtClean="0"/>
              <a:t>06.06.2025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85AC4D-43C0-4E3A-AC29-B6FA9094DB9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892522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3B601D-6A38-4780-A4EC-6835CB2B45AA}" type="datetimeFigureOut">
              <a:rPr lang="ru-RU" smtClean="0"/>
              <a:t>06.06.2025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85AC4D-43C0-4E3A-AC29-B6FA9094DB9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0239461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3B601D-6A38-4780-A4EC-6835CB2B45AA}" type="datetimeFigureOut">
              <a:rPr lang="ru-RU" smtClean="0"/>
              <a:t>06.06.2025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85AC4D-43C0-4E3A-AC29-B6FA9094DB9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184313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3B601D-6A38-4780-A4EC-6835CB2B45AA}" type="datetimeFigureOut">
              <a:rPr lang="ru-RU" smtClean="0"/>
              <a:t>06.06.2025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85AC4D-43C0-4E3A-AC29-B6FA9094DB9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733850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3B601D-6A38-4780-A4EC-6835CB2B45AA}" type="datetimeFigureOut">
              <a:rPr lang="ru-RU" smtClean="0"/>
              <a:t>06.06.2025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85AC4D-43C0-4E3A-AC29-B6FA9094DB9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828008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3B601D-6A38-4780-A4EC-6835CB2B45AA}" type="datetimeFigureOut">
              <a:rPr lang="ru-RU" smtClean="0"/>
              <a:t>06.06.2025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85AC4D-43C0-4E3A-AC29-B6FA9094DB9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043497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3B601D-6A38-4780-A4EC-6835CB2B45AA}" type="datetimeFigureOut">
              <a:rPr lang="ru-RU" smtClean="0"/>
              <a:t>06.06.2025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85AC4D-43C0-4E3A-AC29-B6FA9094DB9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284194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3B601D-6A38-4780-A4EC-6835CB2B45AA}" type="datetimeFigureOut">
              <a:rPr lang="ru-RU" smtClean="0"/>
              <a:t>06.06.2025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85AC4D-43C0-4E3A-AC29-B6FA9094DB9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579846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3B601D-6A38-4780-A4EC-6835CB2B45AA}" type="datetimeFigureOut">
              <a:rPr lang="ru-RU" smtClean="0"/>
              <a:t>06.06.2025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85AC4D-43C0-4E3A-AC29-B6FA9094DB9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102992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3B601D-6A38-4780-A4EC-6835CB2B45AA}" type="datetimeFigureOut">
              <a:rPr lang="ru-RU" smtClean="0"/>
              <a:t>06.06.2025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85AC4D-43C0-4E3A-AC29-B6FA9094DB9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487438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3B601D-6A38-4780-A4EC-6835CB2B45AA}" type="datetimeFigureOut">
              <a:rPr lang="ru-RU" smtClean="0"/>
              <a:t>06.06.2025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85AC4D-43C0-4E3A-AC29-B6FA9094DB9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44149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3B601D-6A38-4780-A4EC-6835CB2B45AA}" type="datetimeFigureOut">
              <a:rPr lang="ru-RU" smtClean="0"/>
              <a:t>06.06.2025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85AC4D-43C0-4E3A-AC29-B6FA9094DB9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86646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968844" y="1575529"/>
            <a:ext cx="4716628" cy="1241811"/>
          </a:xfrm>
        </p:spPr>
        <p:txBody>
          <a:bodyPr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</a:pPr>
            <a:r>
              <a:rPr lang="ru-RU" sz="2600" b="1" dirty="0" smtClean="0">
                <a:latin typeface="Bahnschrift SemiBold Condensed" panose="020B0502040204020203" pitchFamily="34" charset="0"/>
              </a:rPr>
              <a:t>Бельков Николай Андреевич</a:t>
            </a:r>
          </a:p>
          <a:p>
            <a:pPr algn="l">
              <a:lnSpc>
                <a:spcPct val="100000"/>
              </a:lnSpc>
              <a:spcBef>
                <a:spcPts val="0"/>
              </a:spcBef>
            </a:pPr>
            <a:r>
              <a:rPr lang="ru-RU" sz="2200" dirty="0" smtClean="0">
                <a:latin typeface="Bahnschrift SemiBold Condensed" panose="020B0502040204020203" pitchFamily="34" charset="0"/>
              </a:rPr>
              <a:t>1922-1998</a:t>
            </a:r>
          </a:p>
          <a:p>
            <a:pPr algn="l">
              <a:lnSpc>
                <a:spcPct val="100000"/>
              </a:lnSpc>
              <a:spcBef>
                <a:spcPts val="0"/>
              </a:spcBef>
            </a:pPr>
            <a:r>
              <a:rPr lang="ru-RU" sz="2200" dirty="0">
                <a:latin typeface="Bahnschrift SemiBold Condensed" panose="020B0502040204020203" pitchFamily="34" charset="0"/>
              </a:rPr>
              <a:t>Место рождения – </a:t>
            </a:r>
            <a:r>
              <a:rPr lang="ru-RU" sz="2200" dirty="0" err="1" smtClean="0">
                <a:latin typeface="Bahnschrift SemiBold Condensed" panose="020B0502040204020203" pitchFamily="34" charset="0"/>
              </a:rPr>
              <a:t>Кабанский</a:t>
            </a:r>
            <a:r>
              <a:rPr lang="ru-RU" sz="2200" dirty="0" smtClean="0">
                <a:latin typeface="Bahnschrift SemiBold Condensed" panose="020B0502040204020203" pitchFamily="34" charset="0"/>
              </a:rPr>
              <a:t> </a:t>
            </a:r>
            <a:r>
              <a:rPr lang="ru-RU" sz="2200" dirty="0" smtClean="0">
                <a:latin typeface="Bahnschrift SemiBold Condensed" panose="020B0502040204020203" pitchFamily="34" charset="0"/>
              </a:rPr>
              <a:t>район, с. </a:t>
            </a:r>
            <a:r>
              <a:rPr lang="ru-RU" sz="2200" dirty="0" err="1" smtClean="0">
                <a:latin typeface="Bahnschrift SemiBold Condensed" panose="020B0502040204020203" pitchFamily="34" charset="0"/>
              </a:rPr>
              <a:t>Кабанск</a:t>
            </a:r>
            <a:endParaRPr lang="ru-RU" sz="2200" dirty="0">
              <a:latin typeface="Bahnschrift SemiBold Condensed" panose="020B0502040204020203" pitchFamily="34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972" r="7075"/>
          <a:stretch/>
        </p:blipFill>
        <p:spPr>
          <a:xfrm>
            <a:off x="0" y="-1"/>
            <a:ext cx="1746422" cy="6864887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250588">
            <a:off x="9651106" y="203290"/>
            <a:ext cx="2683307" cy="1925457"/>
          </a:xfrm>
          <a:prstGeom prst="rect">
            <a:avLst/>
          </a:prstGeom>
        </p:spPr>
      </p:pic>
      <p:sp>
        <p:nvSpPr>
          <p:cNvPr id="12" name="Подзаголовок 2"/>
          <p:cNvSpPr txBox="1">
            <a:spLocks/>
          </p:cNvSpPr>
          <p:nvPr/>
        </p:nvSpPr>
        <p:spPr>
          <a:xfrm>
            <a:off x="1968844" y="2990673"/>
            <a:ext cx="5860752" cy="363441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ru-RU" sz="2200" dirty="0">
                <a:latin typeface="Bahnschrift SemiBold Condensed" panose="020B0502040204020203" pitchFamily="34" charset="0"/>
              </a:rPr>
              <a:t>Краткая биография:</a:t>
            </a:r>
          </a:p>
          <a:p>
            <a:pPr algn="just"/>
            <a:r>
              <a:rPr lang="ru-RU" sz="2200" dirty="0">
                <a:latin typeface="Bahnschrift SemiBold Condensed" panose="020B0502040204020203" pitchFamily="34" charset="0"/>
              </a:rPr>
              <a:t>Родился в </a:t>
            </a:r>
            <a:r>
              <a:rPr lang="ru-RU" sz="2200" dirty="0" smtClean="0">
                <a:latin typeface="Bahnschrift SemiBold Condensed" panose="020B0502040204020203" pitchFamily="34" charset="0"/>
              </a:rPr>
              <a:t>1922 </a:t>
            </a:r>
            <a:r>
              <a:rPr lang="ru-RU" sz="2200" dirty="0">
                <a:latin typeface="Bahnschrift SemiBold Condensed" panose="020B0502040204020203" pitchFamily="34" charset="0"/>
              </a:rPr>
              <a:t>году. Один из старейших российских педагогов, ветеран Великой Отечественной войны. </a:t>
            </a:r>
            <a:r>
              <a:rPr lang="ru-RU" sz="2200" dirty="0">
                <a:latin typeface="Bahnschrift Condensed" panose="020B0502040204020203" pitchFamily="34" charset="0"/>
              </a:rPr>
              <a:t>В действующую армию призван в августе 1941 года. Прошел курс военной подготовки и в звании младшего лейтенанта начал свой боевой путь в июне 1942 года в 11 </a:t>
            </a:r>
            <a:r>
              <a:rPr lang="ru-RU" sz="2200" dirty="0" err="1">
                <a:latin typeface="Bahnschrift Condensed" panose="020B0502040204020203" pitchFamily="34" charset="0"/>
              </a:rPr>
              <a:t>гв.сп</a:t>
            </a:r>
            <a:r>
              <a:rPr lang="ru-RU" sz="2200" dirty="0">
                <a:latin typeface="Bahnschrift Condensed" panose="020B0502040204020203" pitchFamily="34" charset="0"/>
              </a:rPr>
              <a:t> 4 </a:t>
            </a:r>
            <a:r>
              <a:rPr lang="ru-RU" sz="2200" dirty="0" err="1">
                <a:latin typeface="Bahnschrift Condensed" panose="020B0502040204020203" pitchFamily="34" charset="0"/>
              </a:rPr>
              <a:t>гв.сд</a:t>
            </a:r>
            <a:r>
              <a:rPr lang="ru-RU" sz="2200" dirty="0">
                <a:latin typeface="Bahnschrift Condensed" panose="020B0502040204020203" pitchFamily="34" charset="0"/>
              </a:rPr>
              <a:t> , затем 1256 </a:t>
            </a:r>
            <a:r>
              <a:rPr lang="ru-RU" sz="2200" dirty="0" err="1">
                <a:latin typeface="Bahnschrift Condensed" panose="020B0502040204020203" pitchFamily="34" charset="0"/>
              </a:rPr>
              <a:t>сп</a:t>
            </a:r>
            <a:r>
              <a:rPr lang="ru-RU" sz="2200" dirty="0">
                <a:latin typeface="Bahnschrift Condensed" panose="020B0502040204020203" pitchFamily="34" charset="0"/>
              </a:rPr>
              <a:t> ,8 </a:t>
            </a:r>
            <a:r>
              <a:rPr lang="ru-RU" sz="2200" dirty="0" err="1">
                <a:latin typeface="Bahnschrift Condensed" panose="020B0502040204020203" pitchFamily="34" charset="0"/>
              </a:rPr>
              <a:t>гв.сп</a:t>
            </a:r>
            <a:r>
              <a:rPr lang="ru-RU" sz="2200" dirty="0">
                <a:latin typeface="Bahnschrift Condensed" panose="020B0502040204020203" pitchFamily="34" charset="0"/>
              </a:rPr>
              <a:t> 4 </a:t>
            </a:r>
            <a:r>
              <a:rPr lang="ru-RU" sz="2200" dirty="0" err="1">
                <a:latin typeface="Bahnschrift Condensed" panose="020B0502040204020203" pitchFamily="34" charset="0"/>
              </a:rPr>
              <a:t>гв.сд</a:t>
            </a:r>
            <a:r>
              <a:rPr lang="ru-RU" sz="2200" dirty="0">
                <a:latin typeface="Bahnschrift Condensed" panose="020B0502040204020203" pitchFamily="34" charset="0"/>
              </a:rPr>
              <a:t>  на Ленинградском фронте. Награжден медалью "За победу над Германией", орденом "Красного Знамени", орденом Отечественной войны. После войны работал военным руководителем в </a:t>
            </a:r>
            <a:r>
              <a:rPr lang="ru-RU" sz="2200" dirty="0" err="1">
                <a:latin typeface="Bahnschrift Condensed" panose="020B0502040204020203" pitchFamily="34" charset="0"/>
              </a:rPr>
              <a:t>Кабанской</a:t>
            </a:r>
            <a:r>
              <a:rPr lang="ru-RU" sz="2200" dirty="0">
                <a:latin typeface="Bahnschrift Condensed" panose="020B0502040204020203" pitchFamily="34" charset="0"/>
              </a:rPr>
              <a:t> средней школе. В конце 1970-х г. </a:t>
            </a:r>
            <a:r>
              <a:rPr lang="ru-RU" sz="2200" smtClean="0">
                <a:latin typeface="Bahnschrift Condensed" panose="020B0502040204020203" pitchFamily="34" charset="0"/>
              </a:rPr>
              <a:t>в Турунтаевской</a:t>
            </a:r>
            <a:r>
              <a:rPr lang="ru-RU" sz="2200" dirty="0" smtClean="0">
                <a:latin typeface="Bahnschrift Condensed" panose="020B0502040204020203" pitchFamily="34" charset="0"/>
              </a:rPr>
              <a:t> школе №1 </a:t>
            </a:r>
            <a:endParaRPr lang="ru-RU" sz="2200" dirty="0">
              <a:latin typeface="Bahnschrift Condensed" panose="020B0502040204020203" pitchFamily="34" charset="0"/>
            </a:endParaRPr>
          </a:p>
        </p:txBody>
      </p:sp>
      <p:pic>
        <p:nvPicPr>
          <p:cNvPr id="17" name="Рисунок 16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32187" y="1796902"/>
            <a:ext cx="2880657" cy="414525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TextBox 6"/>
          <p:cNvSpPr txBox="1"/>
          <p:nvPr/>
        </p:nvSpPr>
        <p:spPr>
          <a:xfrm>
            <a:off x="8803719" y="3684861"/>
            <a:ext cx="173759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latin typeface="+mj-lt"/>
              </a:rPr>
              <a:t>Место для фото</a:t>
            </a:r>
            <a:endParaRPr lang="ru-RU" dirty="0">
              <a:latin typeface="+mj-lt"/>
            </a:endParaRPr>
          </a:p>
        </p:txBody>
      </p:sp>
      <p:sp>
        <p:nvSpPr>
          <p:cNvPr id="10" name="Заголовок 1"/>
          <p:cNvSpPr txBox="1">
            <a:spLocks/>
          </p:cNvSpPr>
          <p:nvPr/>
        </p:nvSpPr>
        <p:spPr>
          <a:xfrm>
            <a:off x="1968845" y="891383"/>
            <a:ext cx="5535826" cy="494694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00000"/>
              </a:lnSpc>
              <a:spcBef>
                <a:spcPts val="0"/>
              </a:spcBef>
            </a:pPr>
            <a:r>
              <a:rPr lang="ru-RU" sz="2200" dirty="0" smtClean="0">
                <a:solidFill>
                  <a:srgbClr val="8F1613"/>
                </a:solidFill>
                <a:latin typeface="Bahnschrift SemiBold Condensed" panose="020B0502040204020203" pitchFamily="34" charset="0"/>
              </a:rPr>
              <a:t/>
            </a:r>
            <a:br>
              <a:rPr lang="ru-RU" sz="2200" dirty="0" smtClean="0">
                <a:solidFill>
                  <a:srgbClr val="8F1613"/>
                </a:solidFill>
                <a:latin typeface="Bahnschrift SemiBold Condensed" panose="020B0502040204020203" pitchFamily="34" charset="0"/>
              </a:rPr>
            </a:br>
            <a:r>
              <a:rPr lang="ru-RU" sz="2100" dirty="0" smtClean="0">
                <a:solidFill>
                  <a:srgbClr val="463026"/>
                </a:solidFill>
                <a:latin typeface="Bahnschrift SemiBold Condensed" panose="020B0502040204020203" pitchFamily="34" charset="0"/>
              </a:rPr>
              <a:t>СТРАНИЦЫ КНИГИ ПАМЯТИ </a:t>
            </a:r>
            <a:endParaRPr lang="ru-RU" sz="2100" dirty="0">
              <a:solidFill>
                <a:srgbClr val="463026"/>
              </a:solidFill>
              <a:latin typeface="Bahnschrift SemiBold Condensed" panose="020B0502040204020203" pitchFamily="34" charset="0"/>
            </a:endParaRPr>
          </a:p>
        </p:txBody>
      </p:sp>
      <p:sp>
        <p:nvSpPr>
          <p:cNvPr id="13" name="Заголовок 1"/>
          <p:cNvSpPr txBox="1">
            <a:spLocks/>
          </p:cNvSpPr>
          <p:nvPr/>
        </p:nvSpPr>
        <p:spPr>
          <a:xfrm>
            <a:off x="1968845" y="193193"/>
            <a:ext cx="5966639" cy="811767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00000"/>
              </a:lnSpc>
              <a:spcBef>
                <a:spcPts val="0"/>
              </a:spcBef>
            </a:pPr>
            <a:r>
              <a:rPr lang="ru-RU" sz="2600" dirty="0" smtClean="0">
                <a:solidFill>
                  <a:srgbClr val="8F1613"/>
                </a:solidFill>
                <a:latin typeface="Bahnschrift SemiBold Condensed" panose="020B0502040204020203" pitchFamily="34" charset="0"/>
              </a:rPr>
              <a:t>«Учитель-ветеран Великой Отечественной войны»</a:t>
            </a:r>
            <a:endParaRPr lang="ru-RU" sz="2600" dirty="0">
              <a:solidFill>
                <a:srgbClr val="463026"/>
              </a:solidFill>
              <a:latin typeface="Bahnschrift SemiBold Condensed" panose="020B0502040204020203" pitchFamily="34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9311569" y="6087175"/>
            <a:ext cx="1560774" cy="64843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1000" dirty="0">
              <a:solidFill>
                <a:srgbClr val="C00000"/>
              </a:solidFill>
            </a:endParaRPr>
          </a:p>
        </p:txBody>
      </p:sp>
      <p:pic>
        <p:nvPicPr>
          <p:cNvPr id="14" name="Рисунок 13" descr="C:\Users\Ирина\Downloads\IMG_9197.JPG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39015" y="1901048"/>
            <a:ext cx="2667000" cy="393040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9135444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87</TotalTime>
  <Words>81</Words>
  <Application>Microsoft Office PowerPoint</Application>
  <PresentationFormat>Широкоэкранный</PresentationFormat>
  <Paragraphs>8</Paragraphs>
  <Slides>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</vt:i4>
      </vt:variant>
    </vt:vector>
  </HeadingPairs>
  <TitlesOfParts>
    <vt:vector size="7" baseType="lpstr">
      <vt:lpstr>Arial</vt:lpstr>
      <vt:lpstr>Bahnschrift Condensed</vt:lpstr>
      <vt:lpstr>Bahnschrift SemiBold Condensed</vt:lpstr>
      <vt:lpstr>Calibri</vt:lpstr>
      <vt:lpstr>Calibri Light</vt:lpstr>
      <vt:lpstr>Тема Office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Страницы Книги Памяти  «Учитель-ветеран Великой Отечественной войны  и Учитель-ветеран тыла»</dc:title>
  <dc:creator>Пользователь</dc:creator>
  <cp:lastModifiedBy>Учетная запись Майкрософт</cp:lastModifiedBy>
  <cp:revision>14</cp:revision>
  <dcterms:created xsi:type="dcterms:W3CDTF">2025-02-12T07:14:33Z</dcterms:created>
  <dcterms:modified xsi:type="dcterms:W3CDTF">2025-06-06T03:08:34Z</dcterms:modified>
</cp:coreProperties>
</file>