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2F24"/>
    <a:srgbClr val="FFFFFF"/>
    <a:srgbClr val="261A14"/>
    <a:srgbClr val="463026"/>
    <a:srgbClr val="8F1613"/>
    <a:srgbClr val="78372A"/>
    <a:srgbClr val="B452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25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9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431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385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800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349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419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98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29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743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1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6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85470" y="1899725"/>
            <a:ext cx="5288167" cy="1241811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b="1" dirty="0">
                <a:latin typeface="Bahnschrift SemiBold Condensed" panose="020B0502040204020203" pitchFamily="34" charset="0"/>
              </a:rPr>
              <a:t>Романовский Евгений </a:t>
            </a:r>
            <a:r>
              <a:rPr lang="ru-RU" sz="2600" b="1" dirty="0" err="1">
                <a:latin typeface="Bahnschrift SemiBold Condensed" panose="020B0502040204020203" pitchFamily="34" charset="0"/>
              </a:rPr>
              <a:t>Назарович</a:t>
            </a:r>
            <a:r>
              <a:rPr lang="ru-RU" sz="2600" b="1" dirty="0">
                <a:latin typeface="Bahnschrift SemiBold Condensed" panose="020B0502040204020203" pitchFamily="34" charset="0"/>
              </a:rPr>
              <a:t/>
            </a:r>
            <a:br>
              <a:rPr lang="ru-RU" sz="2600" b="1" dirty="0">
                <a:latin typeface="Bahnschrift SemiBold Condensed" panose="020B0502040204020203" pitchFamily="34" charset="0"/>
              </a:rPr>
            </a:br>
            <a:r>
              <a:rPr lang="ru-RU" sz="2200" b="1" dirty="0" smtClean="0">
                <a:latin typeface="Bahnschrift SemiBold Condensed" panose="020B0502040204020203" pitchFamily="34" charset="0"/>
              </a:rPr>
              <a:t>02.11.1902-23.12.1984</a:t>
            </a:r>
            <a:endParaRPr lang="ru-RU" sz="2200" dirty="0" smtClean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– </a:t>
            </a:r>
            <a:r>
              <a:rPr lang="ru-RU" sz="2200" dirty="0">
                <a:latin typeface="Bahnschrift SemiBold Condensed" panose="020B0502040204020203" pitchFamily="34" charset="0"/>
              </a:rPr>
              <a:t>с. Ущерпье, Брянской области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85470" y="3314870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 smtClean="0">
                <a:latin typeface="Bahnschrift SemiBold Condensed" panose="020B0502040204020203" pitchFamily="34" charset="0"/>
              </a:rPr>
              <a:t>Краткая </a:t>
            </a:r>
            <a:r>
              <a:rPr lang="ru-RU" sz="2200" dirty="0">
                <a:latin typeface="Bahnschrift SemiBold Condensed" panose="020B0502040204020203" pitchFamily="34" charset="0"/>
              </a:rPr>
              <a:t>биография:</a:t>
            </a:r>
          </a:p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Педагогическую деятельность начал в 1921г. в Мухоршибири учителем русского языка и литературы. На фронт призван в 1942 г. После ранений в обе руки был демобилизован в звании сержанта и вернулся в Коменскую школу, которую возглавлял  с 1932 по 1962 год. Награжден медалями, орденом Трудового Красного знамени, имел звание Заслуженного учителя Бурятской АССР.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85471" y="1215579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85471" y="517389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pic>
        <p:nvPicPr>
          <p:cNvPr id="14" name="Объект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480" y="1796902"/>
            <a:ext cx="3020687" cy="4027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54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85470" y="1899725"/>
            <a:ext cx="5860752" cy="1241811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b="1" dirty="0">
                <a:latin typeface="Bahnschrift SemiBold Condensed" panose="020B0502040204020203" pitchFamily="34" charset="0"/>
              </a:rPr>
              <a:t>Горин Алексей </a:t>
            </a:r>
            <a:r>
              <a:rPr lang="ru-RU" sz="2600" b="1" dirty="0" err="1">
                <a:latin typeface="Bahnschrift SemiBold Condensed" panose="020B0502040204020203" pitchFamily="34" charset="0"/>
              </a:rPr>
              <a:t>Анфиногенович</a:t>
            </a:r>
            <a:r>
              <a:rPr lang="ru-RU" sz="2600" b="1" dirty="0">
                <a:latin typeface="Bahnschrift SemiBold Condensed" panose="020B0502040204020203" pitchFamily="34" charset="0"/>
              </a:rPr>
              <a:t/>
            </a:r>
            <a:br>
              <a:rPr lang="ru-RU" sz="2600" b="1" dirty="0">
                <a:latin typeface="Bahnschrift SemiBold Condensed" panose="020B0502040204020203" pitchFamily="34" charset="0"/>
              </a:rPr>
            </a:br>
            <a:r>
              <a:rPr lang="ru-RU" sz="2200" dirty="0" smtClean="0">
                <a:latin typeface="Bahnschrift SemiBold Condensed" panose="020B0502040204020203" pitchFamily="34" charset="0"/>
              </a:rPr>
              <a:t>14.05.1922-1970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anose="020B0502040204020203" pitchFamily="34" charset="0"/>
              </a:rPr>
              <a:t>Место </a:t>
            </a:r>
            <a:r>
              <a:rPr lang="ru-RU" sz="2200" dirty="0">
                <a:latin typeface="Bahnschrift SemiBold Condensed" panose="020B0502040204020203" pitchFamily="34" charset="0"/>
              </a:rPr>
              <a:t>рождения – </a:t>
            </a:r>
            <a:r>
              <a:rPr lang="ru-RU" sz="2200" dirty="0">
                <a:latin typeface="Bahnschrift SemiBold Condensed" panose="020B0502040204020203" pitchFamily="34" charset="0"/>
              </a:rPr>
              <a:t>с. Дурово, </a:t>
            </a:r>
            <a:r>
              <a:rPr lang="ru-RU" sz="2200" dirty="0" err="1">
                <a:latin typeface="Bahnschrift SemiBold Condensed" panose="020B0502040204020203" pitchFamily="34" charset="0"/>
              </a:rPr>
              <a:t>Хворостянского</a:t>
            </a:r>
            <a:r>
              <a:rPr lang="ru-RU" sz="2200" dirty="0">
                <a:latin typeface="Bahnschrift SemiBold Condensed" panose="020B0502040204020203" pitchFamily="34" charset="0"/>
              </a:rPr>
              <a:t> района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85470" y="3314870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 smtClean="0">
                <a:latin typeface="Bahnschrift SemiBold Condensed" panose="020B0502040204020203" pitchFamily="34" charset="0"/>
              </a:rPr>
              <a:t>Краткая </a:t>
            </a:r>
            <a:r>
              <a:rPr lang="ru-RU" sz="2200" dirty="0">
                <a:latin typeface="Bahnschrift SemiBold Condensed" panose="020B0502040204020203" pitchFamily="34" charset="0"/>
              </a:rPr>
              <a:t>биография:</a:t>
            </a:r>
          </a:p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Из техникума был призван в ряды РККА. Окончил Сретенское пехотное училище. Воевал 57озо, </a:t>
            </a:r>
            <a:r>
              <a:rPr lang="ru-RU" sz="2200" dirty="0" err="1">
                <a:latin typeface="Bahnschrift SemiBold Condensed" panose="020B0502040204020203" pitchFamily="34" charset="0"/>
              </a:rPr>
              <a:t>танко-истр</a:t>
            </a:r>
            <a:r>
              <a:rPr lang="ru-RU" sz="2200" dirty="0">
                <a:latin typeface="Bahnschrift SemiBold Condensed" panose="020B0502040204020203" pitchFamily="34" charset="0"/>
              </a:rPr>
              <a:t>. рота ГУК НКО </a:t>
            </a:r>
            <a:r>
              <a:rPr lang="ru-RU" sz="2200" dirty="0" err="1">
                <a:latin typeface="Bahnschrift SemiBold Condensed" panose="020B0502040204020203" pitchFamily="34" charset="0"/>
              </a:rPr>
              <a:t>ЗабВО</a:t>
            </a:r>
            <a:r>
              <a:rPr lang="ru-RU" sz="2200" dirty="0">
                <a:latin typeface="Bahnschrift SemiBold Condensed" panose="020B0502040204020203" pitchFamily="34" charset="0"/>
              </a:rPr>
              <a:t>. Долгое время работал по партийной линии. Был директором 8-летней школы в  </a:t>
            </a:r>
            <a:r>
              <a:rPr lang="ru-RU" sz="2200" dirty="0" err="1">
                <a:latin typeface="Bahnschrift SemiBold Condensed" panose="020B0502040204020203" pitchFamily="34" charset="0"/>
              </a:rPr>
              <a:t>с.Кабанск</a:t>
            </a:r>
            <a:r>
              <a:rPr lang="ru-RU" sz="2200" dirty="0">
                <a:latin typeface="Bahnschrift SemiBold Condensed" panose="020B0502040204020203" pitchFamily="34" charset="0"/>
              </a:rPr>
              <a:t>. Возглавлял Коменскую школу с 1964 по 1970 гг. За боевые заслуги награжден  орденом Красной Звезды.</a:t>
            </a: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85471" y="1215579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85471" y="517389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pic>
        <p:nvPicPr>
          <p:cNvPr id="11" name="Объект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270" y="1796902"/>
            <a:ext cx="3375332" cy="4170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18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85470" y="1635768"/>
            <a:ext cx="5860752" cy="1241811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b="1" dirty="0">
                <a:latin typeface="Bahnschrift SemiBold Condensed" panose="020B0502040204020203" pitchFamily="34" charset="0"/>
              </a:rPr>
              <a:t>Корнаков Николай Андреевич</a:t>
            </a:r>
            <a:br>
              <a:rPr lang="ru-RU" sz="2600" b="1" dirty="0">
                <a:latin typeface="Bahnschrift SemiBold Condensed" panose="020B0502040204020203" pitchFamily="34" charset="0"/>
              </a:rPr>
            </a:br>
            <a:r>
              <a:rPr lang="ru-RU" sz="2200" dirty="0" smtClean="0">
                <a:latin typeface="Bahnschrift SemiBold Condensed" panose="020B0502040204020203" pitchFamily="34" charset="0"/>
              </a:rPr>
              <a:t>19.12.1226-1997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anose="020B0502040204020203" pitchFamily="34" charset="0"/>
              </a:rPr>
              <a:t>Место </a:t>
            </a:r>
            <a:r>
              <a:rPr lang="ru-RU" sz="2200" dirty="0">
                <a:latin typeface="Bahnschrift SemiBold Condensed" panose="020B0502040204020203" pitchFamily="34" charset="0"/>
              </a:rPr>
              <a:t>рождения – </a:t>
            </a:r>
            <a:r>
              <a:rPr lang="ru-RU" sz="2200" dirty="0" err="1">
                <a:latin typeface="Bahnschrift SemiBold Condensed" panose="020B0502040204020203" pitchFamily="34" charset="0"/>
              </a:rPr>
              <a:t>с.Михайловка</a:t>
            </a:r>
            <a:r>
              <a:rPr lang="ru-RU" sz="2200" dirty="0">
                <a:latin typeface="Bahnschrift SemiBold Condensed" panose="020B0502040204020203" pitchFamily="34" charset="0"/>
              </a:rPr>
              <a:t>, </a:t>
            </a:r>
            <a:r>
              <a:rPr lang="ru-RU" sz="2200" dirty="0" err="1">
                <a:latin typeface="Bahnschrift SemiBold Condensed" panose="020B0502040204020203" pitchFamily="34" charset="0"/>
              </a:rPr>
              <a:t>Закаменского</a:t>
            </a:r>
            <a:r>
              <a:rPr lang="ru-RU" sz="2200" dirty="0">
                <a:latin typeface="Bahnschrift SemiBold Condensed" panose="020B0502040204020203" pitchFamily="34" charset="0"/>
              </a:rPr>
              <a:t> района, Бурятской АССР.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85470" y="3073801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 smtClean="0">
                <a:latin typeface="Bahnschrift SemiBold Condensed" panose="020B0502040204020203" pitchFamily="34" charset="0"/>
              </a:rPr>
              <a:t>Краткая </a:t>
            </a:r>
            <a:r>
              <a:rPr lang="ru-RU" sz="2200" dirty="0">
                <a:latin typeface="Bahnschrift SemiBold Condensed" panose="020B0502040204020203" pitchFamily="34" charset="0"/>
              </a:rPr>
              <a:t>биография:</a:t>
            </a:r>
          </a:p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В ряды Красной армии призван из 10 класса в 1943 году. Служил в 17-ом отдельном понтонно-мостовом батальоне на 1 Дальневосточном фронте. Участвовал в боях с Японией. После войны продолжил службу в армии. С 1953 г. работал в школе с. Цакир учителем физкультуры, военного дела, директором </a:t>
            </a:r>
            <a:r>
              <a:rPr lang="ru-RU" sz="2200" dirty="0" err="1">
                <a:latin typeface="Bahnschrift SemiBold Condensed" panose="020B0502040204020203" pitchFamily="34" charset="0"/>
              </a:rPr>
              <a:t>Цакирской</a:t>
            </a:r>
            <a:r>
              <a:rPr lang="ru-RU" sz="2200" dirty="0">
                <a:latin typeface="Bahnschrift SemiBold Condensed" panose="020B0502040204020203" pitchFamily="34" charset="0"/>
              </a:rPr>
              <a:t> школы- интерната. Работал директором Коменской средней школы с 1973 по 1985 гг., преподавал историю.</a:t>
            </a: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85470" y="1166018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85470" y="468462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pic>
        <p:nvPicPr>
          <p:cNvPr id="14" name="Объект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5683" y="1796902"/>
            <a:ext cx="2932283" cy="440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57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85470" y="1525001"/>
            <a:ext cx="5860752" cy="1241811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b="1" dirty="0">
                <a:latin typeface="Bahnschrift SemiBold Condensed" panose="020B0502040204020203" pitchFamily="34" charset="0"/>
              </a:rPr>
              <a:t>Родионов Георгий Харитонович</a:t>
            </a:r>
            <a:br>
              <a:rPr lang="ru-RU" sz="2600" b="1" dirty="0">
                <a:latin typeface="Bahnschrift SemiBold Condensed" panose="020B0502040204020203" pitchFamily="34" charset="0"/>
              </a:rPr>
            </a:br>
            <a:r>
              <a:rPr lang="ru-RU" sz="2200" dirty="0" smtClean="0">
                <a:latin typeface="Bahnschrift SemiBold Condensed" panose="020B0502040204020203" pitchFamily="34" charset="0"/>
              </a:rPr>
              <a:t>17.01.1920-11.06.2019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anose="020B0502040204020203" pitchFamily="34" charset="0"/>
              </a:rPr>
              <a:t>Место </a:t>
            </a:r>
            <a:r>
              <a:rPr lang="ru-RU" sz="2200" dirty="0">
                <a:latin typeface="Bahnschrift SemiBold Condensed" panose="020B0502040204020203" pitchFamily="34" charset="0"/>
              </a:rPr>
              <a:t>рождения – </a:t>
            </a:r>
            <a:r>
              <a:rPr lang="ru-RU" sz="2200" dirty="0" err="1">
                <a:latin typeface="Bahnschrift SemiBold Condensed" panose="020B0502040204020203" pitchFamily="34" charset="0"/>
              </a:rPr>
              <a:t>с.Кома</a:t>
            </a:r>
            <a:r>
              <a:rPr lang="ru-RU" sz="2200" dirty="0">
                <a:latin typeface="Bahnschrift SemiBold Condensed" panose="020B0502040204020203" pitchFamily="34" charset="0"/>
              </a:rPr>
              <a:t>, Прибайкальского района, Бурятской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АССР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85469" y="2965735"/>
            <a:ext cx="6094501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 smtClean="0">
                <a:latin typeface="Bahnschrift SemiBold Condensed" panose="020B0502040204020203" pitchFamily="34" charset="0"/>
              </a:rPr>
              <a:t>Краткая </a:t>
            </a:r>
            <a:r>
              <a:rPr lang="ru-RU" sz="2200" dirty="0">
                <a:latin typeface="Bahnschrift SemiBold Condensed" panose="020B0502040204020203" pitchFamily="34" charset="0"/>
              </a:rPr>
              <a:t>биография:</a:t>
            </a:r>
          </a:p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После окончания 7 классов Коменской школы стал работать учителем начальных классов в родной школе. В 1939 году призван в ряды РККА. В мае 1941 г. окончил Омское военно-пехотное училище. Участник битвы под Москвой, Сталинградской битвы, Курской битвы, освобождал Белгород. Награжден орденом Красной Звезды, орденом Отечественной войны </a:t>
            </a:r>
            <a:r>
              <a:rPr lang="en-US" sz="2200" dirty="0">
                <a:latin typeface="Bahnschrift SemiBold Condensed" panose="020B0502040204020203" pitchFamily="34" charset="0"/>
              </a:rPr>
              <a:t>I </a:t>
            </a:r>
            <a:r>
              <a:rPr lang="ru-RU" sz="2200" dirty="0">
                <a:latin typeface="Bahnschrift SemiBold Condensed" panose="020B0502040204020203" pitchFamily="34" charset="0"/>
              </a:rPr>
              <a:t>степени, медалью « За победу над Германией», «За оборону Сталинграда». Работал учителем трудового обучения.</a:t>
            </a: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85470" y="104296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85470" y="418901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pic>
        <p:nvPicPr>
          <p:cNvPr id="11" name="Объект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877135"/>
            <a:ext cx="3036025" cy="398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50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85470" y="1691942"/>
            <a:ext cx="5778617" cy="1241811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b="1" dirty="0">
                <a:latin typeface="Bahnschrift SemiBold Condensed" panose="020B0502040204020203" pitchFamily="34" charset="0"/>
              </a:rPr>
              <a:t>Родионов Федор Иннокентьевич</a:t>
            </a:r>
            <a:br>
              <a:rPr lang="ru-RU" sz="2600" b="1" dirty="0">
                <a:latin typeface="Bahnschrift SemiBold Condensed" panose="020B0502040204020203" pitchFamily="34" charset="0"/>
              </a:rPr>
            </a:br>
            <a:r>
              <a:rPr lang="ru-RU" sz="2200" dirty="0" smtClean="0">
                <a:latin typeface="Bahnschrift SemiBold Condensed" panose="020B0502040204020203" pitchFamily="34" charset="0"/>
              </a:rPr>
              <a:t>20.07.1916-1989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anose="020B0502040204020203" pitchFamily="34" charset="0"/>
              </a:rPr>
              <a:t>Место </a:t>
            </a:r>
            <a:r>
              <a:rPr lang="ru-RU" sz="2200" dirty="0">
                <a:latin typeface="Bahnschrift SemiBold Condensed" panose="020B0502040204020203" pitchFamily="34" charset="0"/>
              </a:rPr>
              <a:t>рождения – </a:t>
            </a:r>
            <a:r>
              <a:rPr lang="ru-RU" sz="2200" dirty="0">
                <a:latin typeface="Bahnschrift SemiBold Condensed" panose="020B0502040204020203" pitchFamily="34" charset="0"/>
              </a:rPr>
              <a:t>с. Кома, </a:t>
            </a:r>
            <a:r>
              <a:rPr lang="ru-RU" sz="2200" dirty="0" err="1">
                <a:latin typeface="Bahnschrift SemiBold Condensed" panose="020B0502040204020203" pitchFamily="34" charset="0"/>
              </a:rPr>
              <a:t>Турунтаевского</a:t>
            </a:r>
            <a:r>
              <a:rPr lang="ru-RU" sz="2200" dirty="0">
                <a:latin typeface="Bahnschrift SemiBold Condensed" panose="020B0502040204020203" pitchFamily="34" charset="0"/>
              </a:rPr>
              <a:t> сельсовета, Бурят-Монгольской АССР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85469" y="3148616"/>
            <a:ext cx="6052937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 smtClean="0">
                <a:latin typeface="Bahnschrift SemiBold Condensed" panose="020B0502040204020203" pitchFamily="34" charset="0"/>
              </a:rPr>
              <a:t>Краткая </a:t>
            </a:r>
            <a:r>
              <a:rPr lang="ru-RU" sz="2200" dirty="0">
                <a:latin typeface="Bahnschrift SemiBold Condensed" panose="020B0502040204020203" pitchFamily="34" charset="0"/>
              </a:rPr>
              <a:t>биография:</a:t>
            </a:r>
          </a:p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Окончил начальную школу в 1930 г., Работал счетоводом, бухгалтером, заведовал магазином. 9 июля 1941 г. был призван на фронт. Служил в мотострелковой роте 55орб 93сд. В боях под Москвой был серьезно ранен.  Награжден 2 орденами Красной Звезды, медалью» За победу над Германией». Военкоматом направлен на работу в качестве военрука в Коменскую школу. Работал преподавателем физической культуры до выхода на заслуженный отдых.</a:t>
            </a: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85471" y="1215579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85471" y="517389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06" r="17373"/>
          <a:stretch/>
        </p:blipFill>
        <p:spPr bwMode="auto">
          <a:xfrm>
            <a:off x="8038406" y="1813895"/>
            <a:ext cx="3483034" cy="4043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520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505</Words>
  <Application>Microsoft Office PowerPoint</Application>
  <PresentationFormat>Широкоэкранный</PresentationFormat>
  <Paragraphs>35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Bahnschrift SemiBold Condensed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Страницы Книги Памяти  «Учитель-ветеран Великой Отечественной войны  и Учитель-ветеран тыла»</dc:title>
  <dc:creator>Пользователь</dc:creator>
  <cp:lastModifiedBy>Пользователь Windows</cp:lastModifiedBy>
  <cp:revision>12</cp:revision>
  <dcterms:created xsi:type="dcterms:W3CDTF">2025-02-12T07:14:33Z</dcterms:created>
  <dcterms:modified xsi:type="dcterms:W3CDTF">2025-06-05T05:41:12Z</dcterms:modified>
</cp:coreProperties>
</file>