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9" r:id="rId4"/>
    <p:sldId id="282" r:id="rId5"/>
    <p:sldId id="262" r:id="rId6"/>
    <p:sldId id="263" r:id="rId7"/>
    <p:sldId id="264" r:id="rId8"/>
    <p:sldId id="266" r:id="rId9"/>
    <p:sldId id="267" r:id="rId10"/>
    <p:sldId id="268" r:id="rId11"/>
    <p:sldId id="269" r:id="rId12"/>
    <p:sldId id="270" r:id="rId13"/>
    <p:sldId id="281" r:id="rId14"/>
    <p:sldId id="283" r:id="rId15"/>
    <p:sldId id="277" r:id="rId16"/>
    <p:sldId id="271" r:id="rId17"/>
    <p:sldId id="273" r:id="rId18"/>
    <p:sldId id="274" r:id="rId19"/>
    <p:sldId id="275" r:id="rId20"/>
    <p:sldId id="276" r:id="rId21"/>
    <p:sldId id="278" r:id="rId22"/>
    <p:sldId id="279" r:id="rId23"/>
    <p:sldId id="280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6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98910" cy="1355240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>
                <a:latin typeface="Bahnschrift SemiBold Condensed" pitchFamily="34" charset="0"/>
              </a:rPr>
              <a:t>Алферов Георгий Петрович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23.04.1910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 –   16.02.1942 гг.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с.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Шигаево</a:t>
            </a:r>
            <a:r>
              <a:rPr lang="ru-RU" sz="2200" dirty="0">
                <a:latin typeface="Bahnschrift SemiBold Condensed" panose="020B0502040204020203" pitchFamily="34" charset="0"/>
              </a:rPr>
              <a:t>, Бурятская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АССР.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ru-RU" sz="2200" dirty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биография: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671" y="1320800"/>
            <a:ext cx="2662512" cy="374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131596" y="2621342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68846" y="3376246"/>
            <a:ext cx="51275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Bahnschrift SemiBold Condensed" pitchFamily="34" charset="0"/>
              </a:rPr>
              <a:t> </a:t>
            </a:r>
            <a:endParaRPr lang="ru-RU" dirty="0">
              <a:latin typeface="Bahnschrift SemiBold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68844" y="3376246"/>
            <a:ext cx="553582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Bahnschrift SemiBold Condensed" panose="020B0502040204020203" pitchFamily="34" charset="0"/>
              </a:rPr>
              <a:t>Родился в 1910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году. Работал в Ильинской школе математиком до ухода на фронт. В </a:t>
            </a:r>
            <a:r>
              <a:rPr lang="ru-RU" sz="2200" dirty="0">
                <a:latin typeface="Bahnschrift SemiBold Condensed" pitchFamily="34" charset="0"/>
              </a:rPr>
              <a:t>апреле 1941 г. был призван в армию Прибайкальским </a:t>
            </a:r>
            <a:r>
              <a:rPr lang="ru-RU" sz="2200" dirty="0" smtClean="0">
                <a:latin typeface="Bahnschrift SemiBold Condensed" pitchFamily="34" charset="0"/>
              </a:rPr>
              <a:t>РВК., отправлен </a:t>
            </a:r>
            <a:r>
              <a:rPr lang="ru-RU" sz="2200" dirty="0">
                <a:latin typeface="Bahnschrift SemiBold Condensed" pitchFamily="34" charset="0"/>
              </a:rPr>
              <a:t>на курсы усовершенствования комсостава на восток </a:t>
            </a:r>
            <a:r>
              <a:rPr lang="ru-RU" sz="2200" dirty="0" smtClean="0">
                <a:latin typeface="Bahnschrift SemiBold Condensed" pitchFamily="34" charset="0"/>
              </a:rPr>
              <a:t>. </a:t>
            </a:r>
            <a:r>
              <a:rPr lang="ru-RU" sz="2200" dirty="0">
                <a:latin typeface="Bahnschrift SemiBold Condensed" pitchFamily="34" charset="0"/>
              </a:rPr>
              <a:t>С</a:t>
            </a:r>
            <a:r>
              <a:rPr lang="ru-RU" sz="2200" dirty="0" smtClean="0">
                <a:latin typeface="Bahnschrift SemiBold Condensed" pitchFamily="34" charset="0"/>
              </a:rPr>
              <a:t>лужбу </a:t>
            </a:r>
            <a:r>
              <a:rPr lang="ru-RU" sz="2200" dirty="0">
                <a:latin typeface="Bahnschrift SemiBold Condensed" pitchFamily="34" charset="0"/>
              </a:rPr>
              <a:t>проходил в Читинской области, станции </a:t>
            </a:r>
            <a:r>
              <a:rPr lang="ru-RU" sz="2200" dirty="0" err="1">
                <a:latin typeface="Bahnschrift SemiBold Condensed" pitchFamily="34" charset="0"/>
              </a:rPr>
              <a:t>Хоронор</a:t>
            </a:r>
            <a:r>
              <a:rPr lang="ru-RU" sz="2200" dirty="0">
                <a:latin typeface="Bahnschrift SemiBold Condensed" pitchFamily="34" charset="0"/>
              </a:rPr>
              <a:t>, затем его перевели на запад в г. Орехово-Зуево в июле 1941 г. Домой оттуда не вернулся, успев отправить лишь одно короткое письмо домой.  Старший лейтенант-командир взвода 51 стрелкового полка 93 стрелковой </a:t>
            </a:r>
            <a:r>
              <a:rPr lang="ru-RU" sz="2200" dirty="0" smtClean="0">
                <a:latin typeface="Bahnschrift SemiBold Condensed" pitchFamily="34" charset="0"/>
              </a:rPr>
              <a:t>дивизии </a:t>
            </a:r>
            <a:r>
              <a:rPr lang="ru-RU" sz="2200" dirty="0">
                <a:latin typeface="Bahnschrift SemiBold Condensed" pitchFamily="34" charset="0"/>
              </a:rPr>
              <a:t>п</a:t>
            </a:r>
            <a:r>
              <a:rPr lang="ru-RU" sz="2200" dirty="0" smtClean="0">
                <a:latin typeface="Bahnschrift SemiBold Condensed" pitchFamily="34" charset="0"/>
              </a:rPr>
              <a:t>огиб </a:t>
            </a:r>
            <a:r>
              <a:rPr lang="ru-RU" sz="2200" dirty="0">
                <a:latin typeface="Bahnschrift SemiBold Condensed" pitchFamily="34" charset="0"/>
              </a:rPr>
              <a:t>при защите Москвы 16 </a:t>
            </a:r>
            <a:r>
              <a:rPr lang="ru-RU" sz="2200" dirty="0" smtClean="0">
                <a:latin typeface="Bahnschrift SemiBold Condensed" pitchFamily="34" charset="0"/>
              </a:rPr>
              <a:t>февраля 1942 </a:t>
            </a:r>
            <a:r>
              <a:rPr lang="ru-RU" sz="2200" dirty="0">
                <a:latin typeface="Bahnschrift SemiBold Condensed" pitchFamily="34" charset="0"/>
              </a:rPr>
              <a:t>года.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596" y="1749580"/>
            <a:ext cx="2300155" cy="2135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9188" y="4283286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226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98910" cy="1415145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 smtClean="0">
                <a:latin typeface="Bahnschrift SemiBold Condensed" panose="020B0502040204020203" pitchFamily="34" charset="0"/>
              </a:rPr>
              <a:t>Кутарев</a:t>
            </a:r>
            <a:r>
              <a:rPr lang="ru-RU" sz="2200" b="1" dirty="0" smtClean="0">
                <a:latin typeface="Bahnschrift SemiBold Condensed" panose="020B0502040204020203" pitchFamily="34" charset="0"/>
              </a:rPr>
              <a:t> Иван Петрович</a:t>
            </a:r>
            <a:endParaRPr lang="en-US" sz="2200" dirty="0" smtClean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00.00.1913 –</a:t>
            </a:r>
            <a:r>
              <a:rPr lang="ru-RU" sz="2200" dirty="0">
                <a:latin typeface="Bahnschrift SemiBold Condensed" pitchFamily="34" charset="0"/>
              </a:rPr>
              <a:t>__.</a:t>
            </a:r>
            <a:r>
              <a:rPr lang="ru-RU" sz="2200" b="1" dirty="0" smtClean="0">
                <a:latin typeface="Bahnschrift SemiBold Condensed" pitchFamily="34" charset="0"/>
              </a:rPr>
              <a:t>01.1942 гг.</a:t>
            </a:r>
            <a:endParaRPr lang="ru-RU" sz="2200" b="1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Место </a:t>
            </a:r>
            <a:r>
              <a:rPr lang="ru-RU" sz="2200" dirty="0">
                <a:latin typeface="Bahnschrift SemiBold Condensed" panose="020B0502040204020203" pitchFamily="34" charset="0"/>
              </a:rPr>
              <a:t>рождения –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Симбирская губ., </a:t>
            </a:r>
            <a:r>
              <a:rPr lang="ru-RU" sz="2200" dirty="0" smtClean="0">
                <a:latin typeface="Bahnschrift SemiBold Condensed" pitchFamily="34" charset="0"/>
              </a:rPr>
              <a:t>с</a:t>
            </a:r>
            <a:r>
              <a:rPr lang="ru-RU" sz="2200" dirty="0">
                <a:latin typeface="Bahnschrift SemiBold Condensed" pitchFamily="34" charset="0"/>
              </a:rPr>
              <a:t>. </a:t>
            </a:r>
            <a:r>
              <a:rPr lang="ru-RU" sz="2200" dirty="0" err="1">
                <a:latin typeface="Bahnschrift SemiBold Condensed" pitchFamily="34" charset="0"/>
              </a:rPr>
              <a:t>Собаченки</a:t>
            </a:r>
            <a:r>
              <a:rPr lang="ru-RU" sz="2200" dirty="0">
                <a:latin typeface="Bahnschrift SemiBold Condensed" pitchFamily="34" charset="0"/>
              </a:rPr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биография:</a:t>
            </a:r>
          </a:p>
          <a:p>
            <a:pPr algn="just"/>
            <a:r>
              <a:rPr lang="ru-RU" sz="2200" dirty="0" smtClean="0">
                <a:latin typeface="Bahnschrift SemiBold Condensed" panose="020B0502040204020203" pitchFamily="34" charset="0"/>
              </a:rPr>
              <a:t>Родился </a:t>
            </a:r>
            <a:r>
              <a:rPr lang="ru-RU" sz="2200" dirty="0">
                <a:latin typeface="Bahnschrift SemiBold Condensed" panose="020B0502040204020203" pitchFamily="34" charset="0"/>
              </a:rPr>
              <a:t>в </a:t>
            </a:r>
            <a:r>
              <a:rPr lang="ru-RU" sz="2200" dirty="0" smtClean="0">
                <a:latin typeface="Bahnschrift SemiBold Condensed" pitchFamily="34" charset="0"/>
              </a:rPr>
              <a:t>1913 году. </a:t>
            </a:r>
            <a:r>
              <a:rPr lang="ru-RU" sz="2200" dirty="0">
                <a:latin typeface="Bahnschrift SemiBold Condensed" pitchFamily="34" charset="0"/>
              </a:rPr>
              <a:t>З</a:t>
            </a:r>
            <a:r>
              <a:rPr lang="ru-RU" sz="2200" dirty="0" smtClean="0">
                <a:latin typeface="Bahnschrift SemiBold Condensed" pitchFamily="34" charset="0"/>
              </a:rPr>
              <a:t>акончил </a:t>
            </a:r>
            <a:r>
              <a:rPr lang="ru-RU" sz="2200" dirty="0">
                <a:latin typeface="Bahnschrift SemiBold Condensed" pitchFamily="34" charset="0"/>
              </a:rPr>
              <a:t>Улан-Удэнскую железнодорожную школу и педагогический класс. С 1936 г. работал в Ильинской школе. Вел уроки физкультуры, черчения и рисования. Был разносторонне развит: играл на гитаре, </a:t>
            </a:r>
            <a:r>
              <a:rPr lang="ru-RU" sz="2200" dirty="0" smtClean="0">
                <a:latin typeface="Bahnschrift SemiBold Condensed" pitchFamily="34" charset="0"/>
              </a:rPr>
              <a:t>мандолине, организовал </a:t>
            </a:r>
            <a:r>
              <a:rPr lang="ru-RU" sz="2200" dirty="0">
                <a:latin typeface="Bahnschrift SemiBold Condensed" pitchFamily="34" charset="0"/>
              </a:rPr>
              <a:t>музыкальный кружок. </a:t>
            </a:r>
            <a:r>
              <a:rPr lang="ru-RU" sz="2200" dirty="0" smtClean="0">
                <a:latin typeface="Bahnschrift SemiBold Condensed" pitchFamily="34" charset="0"/>
              </a:rPr>
              <a:t>Влюбленный </a:t>
            </a:r>
            <a:r>
              <a:rPr lang="ru-RU" sz="2200" dirty="0">
                <a:latin typeface="Bahnschrift SemiBold Condensed" pitchFamily="34" charset="0"/>
              </a:rPr>
              <a:t>в спорт, Иван Петрович руководил и  лыжными походами ребят по маршруту с. Ильинка -  с. </a:t>
            </a:r>
            <a:r>
              <a:rPr lang="ru-RU" sz="2200" dirty="0" err="1">
                <a:latin typeface="Bahnschrift SemiBold Condensed" pitchFamily="34" charset="0"/>
              </a:rPr>
              <a:t>Кабанск</a:t>
            </a:r>
            <a:r>
              <a:rPr lang="ru-RU" sz="2200" dirty="0" smtClean="0">
                <a:latin typeface="Bahnschrift SemiBold Condensed" pitchFamily="34" charset="0"/>
              </a:rPr>
              <a:t>.</a:t>
            </a:r>
            <a:r>
              <a:rPr lang="ru-RU" sz="2200" dirty="0">
                <a:latin typeface="Bahnschrift SemiBold Condensed" pitchFamily="34" charset="0"/>
              </a:rPr>
              <a:t> Был призван </a:t>
            </a:r>
            <a:r>
              <a:rPr lang="ru-RU" sz="2200" dirty="0" smtClean="0">
                <a:latin typeface="Bahnschrift SemiBold Condensed" pitchFamily="34" charset="0"/>
              </a:rPr>
              <a:t>в Красную Армию </a:t>
            </a:r>
            <a:r>
              <a:rPr lang="ru-RU" sz="2200" dirty="0">
                <a:latin typeface="Bahnschrift SemiBold Condensed" pitchFamily="34" charset="0"/>
              </a:rPr>
              <a:t>Северо-Байкальский РВК, Бурят-Монгольской АССР, Северо-Байкальского р-на. Рядовой</a:t>
            </a:r>
            <a:r>
              <a:rPr lang="ru-RU" sz="2200" b="1" dirty="0">
                <a:latin typeface="Bahnschrift SemiBold Condensed" pitchFamily="34" charset="0"/>
              </a:rPr>
              <a:t> </a:t>
            </a:r>
            <a:r>
              <a:rPr lang="ru-RU" sz="2200" dirty="0" err="1">
                <a:latin typeface="Bahnschrift SemiBold Condensed" pitchFamily="34" charset="0"/>
              </a:rPr>
              <a:t>Кутарев</a:t>
            </a:r>
            <a:r>
              <a:rPr lang="ru-RU" sz="2200" dirty="0">
                <a:latin typeface="Bahnschrift SemiBold Condensed" pitchFamily="34" charset="0"/>
              </a:rPr>
              <a:t> Иван Петрович пропал без вести  в январе 1942 года.</a:t>
            </a: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err="1" smtClean="0">
                <a:solidFill>
                  <a:srgbClr val="C00000"/>
                </a:solidFill>
              </a:rPr>
              <a:t>нформации</a:t>
            </a:r>
            <a:r>
              <a:rPr lang="ru-RU" sz="1000" dirty="0" smtClean="0">
                <a:solidFill>
                  <a:srgbClr val="C00000"/>
                </a:solidFill>
              </a:rPr>
              <a:t>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4" name="Рисунок 13" descr="C:\Users\LENOVO\Desktop\исследования -2020 года\Для Брезгиной Кристины\К Книге Памяти-2\Кутарев (Кутырев) Иван Петрович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108" y="2356639"/>
            <a:ext cx="1923415" cy="302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310" y="5090614"/>
            <a:ext cx="1521181" cy="1521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1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52018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Бартков</a:t>
            </a:r>
            <a:r>
              <a:rPr lang="ru-RU" sz="2200" b="1" dirty="0">
                <a:latin typeface="Bahnschrift SemiBold Condensed" pitchFamily="34" charset="0"/>
              </a:rPr>
              <a:t> Станислав Михайлович</a:t>
            </a:r>
            <a:endParaRPr lang="ru-RU" sz="22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00.00.1908 –       </a:t>
            </a:r>
            <a:r>
              <a:rPr lang="ru-RU" sz="2200" dirty="0"/>
              <a:t>__.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05.1942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 с. Каменец</a:t>
            </a:r>
            <a:r>
              <a:rPr lang="ru-RU" sz="2200" dirty="0">
                <a:latin typeface="Bahnschrift SemiBold Condensed" pitchFamily="34" charset="0"/>
              </a:rPr>
              <a:t>, Подольской </a:t>
            </a:r>
            <a:r>
              <a:rPr lang="ru-RU" sz="2200" dirty="0" smtClean="0">
                <a:latin typeface="Bahnschrift SemiBold Condensed" pitchFamily="34" charset="0"/>
              </a:rPr>
              <a:t>обл.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биография: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671" y="1320800"/>
            <a:ext cx="2662512" cy="374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68846" y="3376246"/>
            <a:ext cx="512752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latin typeface="Bahnschrift SemiBold Condensed" panose="020B0502040204020203" pitchFamily="34" charset="0"/>
              </a:rPr>
              <a:t>Родился </a:t>
            </a:r>
            <a:r>
              <a:rPr lang="ru-RU" sz="2200" dirty="0">
                <a:latin typeface="Bahnschrift SemiBold Condensed" panose="020B0502040204020203" pitchFamily="34" charset="0"/>
              </a:rPr>
              <a:t>в 1908 году.</a:t>
            </a:r>
            <a:r>
              <a:rPr lang="ru-RU" sz="2200" dirty="0"/>
              <a:t> </a:t>
            </a:r>
            <a:r>
              <a:rPr lang="ru-RU" sz="2200" dirty="0" smtClean="0">
                <a:latin typeface="Bahnschrift SemiBold Condensed" pitchFamily="34" charset="0"/>
              </a:rPr>
              <a:t>Был  </a:t>
            </a:r>
            <a:r>
              <a:rPr lang="ru-RU" sz="2200" dirty="0">
                <a:latin typeface="Bahnschrift SemiBold Condensed" pitchFamily="34" charset="0"/>
              </a:rPr>
              <a:t>директор Ильинской </a:t>
            </a:r>
            <a:r>
              <a:rPr lang="ru-RU" sz="2200" dirty="0" smtClean="0">
                <a:latin typeface="Bahnschrift SemiBold Condensed" pitchFamily="34" charset="0"/>
              </a:rPr>
              <a:t>школы   </a:t>
            </a:r>
            <a:r>
              <a:rPr lang="ru-RU" sz="2200" dirty="0">
                <a:latin typeface="Bahnschrift SemiBold Condensed" pitchFamily="34" charset="0"/>
              </a:rPr>
              <a:t>1940-1941 гг. </a:t>
            </a:r>
            <a:r>
              <a:rPr lang="ru-RU" sz="2200" dirty="0" smtClean="0">
                <a:latin typeface="Bahnschrift SemiBold Condensed" pitchFamily="34" charset="0"/>
              </a:rPr>
              <a:t>В Красную Армию </a:t>
            </a:r>
            <a:r>
              <a:rPr lang="ru-RU" sz="2200" dirty="0">
                <a:latin typeface="Bahnschrift SemiBold Condensed" pitchFamily="34" charset="0"/>
              </a:rPr>
              <a:t>был </a:t>
            </a:r>
            <a:r>
              <a:rPr lang="ru-RU" sz="2200" dirty="0" smtClean="0">
                <a:latin typeface="Bahnschrift SemiBold Condensed" pitchFamily="34" charset="0"/>
              </a:rPr>
              <a:t>призван Прибайкальским РВК в 1941 г.,  </a:t>
            </a:r>
            <a:r>
              <a:rPr lang="ru-RU" sz="2200" dirty="0">
                <a:latin typeface="Bahnschrift SemiBold Condensed" pitchFamily="34" charset="0"/>
              </a:rPr>
              <a:t>назначен командиром стрелкового взвода 937 стрелкового полка 256 стрелковой дивизии. </a:t>
            </a:r>
            <a:r>
              <a:rPr lang="ru-RU" sz="2400" dirty="0" smtClean="0">
                <a:latin typeface="Bahnschrift SemiBold Condensed" pitchFamily="34" charset="0"/>
              </a:rPr>
              <a:t>Лейтенант </a:t>
            </a:r>
            <a:r>
              <a:rPr lang="ru-RU" sz="2200" b="1" dirty="0" err="1" smtClean="0">
                <a:latin typeface="Bahnschrift SemiBold Condensed" pitchFamily="34" charset="0"/>
              </a:rPr>
              <a:t>Бартков</a:t>
            </a:r>
            <a:r>
              <a:rPr lang="ru-RU" sz="2200" b="1" dirty="0" smtClean="0">
                <a:latin typeface="Bahnschrift SemiBold Condensed" pitchFamily="34" charset="0"/>
              </a:rPr>
              <a:t> </a:t>
            </a:r>
            <a:r>
              <a:rPr lang="ru-RU" sz="2200" b="1" dirty="0">
                <a:latin typeface="Bahnschrift SemiBold Condensed" pitchFamily="34" charset="0"/>
              </a:rPr>
              <a:t>Станислав </a:t>
            </a:r>
            <a:r>
              <a:rPr lang="ru-RU" sz="2200" b="1" dirty="0" smtClean="0">
                <a:latin typeface="Bahnschrift SemiBold Condensed" pitchFamily="34" charset="0"/>
              </a:rPr>
              <a:t>Михайлович</a:t>
            </a:r>
            <a:r>
              <a:rPr lang="ru-RU" sz="2200" dirty="0" smtClean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п</a:t>
            </a:r>
            <a:r>
              <a:rPr lang="ru-RU" sz="2200" dirty="0" smtClean="0">
                <a:latin typeface="Bahnschrift SemiBold Condensed" pitchFamily="34" charset="0"/>
              </a:rPr>
              <a:t>огиб в</a:t>
            </a:r>
            <a:r>
              <a:rPr lang="ru-RU" sz="2400" dirty="0">
                <a:latin typeface="Bahnschrift SemiBold Condensed" pitchFamily="34" charset="0"/>
              </a:rPr>
              <a:t> 24.11.1944  </a:t>
            </a:r>
            <a:r>
              <a:rPr lang="ru-RU" sz="2400" dirty="0" smtClean="0">
                <a:latin typeface="Bahnschrift SemiBold Condensed" pitchFamily="34" charset="0"/>
              </a:rPr>
              <a:t>в</a:t>
            </a:r>
            <a:r>
              <a:rPr lang="ru-RU" sz="2400" dirty="0" smtClean="0"/>
              <a:t> </a:t>
            </a:r>
            <a:r>
              <a:rPr lang="ru-RU" sz="2400" dirty="0" smtClean="0">
                <a:latin typeface="Bahnschrift SemiBold Condensed" pitchFamily="34" charset="0"/>
              </a:rPr>
              <a:t>Латвийской </a:t>
            </a:r>
            <a:r>
              <a:rPr lang="ru-RU" sz="2400" dirty="0">
                <a:latin typeface="Bahnschrift SemiBold Condensed" pitchFamily="34" charset="0"/>
              </a:rPr>
              <a:t>ССР, </a:t>
            </a:r>
            <a:r>
              <a:rPr lang="ru-RU" sz="2400" dirty="0" err="1" smtClean="0">
                <a:latin typeface="Bahnschrift SemiBold Condensed" pitchFamily="34" charset="0"/>
              </a:rPr>
              <a:t>Елгавского</a:t>
            </a:r>
            <a:r>
              <a:rPr lang="ru-RU" sz="2400" dirty="0" smtClean="0">
                <a:latin typeface="Bahnschrift SemiBold Condensed" pitchFamily="34" charset="0"/>
              </a:rPr>
              <a:t> уезда, </a:t>
            </a:r>
            <a:r>
              <a:rPr lang="ru-RU" sz="2400" dirty="0" err="1">
                <a:latin typeface="Bahnschrift SemiBold Condensed" pitchFamily="34" charset="0"/>
              </a:rPr>
              <a:t>Лепауцкая</a:t>
            </a:r>
            <a:r>
              <a:rPr lang="ru-RU" sz="2400" dirty="0">
                <a:latin typeface="Bahnschrift SemiBold Condensed" pitchFamily="34" charset="0"/>
              </a:rPr>
              <a:t> вол., д. </a:t>
            </a:r>
            <a:r>
              <a:rPr lang="ru-RU" sz="2400" dirty="0" err="1">
                <a:latin typeface="Bahnschrift SemiBold Condensed" pitchFamily="34" charset="0"/>
              </a:rPr>
              <a:t>Ливеники</a:t>
            </a:r>
            <a:r>
              <a:rPr lang="ru-RU" sz="2400" dirty="0">
                <a:latin typeface="Bahnschrift SemiBold Condensed" pitchFamily="34" charset="0"/>
              </a:rPr>
              <a:t>, юго-восточнее, 300 </a:t>
            </a:r>
            <a:r>
              <a:rPr lang="ru-RU" sz="2400" dirty="0" smtClean="0">
                <a:latin typeface="Bahnschrift SemiBold Condensed" pitchFamily="34" charset="0"/>
              </a:rPr>
              <a:t>м.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697" y="2057635"/>
            <a:ext cx="1970460" cy="1996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6989" y="4493811"/>
            <a:ext cx="1295354" cy="1295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802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52018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Шурыгин Денис Антонович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03.10.1910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 –    ?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 ?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b="1" dirty="0">
                <a:latin typeface="Bahnschrift SemiBold Condensed" panose="020B0502040204020203" pitchFamily="34" charset="0"/>
              </a:rPr>
              <a:t>Краткая </a:t>
            </a:r>
            <a:r>
              <a:rPr lang="ru-RU" sz="2200" b="1" dirty="0" smtClean="0">
                <a:latin typeface="Bahnschrift SemiBold Condensed" panose="020B0502040204020203" pitchFamily="34" charset="0"/>
              </a:rPr>
              <a:t>биография:</a:t>
            </a:r>
            <a:endParaRPr lang="ru-RU" sz="2200" b="1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671" y="1320800"/>
            <a:ext cx="2662512" cy="374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68846" y="3376246"/>
            <a:ext cx="512752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latin typeface="Bahnschrift SemiBold Condensed" pitchFamily="34" charset="0"/>
              </a:rPr>
              <a:t>Родился </a:t>
            </a:r>
            <a:r>
              <a:rPr lang="ru-RU" sz="2200" dirty="0">
                <a:latin typeface="Bahnschrift SemiBold Condensed" panose="020B0502040204020203" pitchFamily="34" charset="0"/>
              </a:rPr>
              <a:t>в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1910 </a:t>
            </a:r>
            <a:r>
              <a:rPr lang="ru-RU" sz="2200" dirty="0">
                <a:latin typeface="Bahnschrift SemiBold Condensed" panose="020B0502040204020203" pitchFamily="34" charset="0"/>
              </a:rPr>
              <a:t>году. </a:t>
            </a:r>
            <a:r>
              <a:rPr lang="ru-RU" sz="2200" dirty="0" smtClean="0">
                <a:latin typeface="Bahnschrift SemiBold Condensed" pitchFamily="34" charset="0"/>
              </a:rPr>
              <a:t>Был  учителем биологии и химии Ильинской школы   до ухода на фронт. </a:t>
            </a:r>
            <a:r>
              <a:rPr lang="ru-RU" sz="2400" dirty="0" smtClean="0">
                <a:latin typeface="Bahnschrift SemiBold Condensed" pitchFamily="34" charset="0"/>
              </a:rPr>
              <a:t>Красноармеец 888 стрелкового полка Забайкальского военного округа</a:t>
            </a:r>
            <a:r>
              <a:rPr lang="ru-RU" sz="2400" u="sng" dirty="0" smtClean="0">
                <a:latin typeface="Bahnschrift SemiBold Condensed" pitchFamily="34" charset="0"/>
              </a:rPr>
              <a:t>, </a:t>
            </a:r>
            <a:r>
              <a:rPr lang="ru-RU" sz="2400" dirty="0" smtClean="0">
                <a:latin typeface="Bahnschrift SemiBold Condensed" pitchFamily="34" charset="0"/>
              </a:rPr>
              <a:t>служил в штабе </a:t>
            </a:r>
            <a:r>
              <a:rPr lang="ru-RU" sz="2400" dirty="0" err="1" smtClean="0">
                <a:latin typeface="Bahnschrift SemiBold Condensed" pitchFamily="34" charset="0"/>
              </a:rPr>
              <a:t>ЗабВО</a:t>
            </a:r>
            <a:r>
              <a:rPr lang="ru-RU" sz="2400" dirty="0" smtClean="0">
                <a:latin typeface="Bahnschrift SemiBold Condensed" pitchFamily="34" charset="0"/>
              </a:rPr>
              <a:t>.</a:t>
            </a:r>
          </a:p>
          <a:p>
            <a:r>
              <a:rPr lang="ru-RU" sz="2400" dirty="0" smtClean="0">
                <a:latin typeface="Bahnschrift SemiBold Condensed" pitchFamily="34" charset="0"/>
              </a:rPr>
              <a:t>Погиб во время Великой Отечественной войны.</a:t>
            </a:r>
            <a:endParaRPr lang="ru-RU" sz="2400" dirty="0">
              <a:latin typeface="Bahnschrift SemiBold Condensed" pitchFamily="34" charset="0"/>
            </a:endParaRPr>
          </a:p>
          <a:p>
            <a:endParaRPr lang="ru-RU" sz="2400" dirty="0"/>
          </a:p>
          <a:p>
            <a:endParaRPr lang="ru-RU" sz="2400" dirty="0"/>
          </a:p>
          <a:p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4098" name="Picture 2" descr="https://cdnc.pamyat-naroda.ru/kld/Images_554_2019%2FDIP%2F006%2F238%2F238-03%2F05962838%2F00000260_phot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1206" y="1695633"/>
            <a:ext cx="2190750" cy="328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71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6" y="1386077"/>
            <a:ext cx="3798908" cy="1544692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Хусаев</a:t>
            </a:r>
            <a:r>
              <a:rPr lang="ru-RU" sz="2200" b="1" dirty="0">
                <a:latin typeface="Bahnschrift SemiBold Condensed" pitchFamily="34" charset="0"/>
              </a:rPr>
              <a:t> </a:t>
            </a:r>
            <a:r>
              <a:rPr lang="ru-RU" sz="2200" b="1" dirty="0" smtClean="0">
                <a:latin typeface="Bahnschrift SemiBold Condensed" pitchFamily="34" charset="0"/>
              </a:rPr>
              <a:t> Илья Семенович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02.08.1918- 1989 гг.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Место </a:t>
            </a:r>
            <a:r>
              <a:rPr lang="ru-RU" sz="2200" dirty="0">
                <a:latin typeface="Bahnschrift SemiBold Condensed" panose="020B0502040204020203" pitchFamily="34" charset="0"/>
              </a:rPr>
              <a:t>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с. </a:t>
            </a:r>
            <a:r>
              <a:rPr lang="ru-RU" sz="2200" dirty="0" smtClean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Н</a:t>
            </a:r>
            <a:r>
              <a:rPr lang="ru-RU" sz="2200" dirty="0" smtClean="0">
                <a:latin typeface="Bahnschrift SemiBold Condensed" pitchFamily="34" charset="0"/>
              </a:rPr>
              <a:t>.-</a:t>
            </a:r>
            <a:endParaRPr lang="ru-RU" sz="22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err="1" smtClean="0">
                <a:latin typeface="Bahnschrift SemiBold Condensed" pitchFamily="34" charset="0"/>
              </a:rPr>
              <a:t>Дулан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,</a:t>
            </a:r>
            <a:r>
              <a:rPr lang="ru-RU" sz="2200" dirty="0">
                <a:latin typeface="Bahnschrift SemiBold Condensed" panose="020B0502040204020203" pitchFamily="34" charset="0"/>
              </a:rPr>
              <a:t> Бурят-Монгольская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АССР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Краткая биография: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671" y="1320800"/>
            <a:ext cx="2662512" cy="374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968846" y="3376246"/>
            <a:ext cx="51275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Bahnschrift SemiBold Condensed" pitchFamily="34" charset="0"/>
              </a:rPr>
              <a:t> </a:t>
            </a:r>
            <a:endParaRPr lang="ru-RU" dirty="0">
              <a:latin typeface="Bahnschrift SemiBold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68844" y="3376246"/>
            <a:ext cx="553582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Bahnschrift SemiBold Condensed" pitchFamily="34" charset="0"/>
              </a:rPr>
              <a:t>Родился в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1918 году. </a:t>
            </a:r>
            <a:r>
              <a:rPr lang="ru-RU" sz="2400" dirty="0">
                <a:latin typeface="Bahnschrift SemiBold Condensed" pitchFamily="34" charset="0"/>
              </a:rPr>
              <a:t>В 1940-1941 гг. работал в Ильинской </a:t>
            </a:r>
            <a:r>
              <a:rPr lang="ru-RU" sz="2400" dirty="0" smtClean="0">
                <a:latin typeface="Bahnschrift SemiBold Condensed" pitchFamily="34" charset="0"/>
              </a:rPr>
              <a:t>школе. </a:t>
            </a:r>
            <a:r>
              <a:rPr lang="ru-RU" sz="2200" dirty="0" smtClean="0">
                <a:latin typeface="Bahnschrift SemiBold Condensed" pitchFamily="34" charset="0"/>
              </a:rPr>
              <a:t>Был </a:t>
            </a:r>
            <a:r>
              <a:rPr lang="ru-RU" sz="2200" dirty="0">
                <a:latin typeface="Bahnschrift SemiBold Condensed" pitchFamily="34" charset="0"/>
              </a:rPr>
              <a:t>призван в </a:t>
            </a:r>
            <a:r>
              <a:rPr lang="ru-RU" sz="2200" dirty="0" smtClean="0">
                <a:latin typeface="Bahnschrift SemiBold Condensed" pitchFamily="34" charset="0"/>
              </a:rPr>
              <a:t>Красную армию </a:t>
            </a:r>
            <a:r>
              <a:rPr lang="ru-RU" sz="2400" dirty="0" smtClean="0">
                <a:latin typeface="Bahnschrift SemiBold Condensed" pitchFamily="34" charset="0"/>
              </a:rPr>
              <a:t>Улан-Удэнским </a:t>
            </a:r>
            <a:r>
              <a:rPr lang="ru-RU" sz="2400" dirty="0">
                <a:latin typeface="Bahnschrift SemiBold Condensed" pitchFamily="34" charset="0"/>
              </a:rPr>
              <a:t>ГВК</a:t>
            </a:r>
            <a:r>
              <a:rPr lang="ru-RU" sz="2200" dirty="0" smtClean="0">
                <a:latin typeface="Bahnschrift SemiBold Condensed" pitchFamily="34" charset="0"/>
              </a:rPr>
              <a:t> , Служил </a:t>
            </a:r>
            <a:r>
              <a:rPr lang="ru-RU" sz="2400" dirty="0" smtClean="0">
                <a:latin typeface="Bahnschrift SemiBold Condensed" pitchFamily="34" charset="0"/>
              </a:rPr>
              <a:t>старшиной 233 стрелкового полка </a:t>
            </a:r>
            <a:r>
              <a:rPr lang="ru-RU" sz="2400" dirty="0">
                <a:latin typeface="Bahnschrift SemiBold Condensed" pitchFamily="34" charset="0"/>
              </a:rPr>
              <a:t>97 </a:t>
            </a:r>
            <a:r>
              <a:rPr lang="ru-RU" sz="2400" dirty="0" smtClean="0">
                <a:latin typeface="Bahnschrift SemiBold Condensed" pitchFamily="34" charset="0"/>
              </a:rPr>
              <a:t>стрелковой дивизии. В </a:t>
            </a:r>
            <a:r>
              <a:rPr lang="ru-RU" sz="2400" dirty="0">
                <a:latin typeface="Bahnschrift SemiBold Condensed" pitchFamily="34" charset="0"/>
              </a:rPr>
              <a:t>послевоенное время его судьба </a:t>
            </a:r>
            <a:r>
              <a:rPr lang="ru-RU" sz="2400" dirty="0" smtClean="0">
                <a:latin typeface="Bahnschrift SemiBold Condensed" pitchFamily="34" charset="0"/>
              </a:rPr>
              <a:t>также </a:t>
            </a:r>
            <a:r>
              <a:rPr lang="ru-RU" sz="2400" dirty="0">
                <a:latin typeface="Bahnschrift SemiBold Condensed" pitchFamily="34" charset="0"/>
              </a:rPr>
              <a:t>связывала с Ильинской </a:t>
            </a:r>
            <a:r>
              <a:rPr lang="ru-RU" sz="2400" dirty="0" smtClean="0">
                <a:latin typeface="Bahnschrift SemiBold Condensed" pitchFamily="34" charset="0"/>
              </a:rPr>
              <a:t>школой.</a:t>
            </a:r>
          </a:p>
          <a:p>
            <a:r>
              <a:rPr lang="ru-RU" sz="2400" dirty="0" smtClean="0">
                <a:latin typeface="Bahnschrift SemiBold Condensed" pitchFamily="34" charset="0"/>
              </a:rPr>
              <a:t>Награжден   медалью </a:t>
            </a:r>
            <a:r>
              <a:rPr lang="ru-RU" sz="2400" dirty="0">
                <a:latin typeface="Bahnschrift SemiBold Condensed" pitchFamily="34" charset="0"/>
              </a:rPr>
              <a:t>«За взятие Кенигсберга», </a:t>
            </a:r>
            <a:r>
              <a:rPr lang="ru-RU" sz="2400" dirty="0" smtClean="0">
                <a:latin typeface="Bahnschrift SemiBold Condensed" pitchFamily="34" charset="0"/>
              </a:rPr>
              <a:t>орденом </a:t>
            </a:r>
            <a:r>
              <a:rPr lang="ru-RU" sz="2400" dirty="0">
                <a:latin typeface="Bahnschrift SemiBold Condensed" pitchFamily="34" charset="0"/>
              </a:rPr>
              <a:t>Славы, </a:t>
            </a:r>
            <a:r>
              <a:rPr lang="ru-RU" sz="2400" dirty="0" smtClean="0">
                <a:latin typeface="Bahnschrift SemiBold Condensed" pitchFamily="34" charset="0"/>
              </a:rPr>
              <a:t>медалью </a:t>
            </a:r>
            <a:r>
              <a:rPr lang="ru-RU" sz="2400" dirty="0">
                <a:latin typeface="Bahnschrift SemiBold Condensed" pitchFamily="34" charset="0"/>
              </a:rPr>
              <a:t>«За взятие Кенигсберга</a:t>
            </a:r>
            <a:r>
              <a:rPr lang="ru-RU" sz="2400" dirty="0" smtClean="0">
                <a:latin typeface="Bahnschrift SemiBold Condensed" pitchFamily="34" charset="0"/>
              </a:rPr>
              <a:t>».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944" y="2015937"/>
            <a:ext cx="1764168" cy="2352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956" y="4401655"/>
            <a:ext cx="1323288" cy="1323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740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4184" y="1386077"/>
            <a:ext cx="3720123" cy="1521246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Грудинин</a:t>
            </a:r>
            <a:r>
              <a:rPr lang="ru-RU" sz="2200" b="1" dirty="0">
                <a:latin typeface="Bahnschrift SemiBold Condensed" pitchFamily="34" charset="0"/>
              </a:rPr>
              <a:t> Иван Федорович</a:t>
            </a:r>
            <a:endParaRPr lang="ru-RU" sz="2200" dirty="0" smtClean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1920-1998 гг.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Место </a:t>
            </a:r>
            <a:r>
              <a:rPr lang="ru-RU" sz="2200" dirty="0">
                <a:latin typeface="Bahnschrift SemiBold Condensed" pitchFamily="34" charset="0"/>
              </a:rPr>
              <a:t>рождения – с. </a:t>
            </a:r>
            <a:r>
              <a:rPr lang="ru-RU" sz="2200" dirty="0" err="1" smtClean="0">
                <a:latin typeface="Bahnschrift SemiBold Condensed" pitchFamily="34" charset="0"/>
              </a:rPr>
              <a:t>Барыкино</a:t>
            </a:r>
            <a:r>
              <a:rPr lang="ru-RU" sz="2200" dirty="0" smtClean="0">
                <a:latin typeface="Bahnschrift SemiBold Condensed" pitchFamily="34" charset="0"/>
              </a:rPr>
              <a:t>- Ключи,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Бурят-Монгольская АССР</a:t>
            </a:r>
            <a:r>
              <a:rPr lang="ru-RU" sz="2200" dirty="0">
                <a:latin typeface="Bahnschrift SemiBold Condensed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1920 году.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Ветеран педагогического труда и Великой Отечественной войны</a:t>
            </a:r>
            <a:r>
              <a:rPr lang="ru-RU" sz="2200" dirty="0">
                <a:latin typeface="Bahnschrift SemiBold Condensed" pitchFamily="34" charset="0"/>
              </a:rPr>
              <a:t>. </a:t>
            </a:r>
            <a:r>
              <a:rPr lang="ru-RU" sz="2200" dirty="0" smtClean="0">
                <a:latin typeface="Bahnschrift SemiBold Condensed" pitchFamily="34" charset="0"/>
              </a:rPr>
              <a:t>Призван </a:t>
            </a:r>
            <a:r>
              <a:rPr lang="ru-RU" sz="2200" dirty="0">
                <a:latin typeface="Bahnschrift SemiBold Condensed" pitchFamily="34" charset="0"/>
              </a:rPr>
              <a:t>в Красную </a:t>
            </a:r>
            <a:r>
              <a:rPr lang="ru-RU" sz="2200" dirty="0" smtClean="0">
                <a:latin typeface="Bahnschrift SemiBold Condensed" pitchFamily="34" charset="0"/>
              </a:rPr>
              <a:t>Армию</a:t>
            </a:r>
            <a:r>
              <a:rPr lang="ru-RU" sz="2200" dirty="0"/>
              <a:t> </a:t>
            </a:r>
            <a:r>
              <a:rPr lang="ru-RU" sz="2200" dirty="0" err="1" smtClean="0">
                <a:latin typeface="Bahnschrift SemiBold Condensed" pitchFamily="34" charset="0"/>
              </a:rPr>
              <a:t>Измаильским</a:t>
            </a:r>
            <a:r>
              <a:rPr lang="ru-RU" sz="2200" dirty="0" smtClean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ГВК, </a:t>
            </a:r>
            <a:r>
              <a:rPr lang="ru-RU" sz="2200" dirty="0" smtClean="0">
                <a:latin typeface="Bahnschrift SemiBold Condensed" pitchFamily="34" charset="0"/>
              </a:rPr>
              <a:t>Украинской </a:t>
            </a:r>
            <a:r>
              <a:rPr lang="ru-RU" sz="2200" dirty="0">
                <a:latin typeface="Bahnschrift SemiBold Condensed" pitchFamily="34" charset="0"/>
              </a:rPr>
              <a:t>ССР</a:t>
            </a:r>
            <a:r>
              <a:rPr lang="ru-RU" sz="2200" dirty="0" smtClean="0">
                <a:latin typeface="Bahnschrift SemiBold Condensed" pitchFamily="34" charset="0"/>
              </a:rPr>
              <a:t> в 1940 г.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Рядовой 57 </a:t>
            </a:r>
            <a:r>
              <a:rPr lang="ru-RU" sz="2200" dirty="0" err="1" smtClean="0">
                <a:latin typeface="Bahnschrift SemiBold Condensed" pitchFamily="34" charset="0"/>
              </a:rPr>
              <a:t>армейског</a:t>
            </a:r>
            <a:r>
              <a:rPr lang="ru-RU" sz="2200" dirty="0" smtClean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188 </a:t>
            </a:r>
            <a:r>
              <a:rPr lang="ru-RU" sz="2200" dirty="0" smtClean="0">
                <a:latin typeface="Bahnschrift SemiBold Condensed" pitchFamily="34" charset="0"/>
              </a:rPr>
              <a:t>запасного стрелкового полка 208 стрелковой дивизии. </a:t>
            </a:r>
            <a:r>
              <a:rPr lang="ru-RU" sz="2200" dirty="0">
                <a:latin typeface="Bahnschrift SemiBold Condensed" pitchFamily="34" charset="0"/>
              </a:rPr>
              <a:t>Участник Сталинградской битвы. </a:t>
            </a:r>
            <a:r>
              <a:rPr lang="ru-RU" sz="2200" dirty="0" smtClean="0">
                <a:latin typeface="Bahnschrift SemiBold Condensed" pitchFamily="34" charset="0"/>
              </a:rPr>
              <a:t>Демобилизован </a:t>
            </a:r>
            <a:r>
              <a:rPr lang="ru-RU" sz="2200" dirty="0">
                <a:latin typeface="Bahnschrift SemiBold Condensed" pitchFamily="34" charset="0"/>
              </a:rPr>
              <a:t>в 1946 г. </a:t>
            </a:r>
            <a:r>
              <a:rPr lang="ru-RU" sz="2200" dirty="0" smtClean="0">
                <a:latin typeface="Bahnschrift SemiBold Condensed" pitchFamily="34" charset="0"/>
              </a:rPr>
              <a:t>Работал   </a:t>
            </a:r>
            <a:r>
              <a:rPr lang="ru-RU" sz="2200" dirty="0">
                <a:latin typeface="Bahnschrift SemiBold Condensed" pitchFamily="34" charset="0"/>
              </a:rPr>
              <a:t>Ильинской школе </a:t>
            </a:r>
            <a:r>
              <a:rPr lang="ru-RU" sz="2200" dirty="0" smtClean="0">
                <a:latin typeface="Bahnschrift SemiBold Condensed" pitchFamily="34" charset="0"/>
              </a:rPr>
              <a:t>математиком с 1948 года, дважды  назначался директором школы, семь лет работал </a:t>
            </a:r>
            <a:r>
              <a:rPr lang="ru-RU" sz="2200" dirty="0" err="1" smtClean="0">
                <a:latin typeface="Bahnschrift SemiBold Condensed" pitchFamily="34" charset="0"/>
              </a:rPr>
              <a:t>заучем</a:t>
            </a:r>
            <a:r>
              <a:rPr lang="ru-RU" sz="2200" dirty="0" smtClean="0">
                <a:latin typeface="Bahnschrift SemiBold Condensed" pitchFamily="34" charset="0"/>
              </a:rPr>
              <a:t> вечерней школы. Награжден двумя медалями.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033" y="2307812"/>
            <a:ext cx="2297310" cy="306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58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Шемет</a:t>
            </a:r>
            <a:r>
              <a:rPr lang="ru-RU" sz="2200" b="1" dirty="0">
                <a:latin typeface="Bahnschrift SemiBold Condensed" pitchFamily="34" charset="0"/>
              </a:rPr>
              <a:t> Василий Иванович</a:t>
            </a:r>
            <a:endParaRPr lang="ru-RU" sz="2200" dirty="0" smtClean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20.12.1903-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Место </a:t>
            </a:r>
            <a:r>
              <a:rPr lang="ru-RU" sz="2200" dirty="0">
                <a:latin typeface="Bahnschrift SemiBold Condensed" pitchFamily="34" charset="0"/>
              </a:rPr>
              <a:t>рождения – г. </a:t>
            </a:r>
            <a:r>
              <a:rPr lang="ru-RU" sz="2200" dirty="0" smtClean="0">
                <a:latin typeface="Bahnschrift SemiBold Condensed" pitchFamily="34" charset="0"/>
              </a:rPr>
              <a:t>Березное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Черниговская обл.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1903 году.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Работал  </a:t>
            </a:r>
            <a:r>
              <a:rPr lang="ru-RU" sz="2200" dirty="0">
                <a:latin typeface="Bahnschrift SemiBold Condensed" pitchFamily="34" charset="0"/>
              </a:rPr>
              <a:t>учителем </a:t>
            </a:r>
            <a:r>
              <a:rPr lang="ru-RU" sz="2200" dirty="0" smtClean="0">
                <a:latin typeface="Bahnschrift SemiBold Condensed" pitchFamily="34" charset="0"/>
              </a:rPr>
              <a:t>в </a:t>
            </a:r>
            <a:r>
              <a:rPr lang="ru-RU" sz="2200" dirty="0">
                <a:latin typeface="Bahnschrift SemiBold Condensed" pitchFamily="34" charset="0"/>
              </a:rPr>
              <a:t>Ильинской школе </a:t>
            </a:r>
            <a:r>
              <a:rPr lang="ru-RU" sz="2200" dirty="0" smtClean="0">
                <a:latin typeface="Bahnschrift SemiBold Condensed" pitchFamily="34" charset="0"/>
              </a:rPr>
              <a:t>до призыва на фронт. </a:t>
            </a:r>
            <a:r>
              <a:rPr lang="ru-RU" sz="2200" dirty="0">
                <a:latin typeface="Bahnschrift SemiBold Condensed" pitchFamily="34" charset="0"/>
              </a:rPr>
              <a:t>П</a:t>
            </a:r>
            <a:r>
              <a:rPr lang="ru-RU" sz="2200" dirty="0" smtClean="0">
                <a:latin typeface="Bahnschrift SemiBold Condensed" pitchFamily="34" charset="0"/>
              </a:rPr>
              <a:t>ризван </a:t>
            </a:r>
            <a:r>
              <a:rPr lang="ru-RU" sz="2200" dirty="0">
                <a:latin typeface="Bahnschrift SemiBold Condensed" pitchFamily="34" charset="0"/>
              </a:rPr>
              <a:t>в Красную Армию </a:t>
            </a:r>
            <a:r>
              <a:rPr lang="ru-RU" sz="2200" dirty="0" smtClean="0">
                <a:latin typeface="Bahnschrift SemiBold Condensed" pitchFamily="34" charset="0"/>
              </a:rPr>
              <a:t> 10.12.1944 г., мл</a:t>
            </a:r>
            <a:r>
              <a:rPr lang="ru-RU" sz="2200" dirty="0">
                <a:latin typeface="Bahnschrift SemiBold Condensed" pitchFamily="34" charset="0"/>
              </a:rPr>
              <a:t>. лейтенант </a:t>
            </a:r>
            <a:r>
              <a:rPr lang="ru-RU" sz="2200" dirty="0" smtClean="0">
                <a:latin typeface="Bahnschrift SemiBold Condensed" pitchFamily="34" charset="0"/>
              </a:rPr>
              <a:t>339 стрелкового полка 27 стрелковой дивизии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(</a:t>
            </a:r>
            <a:r>
              <a:rPr lang="en-US" sz="2200" dirty="0" smtClean="0">
                <a:latin typeface="Bahnschrift SemiBold Condensed" pitchFamily="34" charset="0"/>
              </a:rPr>
              <a:t>I</a:t>
            </a:r>
            <a:r>
              <a:rPr lang="ru-RU" sz="2200" dirty="0" smtClean="0">
                <a:latin typeface="Bahnschrift SemiBold Condensed" pitchFamily="34" charset="0"/>
              </a:rPr>
              <a:t>).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Награжден медалью </a:t>
            </a:r>
            <a:r>
              <a:rPr lang="ru-RU" sz="2200" dirty="0">
                <a:latin typeface="Bahnschrift SemiBold Condensed" pitchFamily="34" charset="0"/>
              </a:rPr>
              <a:t>«За победу над Германией в Великой Отечественной войне 1941–1945 гг.»</a:t>
            </a: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138" y="1796901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073" y="2020336"/>
            <a:ext cx="2510686" cy="3768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9024" y="4855430"/>
            <a:ext cx="1867469" cy="1867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65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>
                <a:latin typeface="Bahnschrift SemiBold Condensed" pitchFamily="34" charset="0"/>
              </a:rPr>
              <a:t>Орлов Илья Алексеевич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endParaRPr lang="ru-RU" sz="2200" dirty="0" smtClean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02.08.1917-1977 гг.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Место </a:t>
            </a:r>
            <a:r>
              <a:rPr lang="ru-RU" sz="2200" dirty="0">
                <a:latin typeface="Bahnschrift SemiBold Condensed" pitchFamily="34" charset="0"/>
              </a:rPr>
              <a:t>рождения – д. </a:t>
            </a:r>
            <a:r>
              <a:rPr lang="ru-RU" sz="2200" dirty="0" err="1" smtClean="0">
                <a:latin typeface="Bahnschrift SemiBold Condensed" pitchFamily="34" charset="0"/>
              </a:rPr>
              <a:t>Ефремцево</a:t>
            </a:r>
            <a:endParaRPr lang="ru-RU" sz="2200" dirty="0" smtClean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err="1">
                <a:latin typeface="Bahnschrift SemiBold Condensed" pitchFamily="34" charset="0"/>
              </a:rPr>
              <a:t>Новоторжский</a:t>
            </a:r>
            <a:r>
              <a:rPr lang="ru-RU" sz="2200" dirty="0">
                <a:latin typeface="Bahnschrift SemiBold Condensed" pitchFamily="34" charset="0"/>
              </a:rPr>
              <a:t> р-н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1917 году.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Работал  </a:t>
            </a:r>
            <a:r>
              <a:rPr lang="ru-RU" sz="2200" dirty="0">
                <a:latin typeface="Bahnschrift SemiBold Condensed" pitchFamily="34" charset="0"/>
              </a:rPr>
              <a:t>учителем </a:t>
            </a:r>
            <a:r>
              <a:rPr lang="ru-RU" sz="2200" dirty="0" smtClean="0">
                <a:latin typeface="Bahnschrift SemiBold Condensed" pitchFamily="34" charset="0"/>
              </a:rPr>
              <a:t>географии, руководителем школьного историко-краеведческого музея в </a:t>
            </a:r>
            <a:r>
              <a:rPr lang="ru-RU" sz="2200" dirty="0">
                <a:latin typeface="Bahnschrift SemiBold Condensed" pitchFamily="34" charset="0"/>
              </a:rPr>
              <a:t>Ильинской </a:t>
            </a:r>
            <a:r>
              <a:rPr lang="ru-RU" sz="2200" dirty="0" smtClean="0">
                <a:latin typeface="Bahnschrift SemiBold Condensed" pitchFamily="34" charset="0"/>
              </a:rPr>
              <a:t>школе.  </a:t>
            </a:r>
            <a:r>
              <a:rPr lang="ru-RU" sz="2200" dirty="0">
                <a:latin typeface="Bahnschrift SemiBold Condensed" pitchFamily="34" charset="0"/>
              </a:rPr>
              <a:t>В</a:t>
            </a:r>
            <a:r>
              <a:rPr lang="ru-RU" sz="2200" dirty="0" smtClean="0">
                <a:latin typeface="Bahnschrift SemiBold Condensed" pitchFamily="34" charset="0"/>
              </a:rPr>
              <a:t> 18.10.1939г. призван </a:t>
            </a:r>
            <a:r>
              <a:rPr lang="ru-RU" sz="2200" dirty="0">
                <a:latin typeface="Bahnschrift SemiBold Condensed" pitchFamily="34" charset="0"/>
              </a:rPr>
              <a:t>в Красную </a:t>
            </a:r>
            <a:r>
              <a:rPr lang="ru-RU" sz="2200" dirty="0" smtClean="0">
                <a:latin typeface="Bahnschrift SemiBold Condensed" pitchFamily="34" charset="0"/>
              </a:rPr>
              <a:t>Армию </a:t>
            </a:r>
            <a:r>
              <a:rPr lang="ru-RU" sz="2200" dirty="0" err="1" smtClean="0">
                <a:latin typeface="Bahnschrift SemiBold Condensed" pitchFamily="34" charset="0"/>
              </a:rPr>
              <a:t>Тарбагатайский</a:t>
            </a:r>
            <a:r>
              <a:rPr lang="ru-RU" sz="2200" dirty="0" smtClean="0">
                <a:latin typeface="Bahnschrift SemiBold Condensed" pitchFamily="34" charset="0"/>
              </a:rPr>
              <a:t> РВК.</a:t>
            </a:r>
            <a:r>
              <a:rPr lang="ru-RU" sz="2200" dirty="0">
                <a:latin typeface="Bahnschrift SemiBold Condensed" pitchFamily="34" charset="0"/>
              </a:rPr>
              <a:t> К</a:t>
            </a:r>
            <a:r>
              <a:rPr lang="ru-RU" sz="2200" dirty="0" smtClean="0">
                <a:latin typeface="Bahnschrift SemiBold Condensed" pitchFamily="34" charset="0"/>
              </a:rPr>
              <a:t>апитан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693 стрелкового полка 178 стрелковой дивизии,124 стрелковой дивизии </a:t>
            </a:r>
            <a:r>
              <a:rPr lang="ru-RU" sz="2200" dirty="0">
                <a:latin typeface="Bahnschrift SemiBold Condensed" pitchFamily="34" charset="0"/>
              </a:rPr>
              <a:t> , защитник Москвы </a:t>
            </a:r>
            <a:r>
              <a:rPr lang="ru-RU" sz="2200" dirty="0" smtClean="0">
                <a:latin typeface="Bahnschrift SemiBold Condensed" pitchFamily="34" charset="0"/>
              </a:rPr>
              <a:t>Демобилизован</a:t>
            </a:r>
            <a:r>
              <a:rPr lang="ru-RU" sz="2000" dirty="0"/>
              <a:t> </a:t>
            </a:r>
            <a:r>
              <a:rPr lang="ru-RU" sz="2200" dirty="0" smtClean="0">
                <a:latin typeface="Bahnschrift SemiBold Condensed" pitchFamily="34" charset="0"/>
              </a:rPr>
              <a:t>02.08.1946 г.  Награжден тремя орденами, тремя медалями, польским </a:t>
            </a:r>
            <a:r>
              <a:rPr lang="ru-RU" sz="2200" dirty="0">
                <a:latin typeface="Bahnschrift SemiBold Condensed" pitchFamily="34" charset="0"/>
              </a:rPr>
              <a:t>«</a:t>
            </a:r>
            <a:r>
              <a:rPr lang="ru-RU" sz="2200" dirty="0" smtClean="0">
                <a:latin typeface="Bahnschrift SemiBold Condensed" pitchFamily="34" charset="0"/>
              </a:rPr>
              <a:t>Серебряным крестом».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350" y="2229734"/>
            <a:ext cx="2057635" cy="308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108" y="5372800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349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Кобунов</a:t>
            </a:r>
            <a:r>
              <a:rPr lang="ru-RU" sz="2200" b="1" dirty="0">
                <a:latin typeface="Bahnschrift SemiBold Condensed" pitchFamily="34" charset="0"/>
              </a:rPr>
              <a:t> Леонид Иванович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1919</a:t>
            </a:r>
            <a:r>
              <a:rPr lang="ru-RU" sz="2200" dirty="0">
                <a:latin typeface="Bahnschrift SemiBold Condensed" panose="020B0502040204020203" pitchFamily="34" charset="0"/>
              </a:rPr>
              <a:t>– 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?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–г. Улан-Удэ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>
              <a:lnSpc>
                <a:spcPct val="100000"/>
              </a:lnSpc>
            </a:pPr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1919 году.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В 1939г. призван </a:t>
            </a:r>
            <a:r>
              <a:rPr lang="ru-RU" sz="2200" dirty="0">
                <a:latin typeface="Bahnschrift SemiBold Condensed" pitchFamily="34" charset="0"/>
              </a:rPr>
              <a:t>в Красную </a:t>
            </a:r>
            <a:r>
              <a:rPr lang="ru-RU" sz="2200" dirty="0" smtClean="0">
                <a:latin typeface="Bahnschrift SemiBold Condensed" pitchFamily="34" charset="0"/>
              </a:rPr>
              <a:t> армию Улан-Удэнским </a:t>
            </a:r>
            <a:r>
              <a:rPr lang="ru-RU" sz="2200" dirty="0">
                <a:latin typeface="Bahnschrift SemiBold Condensed" pitchFamily="34" charset="0"/>
              </a:rPr>
              <a:t>ГВК</a:t>
            </a:r>
            <a:r>
              <a:rPr lang="ru-RU" sz="2200" dirty="0" smtClean="0">
                <a:latin typeface="Bahnschrift SemiBold Condensed" pitchFamily="34" charset="0"/>
              </a:rPr>
              <a:t>. Младший сержант Ленинградской 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en-US" sz="2200" dirty="0" smtClean="0">
                <a:latin typeface="Bahnschrift SemiBold Condensed" pitchFamily="34" charset="0"/>
              </a:rPr>
              <a:t>15 </a:t>
            </a:r>
            <a:r>
              <a:rPr lang="ru-RU" sz="2200" dirty="0" smtClean="0">
                <a:latin typeface="Bahnschrift SemiBold Condensed" pitchFamily="34" charset="0"/>
              </a:rPr>
              <a:t>артиллерийской дивизии прорыва, водитель автомобиля.</a:t>
            </a:r>
            <a:r>
              <a:rPr lang="ru-RU" sz="2200" dirty="0">
                <a:latin typeface="Bahnschrift SemiBold Condensed" pitchFamily="34" charset="0"/>
              </a:rPr>
              <a:t> Выбыл </a:t>
            </a:r>
            <a:r>
              <a:rPr lang="ru-RU" sz="2200" dirty="0" smtClean="0">
                <a:latin typeface="Bahnschrift SemiBold Condensed" pitchFamily="34" charset="0"/>
              </a:rPr>
              <a:t>по ранению в Военно-медицинскую </a:t>
            </a:r>
            <a:r>
              <a:rPr lang="ru-RU" sz="2200" dirty="0">
                <a:latin typeface="Bahnschrift SemiBold Condensed" pitchFamily="34" charset="0"/>
              </a:rPr>
              <a:t>а</a:t>
            </a:r>
            <a:r>
              <a:rPr lang="ru-RU" sz="2200" dirty="0" smtClean="0">
                <a:latin typeface="Bahnschrift SemiBold Condensed" pitchFamily="34" charset="0"/>
              </a:rPr>
              <a:t>кадемию 26.09.1944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г. </a:t>
            </a:r>
            <a:r>
              <a:rPr lang="ru-RU" sz="2200" dirty="0">
                <a:latin typeface="Bahnschrift SemiBold Condensed" pitchFamily="34" charset="0"/>
              </a:rPr>
              <a:t>ЭГ </a:t>
            </a:r>
            <a:r>
              <a:rPr lang="ru-RU" sz="2200" dirty="0" smtClean="0">
                <a:latin typeface="Bahnschrift SemiBold Condensed" pitchFamily="34" charset="0"/>
              </a:rPr>
              <a:t>2222 (больница Мечникова в г. Ленинград)</a:t>
            </a:r>
            <a:r>
              <a:rPr lang="ru-RU" sz="2200" dirty="0">
                <a:latin typeface="Bahnschrift SemiBold Condensed" pitchFamily="34" charset="0"/>
              </a:rPr>
              <a:t/>
            </a:r>
            <a:br>
              <a:rPr lang="ru-RU" sz="2200" dirty="0">
                <a:latin typeface="Bahnschrift SemiBold Condensed" pitchFamily="34" charset="0"/>
              </a:rPr>
            </a:b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Демобилизован в 1945 г. 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Награжден двумя орденами, двумя медалями. Работал в Ильинской школе учителем в послевоенное время (с 1956 г.)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15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Кондрашкин Иван Иннокентьевич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15.07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.1925– 01.06.1969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с. Корсаково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 Бурят-Монгольская </a:t>
            </a:r>
            <a:r>
              <a:rPr lang="ru-RU" sz="2200" dirty="0" smtClean="0">
                <a:latin typeface="Bahnschrift SemiBold Condensed" pitchFamily="34" charset="0"/>
              </a:rPr>
              <a:t>АССР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1925 году.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15 января 1943 </a:t>
            </a:r>
            <a:r>
              <a:rPr lang="ru-RU" sz="2200" dirty="0" smtClean="0">
                <a:latin typeface="Bahnschrift SemiBold Condensed" pitchFamily="34" charset="0"/>
              </a:rPr>
              <a:t>г. призван </a:t>
            </a:r>
            <a:r>
              <a:rPr lang="ru-RU" sz="2200" dirty="0">
                <a:latin typeface="Bahnschrift SemiBold Condensed" pitchFamily="34" charset="0"/>
              </a:rPr>
              <a:t>в Красную </a:t>
            </a:r>
            <a:r>
              <a:rPr lang="ru-RU" sz="2200" dirty="0" smtClean="0">
                <a:latin typeface="Bahnschrift SemiBold Condensed" pitchFamily="34" charset="0"/>
              </a:rPr>
              <a:t> армию </a:t>
            </a:r>
            <a:r>
              <a:rPr lang="ru-RU" sz="2200" dirty="0" err="1" smtClean="0">
                <a:latin typeface="Bahnschrift SemiBold Condensed" pitchFamily="34" charset="0"/>
              </a:rPr>
              <a:t>Кабанским</a:t>
            </a:r>
            <a:r>
              <a:rPr lang="ru-RU" sz="2200" dirty="0" smtClean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Р</a:t>
            </a:r>
            <a:r>
              <a:rPr lang="ru-RU" sz="2200" dirty="0" smtClean="0">
                <a:latin typeface="Bahnschrift SemiBold Condensed" pitchFamily="34" charset="0"/>
              </a:rPr>
              <a:t>ВК.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Служил рядовым стрелком, авиатехником  888 </a:t>
            </a:r>
            <a:r>
              <a:rPr lang="ru-RU" sz="2200" dirty="0">
                <a:latin typeface="Bahnschrift SemiBold Condensed" pitchFamily="34" charset="0"/>
              </a:rPr>
              <a:t>батальона аэродромного </a:t>
            </a:r>
            <a:r>
              <a:rPr lang="ru-RU" sz="2200" dirty="0" smtClean="0">
                <a:latin typeface="Bahnschrift SemiBold Condensed" pitchFamily="34" charset="0"/>
              </a:rPr>
              <a:t>обслуживания. 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Демобилизован  </a:t>
            </a:r>
            <a:r>
              <a:rPr lang="ru-RU" sz="2200" dirty="0">
                <a:latin typeface="Bahnschrift SemiBold Condensed" pitchFamily="34" charset="0"/>
              </a:rPr>
              <a:t>4 февраля 1947 </a:t>
            </a:r>
            <a:r>
              <a:rPr lang="ru-RU" sz="2200" dirty="0" smtClean="0">
                <a:latin typeface="Bahnschrift SemiBold Condensed" pitchFamily="34" charset="0"/>
              </a:rPr>
              <a:t>года.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endParaRPr lang="ru-RU" sz="2200" dirty="0" smtClean="0">
              <a:latin typeface="Bahnschrift SemiBold Condensed" pitchFamily="34" charset="0"/>
            </a:endParaRP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Награжден двумя  двумя медалями.</a:t>
            </a: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Работал в Ильинской школе  учителем .......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589" y="2738936"/>
            <a:ext cx="1879722" cy="2449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725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Хаткевич</a:t>
            </a:r>
            <a:r>
              <a:rPr lang="ru-RU" sz="2200" b="1" dirty="0">
                <a:latin typeface="Bahnschrift SemiBold Condensed" pitchFamily="34" charset="0"/>
              </a:rPr>
              <a:t> Владимир Павлович</a:t>
            </a:r>
            <a:endParaRPr lang="ru-RU" sz="2200" dirty="0" smtClean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1927– </a:t>
            </a:r>
            <a:r>
              <a:rPr lang="ru-RU" sz="2200" dirty="0">
                <a:latin typeface="Bahnschrift SemiBold Condensed" pitchFamily="34" charset="0"/>
              </a:rPr>
              <a:t>23.04.2000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с. Жары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Витебская область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1927 году.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В 1944 г. призван </a:t>
            </a:r>
            <a:r>
              <a:rPr lang="ru-RU" sz="2200" dirty="0">
                <a:latin typeface="Bahnschrift SemiBold Condensed" pitchFamily="34" charset="0"/>
              </a:rPr>
              <a:t>в Красную </a:t>
            </a:r>
            <a:r>
              <a:rPr lang="ru-RU" sz="2200" dirty="0" smtClean="0">
                <a:latin typeface="Bahnschrift SemiBold Condensed" pitchFamily="34" charset="0"/>
              </a:rPr>
              <a:t> армию </a:t>
            </a:r>
            <a:r>
              <a:rPr lang="ru-RU" sz="2200" dirty="0" err="1" smtClean="0">
                <a:latin typeface="Bahnschrift SemiBold Condensed" pitchFamily="34" charset="0"/>
              </a:rPr>
              <a:t>Нижнеудинским</a:t>
            </a:r>
            <a:r>
              <a:rPr lang="ru-RU" sz="2200" dirty="0" smtClean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Р</a:t>
            </a:r>
            <a:r>
              <a:rPr lang="ru-RU" sz="2200" dirty="0" smtClean="0">
                <a:latin typeface="Bahnschrift SemiBold Condensed" pitchFamily="34" charset="0"/>
              </a:rPr>
              <a:t>ВК.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 Старшина, воевал на   Забайкальском фронте.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Демобилизован  1953 году.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endParaRPr lang="ru-RU" sz="2200" dirty="0" smtClean="0">
              <a:latin typeface="Bahnschrift SemiBold Condensed" pitchFamily="34" charset="0"/>
            </a:endParaRP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Награжден одной медалью.</a:t>
            </a: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Работал в Ильинской школе в послевоенное время  учителем труда.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95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 smtClean="0">
                <a:latin typeface="Bahnschrift SemiBold Condensed" pitchFamily="34" charset="0"/>
              </a:rPr>
              <a:t>Борголов</a:t>
            </a:r>
            <a:r>
              <a:rPr lang="ru-RU" sz="2200" b="1" dirty="0" smtClean="0">
                <a:latin typeface="Bahnschrift SemiBold Condensed" pitchFamily="34" charset="0"/>
              </a:rPr>
              <a:t> </a:t>
            </a:r>
            <a:r>
              <a:rPr lang="ru-RU" sz="2200" b="1" dirty="0">
                <a:latin typeface="Bahnschrift SemiBold Condensed" pitchFamily="34" charset="0"/>
              </a:rPr>
              <a:t>Петр </a:t>
            </a:r>
            <a:r>
              <a:rPr lang="ru-RU" sz="2200" b="1" dirty="0" err="1">
                <a:latin typeface="Bahnschrift SemiBold Condensed" pitchFamily="34" charset="0"/>
              </a:rPr>
              <a:t>Модонович</a:t>
            </a:r>
            <a:endParaRPr lang="ru-RU" sz="2200" dirty="0" smtClean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16.08.1925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с. </a:t>
            </a:r>
            <a:r>
              <a:rPr lang="ru-RU" sz="2200" dirty="0" err="1">
                <a:latin typeface="Bahnschrift SemiBold Condensed" pitchFamily="34" charset="0"/>
              </a:rPr>
              <a:t>Хоринск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Бурят-Монгольской </a:t>
            </a:r>
            <a:r>
              <a:rPr lang="ru-RU" sz="2200" dirty="0">
                <a:latin typeface="Bahnschrift SemiBold Condensed" pitchFamily="34" charset="0"/>
              </a:rPr>
              <a:t>АССР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1925 году.</a:t>
            </a:r>
            <a:r>
              <a:rPr lang="ru-RU" sz="2200" dirty="0">
                <a:latin typeface="Bahnschrift SemiBold Condensed" pitchFamily="34" charset="0"/>
              </a:rPr>
              <a:t>  </a:t>
            </a:r>
            <a:r>
              <a:rPr lang="ru-RU" sz="2200" dirty="0" smtClean="0">
                <a:latin typeface="Bahnschrift SemiBold Condensed" pitchFamily="34" charset="0"/>
              </a:rPr>
              <a:t>Историк</a:t>
            </a:r>
            <a:r>
              <a:rPr lang="ru-RU" sz="2200" dirty="0">
                <a:latin typeface="Bahnschrift SemiBold Condensed" pitchFamily="34" charset="0"/>
              </a:rPr>
              <a:t>, Заслуженный учитель школ </a:t>
            </a:r>
            <a:r>
              <a:rPr lang="ru-RU" sz="2200" dirty="0" smtClean="0">
                <a:latin typeface="Bahnschrift SemiBold Condensed" pitchFamily="34" charset="0"/>
              </a:rPr>
              <a:t>Бурятии. В 1943 г.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призван </a:t>
            </a:r>
            <a:r>
              <a:rPr lang="ru-RU" sz="2200" dirty="0">
                <a:latin typeface="Bahnschrift SemiBold Condensed" pitchFamily="34" charset="0"/>
              </a:rPr>
              <a:t>в Красную </a:t>
            </a:r>
            <a:r>
              <a:rPr lang="ru-RU" sz="2200" dirty="0" smtClean="0">
                <a:latin typeface="Bahnschrift SemiBold Condensed" pitchFamily="34" charset="0"/>
              </a:rPr>
              <a:t> армию Улан-Удэнским ГВК.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Майор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1045 </a:t>
            </a:r>
            <a:r>
              <a:rPr lang="ru-RU" sz="2200" dirty="0">
                <a:latin typeface="Bahnschrift SemiBold Condensed" pitchFamily="34" charset="0"/>
              </a:rPr>
              <a:t>отд. </a:t>
            </a:r>
            <a:r>
              <a:rPr lang="ru-RU" sz="2200" dirty="0" smtClean="0">
                <a:latin typeface="Bahnschrift SemiBold Condensed" pitchFamily="34" charset="0"/>
              </a:rPr>
              <a:t>полка </a:t>
            </a:r>
            <a:r>
              <a:rPr lang="ru-RU" sz="2200" dirty="0">
                <a:latin typeface="Bahnschrift SemiBold Condensed" pitchFamily="34" charset="0"/>
              </a:rPr>
              <a:t>284 отд. див. </a:t>
            </a:r>
            <a:r>
              <a:rPr lang="ru-RU" sz="2200" dirty="0" smtClean="0">
                <a:latin typeface="Bahnschrift SemiBold Condensed" pitchFamily="34" charset="0"/>
              </a:rPr>
              <a:t> Награжден тремя медалями. Работал в Ильинской школе в послевоенное время директором школы.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476" y="2336286"/>
            <a:ext cx="2216047" cy="2954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84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Уханаев</a:t>
            </a:r>
            <a:r>
              <a:rPr lang="ru-RU" sz="2200" b="1" dirty="0">
                <a:latin typeface="Bahnschrift SemiBold Condensed" pitchFamily="34" charset="0"/>
              </a:rPr>
              <a:t> Иннокентий Яковлевич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endParaRPr lang="en-US" sz="2200" dirty="0" smtClean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07.01.1920–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</a:t>
            </a:r>
            <a:r>
              <a:rPr lang="ru-RU" sz="2200" dirty="0" err="1">
                <a:latin typeface="Bahnschrift SemiBold Condensed" pitchFamily="34" charset="0"/>
              </a:rPr>
              <a:t>Нукутский</a:t>
            </a:r>
            <a:r>
              <a:rPr lang="ru-RU" sz="2200" dirty="0">
                <a:latin typeface="Bahnschrift SemiBold Condensed" pitchFamily="34" charset="0"/>
              </a:rPr>
              <a:t> р-н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Иркутская </a:t>
            </a:r>
            <a:r>
              <a:rPr lang="ru-RU" sz="2200" dirty="0">
                <a:latin typeface="Bahnschrift SemiBold Condensed" pitchFamily="34" charset="0"/>
              </a:rPr>
              <a:t>обл</a:t>
            </a:r>
            <a:r>
              <a:rPr lang="ru-RU" sz="2200" dirty="0" smtClean="0">
                <a:latin typeface="Bahnschrift SemiBold Condensed" pitchFamily="34" charset="0"/>
              </a:rPr>
              <a:t>. 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биография:</a:t>
            </a:r>
          </a:p>
          <a:p>
            <a:pPr algn="just"/>
            <a:r>
              <a:rPr lang="ru-RU" sz="2200" dirty="0" smtClean="0">
                <a:latin typeface="Bahnschrift SemiCondensed" pitchFamily="34" charset="0"/>
              </a:rPr>
              <a:t>Родился </a:t>
            </a:r>
            <a:r>
              <a:rPr lang="ru-RU" sz="2200" dirty="0">
                <a:latin typeface="Bahnschrift SemiCondensed" pitchFamily="34" charset="0"/>
              </a:rPr>
              <a:t>в </a:t>
            </a:r>
            <a:r>
              <a:rPr lang="ru-RU" sz="2200" dirty="0" smtClean="0">
                <a:latin typeface="Bahnschrift SemiCondensed" pitchFamily="34" charset="0"/>
              </a:rPr>
              <a:t>1920 году.</a:t>
            </a:r>
            <a:r>
              <a:rPr lang="ru-RU" sz="2200" dirty="0">
                <a:latin typeface="Bahnschrift SemiCondensed" pitchFamily="34" charset="0"/>
              </a:rPr>
              <a:t>  </a:t>
            </a:r>
            <a:r>
              <a:rPr lang="ru-RU" sz="2200" dirty="0" smtClean="0">
                <a:latin typeface="Bahnschrift SemiCondensed" pitchFamily="34" charset="0"/>
              </a:rPr>
              <a:t> В мае 1941 г.</a:t>
            </a:r>
            <a:r>
              <a:rPr lang="ru-RU" sz="2200" dirty="0">
                <a:latin typeface="Bahnschrift SemiCondensed" pitchFamily="34" charset="0"/>
              </a:rPr>
              <a:t> </a:t>
            </a:r>
            <a:r>
              <a:rPr lang="ru-RU" sz="2200" dirty="0" smtClean="0">
                <a:latin typeface="Bahnschrift SemiCondensed" pitchFamily="34" charset="0"/>
              </a:rPr>
              <a:t>призван </a:t>
            </a:r>
            <a:r>
              <a:rPr lang="ru-RU" sz="2200" dirty="0">
                <a:latin typeface="Bahnschrift SemiCondensed" pitchFamily="34" charset="0"/>
              </a:rPr>
              <a:t>в Красную </a:t>
            </a:r>
            <a:r>
              <a:rPr lang="ru-RU" sz="2200" dirty="0" smtClean="0">
                <a:latin typeface="Bahnschrift SemiCondensed" pitchFamily="34" charset="0"/>
              </a:rPr>
              <a:t> армию </a:t>
            </a:r>
            <a:r>
              <a:rPr lang="ru-RU" sz="2200" dirty="0" err="1" smtClean="0">
                <a:latin typeface="Bahnschrift SemiCondensed" pitchFamily="34" charset="0"/>
              </a:rPr>
              <a:t>Аларским</a:t>
            </a:r>
            <a:r>
              <a:rPr lang="ru-RU" sz="2200" dirty="0" smtClean="0">
                <a:latin typeface="Bahnschrift SemiCondensed" pitchFamily="34" charset="0"/>
              </a:rPr>
              <a:t> РВК.</a:t>
            </a:r>
            <a:r>
              <a:rPr lang="ru-RU" sz="2200" dirty="0">
                <a:latin typeface="Bahnschrift SemiCondensed" pitchFamily="34" charset="0"/>
              </a:rPr>
              <a:t> </a:t>
            </a:r>
            <a:r>
              <a:rPr lang="ru-RU" sz="2200" dirty="0" smtClean="0">
                <a:latin typeface="Bahnschrift SemiCondensed" pitchFamily="34" charset="0"/>
              </a:rPr>
              <a:t>Лейтенант</a:t>
            </a:r>
            <a:r>
              <a:rPr lang="ru-RU" sz="2200" dirty="0">
                <a:latin typeface="Bahnschrift SemiCondensed" pitchFamily="34" charset="0"/>
              </a:rPr>
              <a:t> </a:t>
            </a:r>
            <a:r>
              <a:rPr lang="ru-RU" sz="2200" dirty="0" smtClean="0">
                <a:latin typeface="Bahnschrift SemiCondensed" pitchFamily="34" charset="0"/>
              </a:rPr>
              <a:t>50 стрелкового полка</a:t>
            </a:r>
            <a:r>
              <a:rPr lang="ru-RU" sz="2200" dirty="0">
                <a:latin typeface="Bahnschrift SemiCondensed" pitchFamily="34" charset="0"/>
              </a:rPr>
              <a:t> </a:t>
            </a:r>
            <a:r>
              <a:rPr lang="ru-RU" sz="2200" dirty="0" smtClean="0">
                <a:latin typeface="Bahnschrift SemiCondensed" pitchFamily="34" charset="0"/>
              </a:rPr>
              <a:t>39 стрелковой дивизии</a:t>
            </a:r>
            <a:r>
              <a:rPr lang="ru-RU" sz="2200" u="sng" dirty="0">
                <a:latin typeface="Bahnschrift SemiCondensed" pitchFamily="34" charset="0"/>
              </a:rPr>
              <a:t/>
            </a:r>
            <a:br>
              <a:rPr lang="ru-RU" sz="2200" u="sng" dirty="0">
                <a:latin typeface="Bahnschrift SemiCondensed" pitchFamily="34" charset="0"/>
              </a:rPr>
            </a:br>
            <a:r>
              <a:rPr lang="ru-RU" sz="2200" dirty="0" smtClean="0">
                <a:latin typeface="Bahnschrift SemiCondensed" pitchFamily="34" charset="0"/>
              </a:rPr>
              <a:t>35 отдельного полка резерва офицерского состава 1 гвардейской армии. Демобилизован 29.08.1946 г. Работал в Ильинской школе в довоенное и послевоенное время воспитателем, учителем истории.</a:t>
            </a:r>
            <a:r>
              <a:rPr lang="ru-RU" sz="2200" dirty="0">
                <a:latin typeface="Bahnschrift SemiCondensed" pitchFamily="34" charset="0"/>
              </a:rPr>
              <a:t> </a:t>
            </a:r>
            <a:r>
              <a:rPr lang="ru-RU" sz="2200" dirty="0" smtClean="0">
                <a:latin typeface="Bahnschrift SemiCondensed" pitchFamily="34" charset="0"/>
              </a:rPr>
              <a:t>Награжден </a:t>
            </a:r>
            <a:r>
              <a:rPr lang="ru-RU" sz="2200" dirty="0">
                <a:latin typeface="Bahnschrift SemiCondensed" pitchFamily="34" charset="0"/>
              </a:rPr>
              <a:t>девятью медалями и Орденом Красной Звезды.</a:t>
            </a:r>
          </a:p>
          <a:p>
            <a:pPr algn="l">
              <a:lnSpc>
                <a:spcPct val="100000"/>
              </a:lnSpc>
            </a:pP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4" name="Рисунок 13" descr="Уханаев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1" r="2015" b="3131"/>
          <a:stretch/>
        </p:blipFill>
        <p:spPr bwMode="auto">
          <a:xfrm>
            <a:off x="8586343" y="2113011"/>
            <a:ext cx="2286000" cy="2841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9984" y="4449557"/>
            <a:ext cx="1698601" cy="1698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341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Тоглоев</a:t>
            </a:r>
            <a:r>
              <a:rPr lang="ru-RU" sz="2200" b="1" dirty="0">
                <a:latin typeface="Bahnschrift SemiBold Condensed" pitchFamily="34" charset="0"/>
              </a:rPr>
              <a:t> Яков Алексеевич</a:t>
            </a:r>
            <a:r>
              <a:rPr lang="ru-RU" sz="2200" dirty="0">
                <a:latin typeface="Bahnschrift SemiBold Condensed" pitchFamily="34" charset="0"/>
              </a:rPr>
              <a:t> 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      05. 1900– </a:t>
            </a:r>
            <a:r>
              <a:rPr lang="ru-RU" sz="2000" dirty="0">
                <a:latin typeface="Bahnschrift SemiBold Condensed" pitchFamily="34" charset="0"/>
              </a:rPr>
              <a:t>27.03.1979</a:t>
            </a:r>
            <a:r>
              <a:rPr lang="ru-RU" sz="2200" dirty="0" smtClean="0">
                <a:latin typeface="Bahnschrift SemiBold Condensed" pitchFamily="34" charset="0"/>
              </a:rPr>
              <a:t>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с. </a:t>
            </a:r>
            <a:r>
              <a:rPr lang="ru-RU" sz="2200" dirty="0" err="1" smtClean="0">
                <a:latin typeface="Bahnschrift SemiBold Condensed" pitchFamily="34" charset="0"/>
              </a:rPr>
              <a:t>Бутукий</a:t>
            </a:r>
            <a:endParaRPr lang="ru-RU" sz="2200" dirty="0" smtClean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anose="020B0502040204020203" pitchFamily="34" charset="0"/>
              </a:rPr>
              <a:t>Иркутская </a:t>
            </a:r>
            <a:r>
              <a:rPr lang="ru-RU" sz="2200" dirty="0">
                <a:latin typeface="Bahnschrift SemiBold Condensed" pitchFamily="34" charset="0"/>
              </a:rPr>
              <a:t>обл</a:t>
            </a:r>
            <a:r>
              <a:rPr lang="ru-RU" sz="2200" dirty="0" smtClean="0">
                <a:latin typeface="Bahnschrift SemiBold Condensed" pitchFamily="34" charset="0"/>
              </a:rPr>
              <a:t>. 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 smtClean="0">
                <a:latin typeface="Bahnschrift SemiCondensed" pitchFamily="34" charset="0"/>
              </a:rPr>
              <a:t> </a:t>
            </a:r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</a:t>
            </a:r>
            <a:r>
              <a:rPr lang="ru-RU" sz="2200" dirty="0" smtClean="0">
                <a:latin typeface="Bahnschrift SemiBold Condensed" pitchFamily="34" charset="0"/>
              </a:rPr>
              <a:t>в 1900 году.</a:t>
            </a:r>
            <a:r>
              <a:rPr lang="ru-RU" sz="2200" dirty="0">
                <a:latin typeface="Bahnschrift SemiBold Condensed" pitchFamily="34" charset="0"/>
              </a:rPr>
              <a:t> Работал учителем математики в средней школе с. </a:t>
            </a:r>
            <a:r>
              <a:rPr lang="ru-RU" sz="2200" dirty="0" smtClean="0">
                <a:latin typeface="Bahnschrift SemiBold Condensed" pitchFamily="34" charset="0"/>
              </a:rPr>
              <a:t>Кома, с. Ильинка. </a:t>
            </a:r>
            <a:r>
              <a:rPr lang="ru-RU" sz="2200" dirty="0">
                <a:latin typeface="Bahnschrift SemiBold Condensed" pitchFamily="34" charset="0"/>
              </a:rPr>
              <a:t>Воевал в звании младшего сержанта в РККА с 1941 года. Был призван Петровско-Заводским </a:t>
            </a:r>
            <a:r>
              <a:rPr lang="ru-RU" sz="2200" dirty="0" smtClean="0">
                <a:latin typeface="Bahnschrift SemiBold Condensed" pitchFamily="34" charset="0"/>
              </a:rPr>
              <a:t>РВК. Местом </a:t>
            </a:r>
            <a:r>
              <a:rPr lang="ru-RU" sz="2200" dirty="0">
                <a:latin typeface="Bahnschrift SemiBold Condensed" pitchFamily="34" charset="0"/>
              </a:rPr>
              <a:t>его службы был 294 минометный полк 1 </a:t>
            </a:r>
            <a:r>
              <a:rPr lang="ru-RU" sz="2200" dirty="0" smtClean="0">
                <a:latin typeface="Bahnschrift SemiBold Condensed" pitchFamily="34" charset="0"/>
              </a:rPr>
              <a:t>механизированного корпуса. Награжден четырьмя орденами, четырьмя медалями.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693" y="5249000"/>
            <a:ext cx="1615886" cy="1615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040" y="2567643"/>
            <a:ext cx="1488949" cy="2234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408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Шемет</a:t>
            </a:r>
            <a:r>
              <a:rPr lang="ru-RU" sz="2200" b="1" dirty="0">
                <a:latin typeface="Bahnschrift SemiBold Condensed" pitchFamily="34" charset="0"/>
              </a:rPr>
              <a:t> Василий Иванович</a:t>
            </a:r>
            <a:endParaRPr lang="ru-RU" sz="22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smtClean="0">
                <a:latin typeface="Bahnschrift SemiBold Condensed" pitchFamily="34" charset="0"/>
              </a:rPr>
              <a:t>1903 - 1968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itchFamily="34" charset="0"/>
              </a:rPr>
              <a:t>с. </a:t>
            </a:r>
            <a:r>
              <a:rPr lang="ru-RU" sz="2200" dirty="0" err="1">
                <a:latin typeface="Bahnschrift SemiBold Condensed" pitchFamily="34" charset="0"/>
              </a:rPr>
              <a:t>Берцево</a:t>
            </a:r>
            <a:r>
              <a:rPr lang="ru-RU" sz="2200" dirty="0" smtClean="0">
                <a:latin typeface="Bahnschrift SemiBold Condensed" pitchFamily="34" charset="0"/>
              </a:rPr>
              <a:t>, </a:t>
            </a:r>
            <a:r>
              <a:rPr lang="ru-RU" sz="2200" dirty="0">
                <a:latin typeface="Bahnschrift SemiBold Condensed" pitchFamily="34" charset="0"/>
              </a:rPr>
              <a:t>Черниговская обл.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1903 году.</a:t>
            </a:r>
            <a:r>
              <a:rPr lang="ru-RU" sz="2200" dirty="0">
                <a:latin typeface="Bahnschrift SemiBold Condensed" pitchFamily="34" charset="0"/>
              </a:rPr>
              <a:t>   В Ильинской средней школе преподавал 4 предмета с 1942-1944 </a:t>
            </a:r>
            <a:r>
              <a:rPr lang="ru-RU" sz="2200" dirty="0" smtClean="0">
                <a:latin typeface="Bahnschrift SemiBold Condensed" pitchFamily="34" charset="0"/>
              </a:rPr>
              <a:t>гг.,  </a:t>
            </a:r>
            <a:r>
              <a:rPr lang="ru-RU" sz="2200" dirty="0">
                <a:latin typeface="Bahnschrift SemiBold Condensed" pitchFamily="34" charset="0"/>
              </a:rPr>
              <a:t>с 1944-1946 был призван </a:t>
            </a:r>
            <a:r>
              <a:rPr lang="ru-RU" sz="2200" dirty="0" smtClean="0">
                <a:latin typeface="Bahnschrift SemiBold Condensed" pitchFamily="34" charset="0"/>
              </a:rPr>
              <a:t>в Красную </a:t>
            </a:r>
            <a:r>
              <a:rPr lang="ru-RU" sz="2200" dirty="0">
                <a:latin typeface="Bahnschrift SemiBold Condensed" pitchFamily="34" charset="0"/>
              </a:rPr>
              <a:t>армию, воевал на </a:t>
            </a:r>
            <a:r>
              <a:rPr lang="ru-RU" sz="2200" dirty="0" smtClean="0">
                <a:latin typeface="Bahnschrift SemiBold Condensed" pitchFamily="34" charset="0"/>
              </a:rPr>
              <a:t>фронте. Награжден одним орденом.</a:t>
            </a: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0651523" y="5370892"/>
            <a:ext cx="836545" cy="8365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4" name="Рисунок 13" descr="сканирование0004"/>
          <p:cNvPicPr/>
          <p:nvPr/>
        </p:nvPicPr>
        <p:blipFill>
          <a:blip r:embed="rId6" cstate="print"/>
          <a:srcRect l="10361" t="17915" r="6908"/>
          <a:stretch>
            <a:fillRect/>
          </a:stretch>
        </p:blipFill>
        <p:spPr bwMode="auto">
          <a:xfrm>
            <a:off x="8803719" y="2639866"/>
            <a:ext cx="1736090" cy="23285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9077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Старков Иван Калинович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dirty="0"/>
              <a:t>__.__.</a:t>
            </a:r>
            <a:r>
              <a:rPr lang="ru-RU" sz="2000" dirty="0">
                <a:latin typeface="Bahnschrift SemiBold Condensed" pitchFamily="34" charset="0"/>
              </a:rPr>
              <a:t>1892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с. </a:t>
            </a:r>
            <a:r>
              <a:rPr lang="ru-RU" sz="2200" dirty="0" smtClean="0">
                <a:latin typeface="Bahnschrift SemiBold Condensed" pitchFamily="34" charset="0"/>
              </a:rPr>
              <a:t>Ильинка Бурят-Монгольской </a:t>
            </a:r>
            <a:r>
              <a:rPr lang="ru-RU" sz="2200" dirty="0">
                <a:latin typeface="Bahnschrift SemiBold Condensed" pitchFamily="34" charset="0"/>
              </a:rPr>
              <a:t>АССР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>
                <a:latin typeface="Bahnschrift SemiBold Condensed" panose="020B0502040204020203" pitchFamily="34" charset="0"/>
              </a:rPr>
              <a:t>Родился в </a:t>
            </a:r>
            <a:r>
              <a:rPr lang="ru-RU" sz="2200" dirty="0" smtClean="0">
                <a:latin typeface="Bahnschrift SemiBold Condensed" pitchFamily="34" charset="0"/>
              </a:rPr>
              <a:t>1892 году.</a:t>
            </a:r>
            <a:r>
              <a:rPr lang="ru-RU" sz="2200" dirty="0">
                <a:latin typeface="Bahnschrift SemiBold Condensed" pitchFamily="34" charset="0"/>
              </a:rPr>
              <a:t>  </a:t>
            </a:r>
            <a:r>
              <a:rPr lang="ru-RU" sz="2200" dirty="0" smtClean="0">
                <a:latin typeface="Bahnschrift SemiBold Condensed" pitchFamily="34" charset="0"/>
              </a:rPr>
              <a:t>Первый учитель Ильинской школы. Участник трех войн.  В 1941 г.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призван </a:t>
            </a:r>
            <a:r>
              <a:rPr lang="ru-RU" sz="2200" dirty="0">
                <a:latin typeface="Bahnschrift SemiBold Condensed" pitchFamily="34" charset="0"/>
              </a:rPr>
              <a:t>в Красную </a:t>
            </a:r>
            <a:r>
              <a:rPr lang="ru-RU" sz="2200" dirty="0" smtClean="0">
                <a:latin typeface="Bahnschrift SemiBold Condensed" pitchFamily="34" charset="0"/>
              </a:rPr>
              <a:t> армию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Новосибирским </a:t>
            </a:r>
            <a:r>
              <a:rPr lang="ru-RU" sz="2200" dirty="0">
                <a:latin typeface="Bahnschrift SemiBold Condensed" pitchFamily="34" charset="0"/>
              </a:rPr>
              <a:t>ОВК</a:t>
            </a:r>
            <a:r>
              <a:rPr lang="ru-RU" sz="2200" dirty="0" smtClean="0">
                <a:latin typeface="Bahnschrift SemiBold Condensed" pitchFamily="34" charset="0"/>
              </a:rPr>
              <a:t>. </a:t>
            </a:r>
            <a:r>
              <a:rPr lang="ru-RU" sz="2200" dirty="0">
                <a:latin typeface="Bahnschrift SemiBold Condensed" pitchFamily="34" charset="0"/>
              </a:rPr>
              <a:t> </a:t>
            </a:r>
            <a:r>
              <a:rPr lang="ru-RU" sz="2200" dirty="0" smtClean="0">
                <a:latin typeface="Bahnschrift SemiBold Condensed" pitchFamily="34" charset="0"/>
              </a:rPr>
              <a:t>Воевал на 1 Украинском фронте 59 полка связи  Воронежского фронта 1 Украинского фронта</a:t>
            </a:r>
            <a:r>
              <a:rPr lang="ru-RU" sz="2200" u="sng" dirty="0" smtClean="0">
                <a:latin typeface="Bahnschrift SemiBold Condensed" pitchFamily="34" charset="0"/>
              </a:rPr>
              <a:t>, </a:t>
            </a:r>
            <a:r>
              <a:rPr lang="ru-RU" sz="2200" dirty="0" smtClean="0">
                <a:latin typeface="Bahnschrift SemiBold Condensed" pitchFamily="34" charset="0"/>
              </a:rPr>
              <a:t> майор </a:t>
            </a:r>
            <a:r>
              <a:rPr lang="ru-RU" sz="2200" dirty="0" err="1">
                <a:latin typeface="Bahnschrift SemiBold Condensed" pitchFamily="34" charset="0"/>
              </a:rPr>
              <a:t>инт</a:t>
            </a:r>
            <a:r>
              <a:rPr lang="ru-RU" sz="2200" dirty="0">
                <a:latin typeface="Bahnschrift SemiBold Condensed" pitchFamily="34" charset="0"/>
              </a:rPr>
              <a:t>. сл</a:t>
            </a:r>
            <a:r>
              <a:rPr lang="ru-RU" sz="2200" dirty="0" smtClean="0">
                <a:latin typeface="Bahnschrift SemiBold Condensed" pitchFamily="34" charset="0"/>
              </a:rPr>
              <a:t>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Демобилизован 15.08.1945 г.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Награжден  георгиевским крестом, двумя орденами.</a:t>
            </a: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4" name="Рисунок 13" descr="C:\Users\LENOVO\Desktop\старков 5 - копия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923" y="2604967"/>
            <a:ext cx="1752600" cy="2063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311" y="4852222"/>
            <a:ext cx="1493268" cy="1493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17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Никандрова Людмила </a:t>
            </a:r>
            <a:r>
              <a:rPr lang="ru-RU" sz="2200" dirty="0" err="1">
                <a:latin typeface="Bahnschrift SemiBold Condensed" pitchFamily="34" charset="0"/>
              </a:rPr>
              <a:t>Северьяновна</a:t>
            </a:r>
            <a:endParaRPr lang="ru-RU" sz="2200" dirty="0" smtClean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__.__.1923–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с. </a:t>
            </a:r>
            <a:r>
              <a:rPr lang="ru-RU" sz="2200" dirty="0" smtClean="0">
                <a:latin typeface="Bahnschrift SemiBold Condensed" pitchFamily="34" charset="0"/>
              </a:rPr>
              <a:t>Ильинка Бурят-Монгольской </a:t>
            </a:r>
            <a:r>
              <a:rPr lang="ru-RU" sz="2200" dirty="0">
                <a:latin typeface="Bahnschrift SemiBold Condensed" pitchFamily="34" charset="0"/>
              </a:rPr>
              <a:t>АССР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Родилась </a:t>
            </a:r>
            <a:r>
              <a:rPr lang="ru-RU" sz="2200" dirty="0">
                <a:latin typeface="Bahnschrift SemiBold Condensed" panose="020B0502040204020203" pitchFamily="34" charset="0"/>
              </a:rPr>
              <a:t>в </a:t>
            </a:r>
            <a:r>
              <a:rPr lang="ru-RU" sz="2200" dirty="0" smtClean="0">
                <a:latin typeface="Bahnschrift SemiBold Condensed" pitchFamily="34" charset="0"/>
              </a:rPr>
              <a:t>1923 году.</a:t>
            </a:r>
            <a:r>
              <a:rPr lang="ru-RU" sz="2200" dirty="0">
                <a:latin typeface="Bahnschrift SemiBold Condensed" pitchFamily="34" charset="0"/>
              </a:rPr>
              <a:t>   Отличник народного просвещения</a:t>
            </a:r>
            <a:r>
              <a:rPr lang="ru-RU" sz="2200" dirty="0" smtClean="0">
                <a:latin typeface="Bahnschrift SemiBold Condensed" pitchFamily="34" charset="0"/>
              </a:rPr>
              <a:t>.</a:t>
            </a:r>
            <a:r>
              <a:rPr lang="ru-RU" sz="2200" dirty="0">
                <a:latin typeface="Bahnschrift SemiBold Condensed" pitchFamily="34" charset="0"/>
              </a:rPr>
              <a:t> В 1941 году </a:t>
            </a:r>
            <a:r>
              <a:rPr lang="ru-RU" sz="2200" dirty="0" smtClean="0">
                <a:latin typeface="Bahnschrift SemiBold Condensed" pitchFamily="34" charset="0"/>
              </a:rPr>
              <a:t>закончила </a:t>
            </a:r>
            <a:r>
              <a:rPr lang="ru-RU" sz="2200" dirty="0">
                <a:latin typeface="Bahnschrift SemiBold Condensed" pitchFamily="34" charset="0"/>
              </a:rPr>
              <a:t>педагогическое училище г. Улан-Удэ.</a:t>
            </a:r>
            <a:r>
              <a:rPr lang="ru-RU" sz="2200" dirty="0" smtClean="0">
                <a:latin typeface="Bahnschrift SemiBold Condensed" pitchFamily="34" charset="0"/>
              </a:rPr>
              <a:t> С </a:t>
            </a:r>
            <a:r>
              <a:rPr lang="ru-RU" sz="2200" dirty="0">
                <a:latin typeface="Bahnschrift SemiBold Condensed" pitchFamily="34" charset="0"/>
              </a:rPr>
              <a:t>1945 – 1949 </a:t>
            </a:r>
            <a:r>
              <a:rPr lang="ru-RU" sz="2200" dirty="0" smtClean="0">
                <a:latin typeface="Bahnschrift SemiBold Condensed" pitchFamily="34" charset="0"/>
              </a:rPr>
              <a:t>гг. работала </a:t>
            </a:r>
            <a:r>
              <a:rPr lang="ru-RU" sz="2200" dirty="0">
                <a:latin typeface="Bahnschrift SemiBold Condensed" pitchFamily="34" charset="0"/>
              </a:rPr>
              <a:t>в Ильинской школе. С 1950-1959 год -</a:t>
            </a:r>
            <a:r>
              <a:rPr lang="ru-RU" sz="2200" dirty="0" smtClean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в </a:t>
            </a:r>
            <a:r>
              <a:rPr lang="ru-RU" sz="2200" dirty="0" err="1">
                <a:latin typeface="Bahnschrift SemiBold Condensed" pitchFamily="34" charset="0"/>
              </a:rPr>
              <a:t>Татауровской</a:t>
            </a:r>
            <a:r>
              <a:rPr lang="ru-RU" sz="2200" dirty="0">
                <a:latin typeface="Bahnschrift SemiBold Condensed" pitchFamily="34" charset="0"/>
              </a:rPr>
              <a:t> школе, а затем вновь возвращается в Ильинскую среднюю </a:t>
            </a:r>
            <a:r>
              <a:rPr lang="ru-RU" sz="2200" dirty="0" smtClean="0">
                <a:latin typeface="Bahnschrift SemiBold Condensed" pitchFamily="34" charset="0"/>
              </a:rPr>
              <a:t>школу (1959 </a:t>
            </a:r>
            <a:r>
              <a:rPr lang="ru-RU" sz="2200" dirty="0">
                <a:latin typeface="Bahnschrift SemiBold Condensed" pitchFamily="34" charset="0"/>
              </a:rPr>
              <a:t>– 1979 </a:t>
            </a:r>
            <a:r>
              <a:rPr lang="ru-RU" sz="2200" dirty="0" err="1" smtClean="0">
                <a:latin typeface="Bahnschrift SemiBold Condensed" pitchFamily="34" charset="0"/>
              </a:rPr>
              <a:t>гг</a:t>
            </a:r>
            <a:r>
              <a:rPr lang="ru-RU" sz="2200" dirty="0" smtClean="0">
                <a:latin typeface="Bahnschrift SemiBold Condensed" pitchFamily="34" charset="0"/>
              </a:rPr>
              <a:t>)- из </a:t>
            </a:r>
            <a:r>
              <a:rPr lang="ru-RU" sz="2200" dirty="0">
                <a:latin typeface="Bahnschrift SemiBold Condensed" pitchFamily="34" charset="0"/>
              </a:rPr>
              <a:t>них 10 лет (1965-1974 </a:t>
            </a:r>
            <a:r>
              <a:rPr lang="ru-RU" sz="2200" dirty="0" err="1">
                <a:latin typeface="Bahnschrift SemiBold Condensed" pitchFamily="34" charset="0"/>
              </a:rPr>
              <a:t>гг</a:t>
            </a:r>
            <a:r>
              <a:rPr lang="ru-RU" sz="2200" dirty="0">
                <a:latin typeface="Bahnschrift SemiBold Condensed" pitchFamily="34" charset="0"/>
              </a:rPr>
              <a:t>)  работала </a:t>
            </a:r>
            <a:r>
              <a:rPr lang="ru-RU" sz="2200" dirty="0" err="1" smtClean="0">
                <a:latin typeface="Bahnschrift SemiBold Condensed" pitchFamily="34" charset="0"/>
              </a:rPr>
              <a:t>заучем</a:t>
            </a:r>
            <a:r>
              <a:rPr lang="ru-RU" sz="2200" dirty="0" smtClean="0">
                <a:latin typeface="Bahnschrift SemiBold Condensed" pitchFamily="34" charset="0"/>
              </a:rPr>
              <a:t>. Награждена Орденом </a:t>
            </a:r>
            <a:r>
              <a:rPr lang="ru-RU" sz="2200" dirty="0">
                <a:latin typeface="Bahnschrift SemiBold Condensed" pitchFamily="34" charset="0"/>
              </a:rPr>
              <a:t>Трудового  Красного Знамени, </a:t>
            </a:r>
            <a:r>
              <a:rPr lang="ru-RU" sz="2200" dirty="0" smtClean="0">
                <a:latin typeface="Bahnschrift SemiBold Condensed" pitchFamily="34" charset="0"/>
              </a:rPr>
              <a:t>Юбилейной Ленинской медалью </a:t>
            </a:r>
            <a:r>
              <a:rPr lang="ru-RU" sz="2200" dirty="0">
                <a:latin typeface="Bahnschrift SemiBold Condensed" pitchFamily="34" charset="0"/>
              </a:rPr>
              <a:t>к 100- </a:t>
            </a:r>
            <a:r>
              <a:rPr lang="ru-RU" sz="2200" dirty="0" err="1">
                <a:latin typeface="Bahnschrift SemiBold Condensed" pitchFamily="34" charset="0"/>
              </a:rPr>
              <a:t>летию</a:t>
            </a:r>
            <a:r>
              <a:rPr lang="ru-RU" sz="2200" dirty="0">
                <a:latin typeface="Bahnschrift SemiBold Condensed" pitchFamily="34" charset="0"/>
              </a:rPr>
              <a:t> В.И. </a:t>
            </a:r>
            <a:r>
              <a:rPr lang="ru-RU" sz="2200" dirty="0" smtClean="0">
                <a:latin typeface="Bahnschrift SemiBold Condensed" pitchFamily="34" charset="0"/>
              </a:rPr>
              <a:t>Ленина</a:t>
            </a:r>
            <a:r>
              <a:rPr lang="ru-RU" sz="2200" dirty="0" smtClean="0"/>
              <a:t>.</a:t>
            </a:r>
            <a:endParaRPr lang="ru-RU" sz="2200" dirty="0" smtClean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719" y="1678675"/>
            <a:ext cx="2552422" cy="3384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14" name="Рисунок 13" descr="C:\Users\LENOVO\Pictures\Никандрова Людмила Северьяновна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412" y="1789627"/>
            <a:ext cx="2185035" cy="2878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239" y="4509545"/>
            <a:ext cx="1835945" cy="1835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973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>
                <a:latin typeface="Bahnschrift SemiBold Condensed" pitchFamily="34" charset="0"/>
              </a:rPr>
              <a:t>Третьякова Екатерина Ивановна</a:t>
            </a:r>
            <a:endParaRPr lang="ru-RU" sz="22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_.__.–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с. </a:t>
            </a:r>
            <a:r>
              <a:rPr lang="ru-RU" sz="2200" dirty="0" smtClean="0">
                <a:latin typeface="Bahnschrift SemiBold Condensed" pitchFamily="34" charset="0"/>
              </a:rPr>
              <a:t>Ильинка Бурят-Монгольской </a:t>
            </a:r>
            <a:r>
              <a:rPr lang="ru-RU" sz="2200" dirty="0">
                <a:latin typeface="Bahnschrift SemiBold Condensed" pitchFamily="34" charset="0"/>
              </a:rPr>
              <a:t>АССР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Родилась </a:t>
            </a:r>
            <a:r>
              <a:rPr lang="ru-RU" sz="2200" dirty="0">
                <a:latin typeface="Bahnschrift SemiBold Condensed" panose="020B0502040204020203" pitchFamily="34" charset="0"/>
              </a:rPr>
              <a:t>в </a:t>
            </a:r>
            <a:r>
              <a:rPr lang="ru-RU" sz="2200" dirty="0" smtClean="0">
                <a:latin typeface="Bahnschrift SemiBold Condensed" pitchFamily="34" charset="0"/>
              </a:rPr>
              <a:t>19 году.</a:t>
            </a:r>
            <a:r>
              <a:rPr lang="ru-RU" sz="2200" dirty="0">
                <a:latin typeface="Bahnschrift SemiBold Condensed" pitchFamily="34" charset="0"/>
              </a:rPr>
              <a:t>  </a:t>
            </a:r>
            <a:endParaRPr lang="ru-RU" sz="2200" dirty="0" smtClean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24185" y="3432442"/>
            <a:ext cx="61428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r>
              <a:rPr lang="ru-RU" sz="2200" b="1" dirty="0" smtClean="0">
                <a:latin typeface="Bahnschrift SemiBold Condensed" pitchFamily="34" charset="0"/>
              </a:rPr>
              <a:t>Учитель </a:t>
            </a:r>
            <a:r>
              <a:rPr lang="ru-RU" sz="2200" b="1" dirty="0">
                <a:latin typeface="Bahnschrift SemiBold Condensed" pitchFamily="34" charset="0"/>
              </a:rPr>
              <a:t>русского языка и литературы, заместитель директора по учебной части, секретарь школьной </a:t>
            </a:r>
            <a:r>
              <a:rPr lang="ru-RU" sz="2200" dirty="0" smtClean="0">
                <a:latin typeface="Bahnschrift SemiBold Condensed" pitchFamily="34" charset="0"/>
              </a:rPr>
              <a:t>парторганизации. Работала</a:t>
            </a:r>
            <a:r>
              <a:rPr lang="ru-RU" sz="2200" b="1" dirty="0" smtClean="0">
                <a:latin typeface="Bahnschrift SemiBold Condensed" pitchFamily="34" charset="0"/>
              </a:rPr>
              <a:t> </a:t>
            </a:r>
            <a:r>
              <a:rPr lang="ru-RU" sz="2200" b="1" dirty="0">
                <a:latin typeface="Bahnschrift SemiBold Condensed" pitchFamily="34" charset="0"/>
              </a:rPr>
              <a:t>в Ильинской школе с 1934 -</a:t>
            </a:r>
            <a:r>
              <a:rPr lang="ru-RU" sz="2200" b="1" dirty="0" smtClean="0">
                <a:latin typeface="Bahnschrift SemiBold Condensed" pitchFamily="34" charset="0"/>
              </a:rPr>
              <a:t> </a:t>
            </a:r>
            <a:r>
              <a:rPr lang="ru-RU" sz="2200" b="1" dirty="0">
                <a:latin typeface="Bahnschrift SemiBold Condensed" pitchFamily="34" charset="0"/>
              </a:rPr>
              <a:t>1944 </a:t>
            </a:r>
            <a:r>
              <a:rPr lang="ru-RU" sz="2200" b="1" dirty="0" smtClean="0">
                <a:latin typeface="Bahnschrift SemiBold Condensed" pitchFamily="34" charset="0"/>
              </a:rPr>
              <a:t>гг.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7222" y="2258387"/>
            <a:ext cx="2130586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311" y="4817437"/>
            <a:ext cx="14287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203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/>
            <a:r>
              <a:rPr lang="ru-RU" sz="2200" b="1" dirty="0">
                <a:latin typeface="Bahnschrift SemiBold Condensed" pitchFamily="34" charset="0"/>
              </a:rPr>
              <a:t>Вершинина  Нина Степановна</a:t>
            </a:r>
            <a:endParaRPr lang="ru-RU" sz="22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24.01. </a:t>
            </a:r>
            <a:r>
              <a:rPr lang="ru-RU" sz="2200" dirty="0">
                <a:latin typeface="Bahnschrift SemiBold Condensed" pitchFamily="34" charset="0"/>
              </a:rPr>
              <a:t>1920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с. Байкало – Кудара </a:t>
            </a:r>
            <a:r>
              <a:rPr lang="ru-RU" sz="2200" dirty="0" smtClean="0">
                <a:latin typeface="Bahnschrift SemiBold Condensed" pitchFamily="34" charset="0"/>
              </a:rPr>
              <a:t>Бурят-Монгольской </a:t>
            </a:r>
            <a:r>
              <a:rPr lang="ru-RU" sz="2200" dirty="0">
                <a:latin typeface="Bahnschrift SemiBold Condensed" pitchFamily="34" charset="0"/>
              </a:rPr>
              <a:t>АССР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Родилась </a:t>
            </a:r>
            <a:r>
              <a:rPr lang="ru-RU" sz="2200" dirty="0">
                <a:latin typeface="Bahnschrift SemiBold Condensed" panose="020B0502040204020203" pitchFamily="34" charset="0"/>
              </a:rPr>
              <a:t>в </a:t>
            </a:r>
            <a:r>
              <a:rPr lang="ru-RU" sz="2200" dirty="0" smtClean="0">
                <a:latin typeface="Bahnschrift SemiBold Condensed" pitchFamily="34" charset="0"/>
              </a:rPr>
              <a:t>1920 году.</a:t>
            </a:r>
            <a:r>
              <a:rPr lang="ru-RU" sz="2200" dirty="0">
                <a:latin typeface="Bahnschrift SemiBold Condensed" pitchFamily="34" charset="0"/>
              </a:rPr>
              <a:t>  </a:t>
            </a:r>
            <a:r>
              <a:rPr lang="ru-RU" sz="2200" b="1" dirty="0">
                <a:latin typeface="Bahnschrift SemiBold Condensed" pitchFamily="34" charset="0"/>
              </a:rPr>
              <a:t> Ветеран педагогического труда. Работала в Ильинской средней школе учителем начальных классов, преподавателем  математики с 1939 по 1974 год. Была завучем по учебной части,  исполняющей обязанности директора школы. </a:t>
            </a:r>
            <a:r>
              <a:rPr lang="ru-RU" sz="2200" b="1" dirty="0" smtClean="0">
                <a:latin typeface="Bahnschrift SemiBold Condensed" pitchFamily="34" charset="0"/>
              </a:rPr>
              <a:t>За </a:t>
            </a:r>
            <a:r>
              <a:rPr lang="ru-RU" sz="2200" b="1" dirty="0">
                <a:latin typeface="Bahnschrift SemiBold Condensed" pitchFamily="34" charset="0"/>
              </a:rPr>
              <a:t>безупречный труд награждена медалями «За доблестный труд в годы Великой Отечественной войны», «К </a:t>
            </a:r>
            <a:r>
              <a:rPr lang="ru-RU" sz="2200" b="1" dirty="0" smtClean="0">
                <a:latin typeface="Bahnschrift SemiBold Condensed" pitchFamily="34" charset="0"/>
              </a:rPr>
              <a:t>100- </a:t>
            </a:r>
            <a:r>
              <a:rPr lang="ru-RU" sz="2200" b="1" dirty="0" err="1">
                <a:latin typeface="Bahnschrift SemiBold Condensed" pitchFamily="34" charset="0"/>
              </a:rPr>
              <a:t>летию</a:t>
            </a:r>
            <a:r>
              <a:rPr lang="ru-RU" sz="2200" b="1" dirty="0">
                <a:latin typeface="Bahnschrift SemiBold Condensed" pitchFamily="34" charset="0"/>
              </a:rPr>
              <a:t> со дня рождения В.И. </a:t>
            </a:r>
            <a:r>
              <a:rPr lang="ru-RU" sz="2200" b="1" dirty="0" smtClean="0">
                <a:latin typeface="Bahnschrift SemiBold Condensed" pitchFamily="34" charset="0"/>
              </a:rPr>
              <a:t>Ленина», почетными </a:t>
            </a:r>
            <a:r>
              <a:rPr lang="ru-RU" sz="2200" b="1" dirty="0">
                <a:latin typeface="Bahnschrift SemiBold Condensed" pitchFamily="34" charset="0"/>
              </a:rPr>
              <a:t>г</a:t>
            </a:r>
            <a:r>
              <a:rPr lang="ru-RU" sz="2200" b="1" dirty="0" smtClean="0">
                <a:latin typeface="Bahnschrift SemiBold Condensed" pitchFamily="34" charset="0"/>
              </a:rPr>
              <a:t>рамотами </a:t>
            </a:r>
            <a:r>
              <a:rPr lang="ru-RU" sz="2200" b="1" dirty="0">
                <a:latin typeface="Bahnschrift SemiBold Condensed" pitchFamily="34" charset="0"/>
              </a:rPr>
              <a:t>министерства просвещения </a:t>
            </a:r>
            <a:r>
              <a:rPr lang="ru-RU" sz="2200" b="1" dirty="0" err="1" smtClean="0">
                <a:latin typeface="Bahnschrift SemiBold Condensed" pitchFamily="34" charset="0"/>
              </a:rPr>
              <a:t>Бур.АССР</a:t>
            </a:r>
            <a:r>
              <a:rPr lang="ru-RU" sz="2200" b="1" dirty="0">
                <a:latin typeface="Bahnschrift SemiBold Condensed" pitchFamily="34" charset="0"/>
              </a:rPr>
              <a:t>, РК КПСС. РОНО.</a:t>
            </a:r>
            <a:endParaRPr lang="ru-RU" sz="2200" dirty="0" smtClean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24185" y="3432442"/>
            <a:ext cx="61428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4" name="Рисунок 13" descr="сканирование004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31918" y="2307228"/>
            <a:ext cx="1919605" cy="2755265"/>
          </a:xfrm>
          <a:prstGeom prst="rect">
            <a:avLst/>
          </a:prstGeom>
          <a:noFill/>
          <a:ln w="6350">
            <a:solidFill>
              <a:srgbClr val="FF6600"/>
            </a:solidFill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33" y="5062493"/>
            <a:ext cx="1541653" cy="1541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108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>
                <a:latin typeface="Bahnschrift SemiBold Condensed" pitchFamily="34" charset="0"/>
              </a:rPr>
              <a:t>Михалева Мария Филипповна</a:t>
            </a:r>
            <a:endParaRPr lang="ru-RU" sz="22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 1923–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ст. </a:t>
            </a:r>
            <a:r>
              <a:rPr lang="ru-RU" sz="2200" dirty="0" err="1">
                <a:latin typeface="Bahnschrift SemiBold Condensed" pitchFamily="34" charset="0"/>
              </a:rPr>
              <a:t>Хохотуй</a:t>
            </a:r>
            <a:r>
              <a:rPr lang="ru-RU" sz="2200" dirty="0" smtClean="0">
                <a:latin typeface="Bahnschrift SemiBold Condensed" pitchFamily="34" charset="0"/>
              </a:rPr>
              <a:t>.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itchFamily="34" charset="0"/>
              </a:rPr>
              <a:t>Читинской </a:t>
            </a:r>
            <a:r>
              <a:rPr lang="ru-RU" sz="2200" dirty="0" smtClean="0">
                <a:latin typeface="Bahnschrift SemiBold Condensed" pitchFamily="34" charset="0"/>
              </a:rPr>
              <a:t>области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биография: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24185" y="3432442"/>
            <a:ext cx="61428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sz="2200" dirty="0">
              <a:latin typeface="Bahnschrift SemiBold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33600" y="3376246"/>
            <a:ext cx="53144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Bahnschrift SemiBold Condensed" pitchFamily="34" charset="0"/>
              </a:rPr>
              <a:t>Родилась в 1923 году. Отличник народного просвещения</a:t>
            </a:r>
            <a:r>
              <a:rPr lang="ru-RU" sz="2200" b="1" dirty="0">
                <a:latin typeface="Bahnschrift SemiBold Condensed" pitchFamily="34" charset="0"/>
              </a:rPr>
              <a:t>. Ветеран педагогического труда</a:t>
            </a:r>
            <a:r>
              <a:rPr lang="ru-RU" sz="2200" b="1" dirty="0" smtClean="0">
                <a:latin typeface="Bahnschrift SemiBold Condensed" pitchFamily="34" charset="0"/>
              </a:rPr>
              <a:t>.</a:t>
            </a:r>
            <a:r>
              <a:rPr lang="ru-RU" sz="2200" b="1" dirty="0">
                <a:latin typeface="Bahnschrift SemiBold Condensed" pitchFamily="34" charset="0"/>
              </a:rPr>
              <a:t> Учитель начальных классов. Работала  Ильинской средней школы  с 1943 -</a:t>
            </a:r>
            <a:r>
              <a:rPr lang="ru-RU" sz="2200" b="1" dirty="0" smtClean="0">
                <a:latin typeface="Bahnschrift SemiBold Condensed" pitchFamily="34" charset="0"/>
              </a:rPr>
              <a:t> </a:t>
            </a:r>
            <a:r>
              <a:rPr lang="ru-RU" sz="2200" b="1" dirty="0">
                <a:latin typeface="Bahnschrift SemiBold Condensed" pitchFamily="34" charset="0"/>
              </a:rPr>
              <a:t>1977 </a:t>
            </a:r>
            <a:r>
              <a:rPr lang="ru-RU" sz="2200" b="1" dirty="0" smtClean="0">
                <a:latin typeface="Bahnschrift SemiBold Condensed" pitchFamily="34" charset="0"/>
              </a:rPr>
              <a:t>гг.</a:t>
            </a:r>
          </a:p>
          <a:p>
            <a:r>
              <a:rPr lang="ru-RU" sz="2200" b="1" dirty="0">
                <a:latin typeface="Bahnschrift SemiBold Condensed" pitchFamily="34" charset="0"/>
              </a:rPr>
              <a:t>За добросовестный труд награждена медалью «За доблестный труд в годы Великой Отечественной войны»,  грамотами Министерства образования РБ,  Прибайкальского РОНО.</a:t>
            </a:r>
            <a:endParaRPr lang="ru-RU" sz="2200" dirty="0">
              <a:latin typeface="Bahnschrift SemiBold Condensed" pitchFamily="34" charset="0"/>
            </a:endParaRPr>
          </a:p>
          <a:p>
            <a:r>
              <a:rPr lang="ru-RU" sz="2200" b="1" i="1" dirty="0" smtClean="0">
                <a:latin typeface="Bahnschrift SemiBold Condensed" pitchFamily="34" charset="0"/>
              </a:rPr>
              <a:t> </a:t>
            </a:r>
            <a:endParaRPr lang="ru-RU" sz="2200" dirty="0">
              <a:latin typeface="Bahnschrift SemiBold Condensed" pitchFamily="34" charset="0"/>
            </a:endParaRPr>
          </a:p>
        </p:txBody>
      </p:sp>
      <p:pic>
        <p:nvPicPr>
          <p:cNvPr id="15" name="Рисунок 14" descr="Михалёва"/>
          <p:cNvPicPr/>
          <p:nvPr/>
        </p:nvPicPr>
        <p:blipFill>
          <a:blip r:embed="rId5" cstate="print"/>
          <a:srcRect l="5859" t="4526" r="5859" b="3621"/>
          <a:stretch>
            <a:fillRect/>
          </a:stretch>
        </p:blipFill>
        <p:spPr bwMode="auto">
          <a:xfrm>
            <a:off x="8917178" y="2733737"/>
            <a:ext cx="1955165" cy="2637155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1000" y="5459609"/>
            <a:ext cx="1615886" cy="1615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359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b="1" dirty="0">
                <a:latin typeface="Bahnschrift SemiBold Condensed" pitchFamily="34" charset="0"/>
              </a:rPr>
              <a:t>Ревякина Наталья Спиридоновна</a:t>
            </a:r>
            <a:endParaRPr lang="ru-RU" sz="20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с. Покровка Бурят-Монгольской </a:t>
            </a:r>
            <a:r>
              <a:rPr lang="ru-RU" sz="2200" dirty="0">
                <a:latin typeface="Bahnschrift SemiBold Condensed" pitchFamily="34" charset="0"/>
              </a:rPr>
              <a:t>АССР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Родилась </a:t>
            </a:r>
            <a:r>
              <a:rPr lang="ru-RU" sz="2200" dirty="0">
                <a:latin typeface="Bahnschrift SemiBold Condensed" panose="020B0502040204020203" pitchFamily="34" charset="0"/>
              </a:rPr>
              <a:t>в </a:t>
            </a:r>
            <a:r>
              <a:rPr lang="ru-RU" sz="2200" dirty="0" smtClean="0">
                <a:latin typeface="Bahnschrift SemiBold Condensed" pitchFamily="34" charset="0"/>
              </a:rPr>
              <a:t>1920году.</a:t>
            </a:r>
            <a:r>
              <a:rPr lang="ru-RU" sz="2200" dirty="0">
                <a:latin typeface="Bahnschrift SemiBold Condensed" pitchFamily="34" charset="0"/>
              </a:rPr>
              <a:t>  </a:t>
            </a:r>
            <a:r>
              <a:rPr lang="ru-RU" sz="2200" b="1" dirty="0">
                <a:latin typeface="Bahnschrift SemiBold Condensed" pitchFamily="34" charset="0"/>
              </a:rPr>
              <a:t> </a:t>
            </a:r>
            <a:r>
              <a:rPr lang="ru-RU" sz="2200" dirty="0">
                <a:latin typeface="Bahnschrift SemiBold Condensed" pitchFamily="34" charset="0"/>
              </a:rPr>
              <a:t>Учительница начальных классов. Ветеран труда. Работала в Ильинской школе в трудное военное  </a:t>
            </a:r>
            <a:r>
              <a:rPr lang="ru-RU" sz="2200" dirty="0" smtClean="0">
                <a:latin typeface="Bahnschrift SemiBold Condensed" pitchFamily="34" charset="0"/>
              </a:rPr>
              <a:t>время.  </a:t>
            </a:r>
            <a:r>
              <a:rPr lang="ru-RU" sz="2200" dirty="0">
                <a:latin typeface="Bahnschrift SemiBold Condensed" pitchFamily="34" charset="0"/>
              </a:rPr>
              <a:t>Награждена медалями «За  доблестный труд в годы Великой Отечественной войны», юбилейной  к 100 –</a:t>
            </a:r>
            <a:r>
              <a:rPr lang="ru-RU" sz="2200" dirty="0" err="1">
                <a:latin typeface="Bahnschrift SemiBold Condensed" pitchFamily="34" charset="0"/>
              </a:rPr>
              <a:t>летию</a:t>
            </a:r>
            <a:r>
              <a:rPr lang="ru-RU" sz="2200" dirty="0">
                <a:latin typeface="Bahnschrift SemiBold Condensed" pitchFamily="34" charset="0"/>
              </a:rPr>
              <a:t> В.И. Ленина.</a:t>
            </a:r>
          </a:p>
          <a:p>
            <a:pPr algn="l"/>
            <a:endParaRPr lang="ru-RU" sz="2200" dirty="0" smtClean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24185" y="3432442"/>
            <a:ext cx="61428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sz="2200" dirty="0">
              <a:latin typeface="Bahnschrift SemiBold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5694" y="3337169"/>
            <a:ext cx="595390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200" b="1" i="1" dirty="0" smtClean="0"/>
          </a:p>
          <a:p>
            <a:endParaRPr lang="ru-RU" sz="2200" b="1" i="1" dirty="0" smtClean="0"/>
          </a:p>
          <a:p>
            <a:r>
              <a:rPr lang="ru-RU" sz="2200" b="1" i="1" dirty="0" smtClean="0"/>
              <a:t> </a:t>
            </a:r>
            <a:endParaRPr lang="ru-RU" sz="2200" dirty="0"/>
          </a:p>
        </p:txBody>
      </p:sp>
      <p:pic>
        <p:nvPicPr>
          <p:cNvPr id="16" name="Рисунок 15" descr="сканирование0031"/>
          <p:cNvPicPr/>
          <p:nvPr/>
        </p:nvPicPr>
        <p:blipFill>
          <a:blip r:embed="rId5" cstate="print"/>
          <a:srcRect l="4076" t="5739" r="4076" b="12051"/>
          <a:stretch>
            <a:fillRect/>
          </a:stretch>
        </p:blipFill>
        <p:spPr bwMode="auto">
          <a:xfrm>
            <a:off x="8623812" y="2368188"/>
            <a:ext cx="2097405" cy="2633345"/>
          </a:xfrm>
          <a:prstGeom prst="rect">
            <a:avLst/>
          </a:prstGeom>
          <a:noFill/>
          <a:ln w="6350">
            <a:solidFill>
              <a:srgbClr val="7D9532"/>
            </a:solidFill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1671" y="5196888"/>
            <a:ext cx="1282345" cy="1282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707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 err="1">
                <a:latin typeface="Bahnschrift SemiBold Condensed" pitchFamily="34" charset="0"/>
              </a:rPr>
              <a:t>Мисюнас</a:t>
            </a:r>
            <a:r>
              <a:rPr lang="ru-RU" sz="2200" b="1" dirty="0">
                <a:latin typeface="Bahnschrift SemiBold Condensed" pitchFamily="34" charset="0"/>
              </a:rPr>
              <a:t> Вера </a:t>
            </a:r>
            <a:r>
              <a:rPr lang="ru-RU" sz="2200" b="1" dirty="0" err="1">
                <a:latin typeface="Bahnschrift SemiBold Condensed" pitchFamily="34" charset="0"/>
              </a:rPr>
              <a:t>Станиславна</a:t>
            </a:r>
            <a:endParaRPr lang="ru-RU" sz="22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с. Бурят-Монгольской </a:t>
            </a:r>
            <a:r>
              <a:rPr lang="ru-RU" sz="2200" dirty="0">
                <a:latin typeface="Bahnschrift SemiBold Condensed" pitchFamily="34" charset="0"/>
              </a:rPr>
              <a:t>АССР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биография:</a:t>
            </a: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Родилась </a:t>
            </a:r>
            <a:r>
              <a:rPr lang="ru-RU" sz="2200" dirty="0">
                <a:latin typeface="Bahnschrift SemiBold Condensed" panose="020B0502040204020203" pitchFamily="34" charset="0"/>
              </a:rPr>
              <a:t>в </a:t>
            </a:r>
            <a:r>
              <a:rPr lang="ru-RU" sz="2200" dirty="0" smtClean="0">
                <a:latin typeface="Bahnschrift SemiBold Condensed" pitchFamily="34" charset="0"/>
              </a:rPr>
              <a:t>1920 году.</a:t>
            </a:r>
            <a:r>
              <a:rPr lang="ru-RU" sz="2200" dirty="0">
                <a:latin typeface="Bahnschrift SemiBold Condensed" pitchFamily="34" charset="0"/>
              </a:rPr>
              <a:t>  </a:t>
            </a:r>
            <a:r>
              <a:rPr lang="ru-RU" sz="2200" b="1" dirty="0">
                <a:latin typeface="Bahnschrift SemiBold Condensed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Учитель истории. </a:t>
            </a:r>
            <a:r>
              <a:rPr lang="ru-RU" sz="2200" b="1" dirty="0" smtClean="0">
                <a:latin typeface="Bahnschrift SemiBold Condensed" pitchFamily="34" charset="0"/>
              </a:rPr>
              <a:t>Ветеран </a:t>
            </a:r>
            <a:r>
              <a:rPr lang="ru-RU" sz="2200" b="1" dirty="0">
                <a:latin typeface="Bahnschrift SemiBold Condensed" pitchFamily="34" charset="0"/>
              </a:rPr>
              <a:t>педагогического </a:t>
            </a:r>
            <a:r>
              <a:rPr lang="ru-RU" sz="2200" b="1" dirty="0" smtClean="0">
                <a:latin typeface="Bahnschrift SemiBold Condensed" pitchFamily="34" charset="0"/>
              </a:rPr>
              <a:t>труда.  </a:t>
            </a:r>
            <a:r>
              <a:rPr lang="ru-RU" sz="2200" b="1" dirty="0">
                <a:latin typeface="Bahnschrift SemiBold Condensed" pitchFamily="34" charset="0"/>
              </a:rPr>
              <a:t>Р</a:t>
            </a:r>
            <a:r>
              <a:rPr lang="ru-RU" sz="2200" b="1" dirty="0" smtClean="0">
                <a:latin typeface="Bahnschrift SemiBold Condensed" pitchFamily="34" charset="0"/>
              </a:rPr>
              <a:t>аботала </a:t>
            </a:r>
            <a:r>
              <a:rPr lang="ru-RU" sz="2200" b="1" dirty="0">
                <a:latin typeface="Bahnschrift SemiBold Condensed" pitchFamily="34" charset="0"/>
              </a:rPr>
              <a:t>в </a:t>
            </a:r>
            <a:r>
              <a:rPr lang="ru-RU" sz="2200" b="1" dirty="0" smtClean="0">
                <a:latin typeface="Bahnschrift SemiBold Condensed" pitchFamily="34" charset="0"/>
              </a:rPr>
              <a:t>Ильинской школе </a:t>
            </a:r>
            <a:r>
              <a:rPr lang="ru-RU" sz="2200" b="1" dirty="0">
                <a:latin typeface="Bahnschrift SemiBold Condensed" pitchFamily="34" charset="0"/>
              </a:rPr>
              <a:t>с 1940 по 1944 год, с 1949 года до ухода на пенсию. С 1954 года работала завучем школы, с 1965 по  1969 год - директором Ильинской средней школы. Член КПСС,  пропагандист. Награждена многими почетными грамотами Министерства РСФСР, БУРАССР, и </a:t>
            </a:r>
            <a:r>
              <a:rPr lang="ru-RU" sz="2200" b="1" dirty="0" smtClean="0">
                <a:latin typeface="Bahnschrift SemiBold Condensed" pitchFamily="34" charset="0"/>
              </a:rPr>
              <a:t>РОНО. </a:t>
            </a:r>
            <a:endParaRPr lang="ru-RU" sz="2200" dirty="0">
              <a:latin typeface="Bahnschrift SemiBold Condensed" pitchFamily="34" charset="0"/>
            </a:endParaRPr>
          </a:p>
          <a:p>
            <a:pPr algn="l"/>
            <a:endParaRPr lang="ru-RU" sz="2200" dirty="0">
              <a:latin typeface="Bahnschrift SemiBold Condensed" pitchFamily="34" charset="0"/>
            </a:endParaRPr>
          </a:p>
          <a:p>
            <a:pPr algn="l"/>
            <a:r>
              <a:rPr lang="ru-RU" sz="2200" dirty="0">
                <a:latin typeface="Bahnschrift SemiBold Condensed" pitchFamily="34" charset="0"/>
              </a:rPr>
              <a:t>          </a:t>
            </a:r>
            <a:endParaRPr lang="ru-RU" sz="2200" dirty="0" smtClean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24185" y="3432442"/>
            <a:ext cx="61428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sz="2200" dirty="0">
              <a:latin typeface="Bahnschrift SemiBold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5694" y="3337169"/>
            <a:ext cx="595390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200" b="1" i="1" dirty="0" smtClean="0"/>
          </a:p>
          <a:p>
            <a:endParaRPr lang="ru-RU" sz="2200" b="1" i="1" dirty="0" smtClean="0"/>
          </a:p>
          <a:p>
            <a:r>
              <a:rPr lang="ru-RU" sz="2200" b="1" i="1" dirty="0" smtClean="0"/>
              <a:t> </a:t>
            </a:r>
            <a:endParaRPr lang="ru-RU" sz="2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547" y="2423520"/>
            <a:ext cx="1710842" cy="2132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4901" y="5134210"/>
            <a:ext cx="1615886" cy="1615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125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8844" y="1575529"/>
            <a:ext cx="3775464" cy="133179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b="1" dirty="0">
                <a:latin typeface="Bahnschrift SemiBold Condensed" pitchFamily="34" charset="0"/>
              </a:rPr>
              <a:t>Беликова Надежда Митрофановна</a:t>
            </a:r>
            <a:endParaRPr lang="ru-RU" sz="2200" dirty="0">
              <a:latin typeface="Bahnschrift SemiBold Condensed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latin typeface="Bahnschrift SemiBold Condensed" pitchFamily="34" charset="0"/>
              </a:rPr>
              <a:t>–  гг.  </a:t>
            </a:r>
            <a:endParaRPr lang="ru-RU" sz="2200" dirty="0">
              <a:latin typeface="Bahnschrift SemiBold Condensed" panose="020B0502040204020203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latin typeface="Bahnschrift SemiBold Condensed" panose="020B0502040204020203" pitchFamily="34" charset="0"/>
              </a:rPr>
              <a:t>Место рождения 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–</a:t>
            </a:r>
            <a:r>
              <a:rPr lang="ru-RU" sz="2200" dirty="0">
                <a:latin typeface="Bahnschrift SemiBold Condensed" panose="020B0502040204020203" pitchFamily="34" charset="0"/>
              </a:rPr>
              <a:t> </a:t>
            </a:r>
            <a:r>
              <a:rPr lang="ru-RU" sz="2200" dirty="0" smtClean="0">
                <a:latin typeface="Bahnschrift SemiBold Condensed" pitchFamily="34" charset="0"/>
              </a:rPr>
              <a:t>с. Бурят-Монгольской </a:t>
            </a:r>
            <a:r>
              <a:rPr lang="ru-RU" sz="2200" dirty="0">
                <a:latin typeface="Bahnschrift SemiBold Condensed" pitchFamily="34" charset="0"/>
              </a:rPr>
              <a:t>АССР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4" y="2990674"/>
            <a:ext cx="5860752" cy="33548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itchFamily="34" charset="0"/>
              </a:rPr>
              <a:t>Краткая биография:</a:t>
            </a: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Родилась </a:t>
            </a:r>
            <a:r>
              <a:rPr lang="ru-RU" sz="2200" dirty="0">
                <a:latin typeface="Bahnschrift SemiBold Condensed" panose="020B0502040204020203" pitchFamily="34" charset="0"/>
              </a:rPr>
              <a:t>в </a:t>
            </a:r>
            <a:r>
              <a:rPr lang="ru-RU" sz="2200" dirty="0" smtClean="0">
                <a:latin typeface="Bahnschrift SemiBold Condensed" pitchFamily="34" charset="0"/>
              </a:rPr>
              <a:t>19 году.</a:t>
            </a:r>
            <a:r>
              <a:rPr lang="ru-RU" sz="2200" dirty="0">
                <a:latin typeface="Bahnschrift SemiBold Condensed" pitchFamily="34" charset="0"/>
              </a:rPr>
              <a:t>  </a:t>
            </a:r>
            <a:r>
              <a:rPr lang="ru-RU" sz="2200" b="1" dirty="0">
                <a:latin typeface="Bahnschrift SemiBold Condensed" pitchFamily="34" charset="0"/>
              </a:rPr>
              <a:t> </a:t>
            </a:r>
            <a:endParaRPr lang="ru-RU" sz="2200" b="1" dirty="0" smtClean="0">
              <a:latin typeface="Bahnschrift SemiBold Condensed" pitchFamily="34" charset="0"/>
            </a:endParaRPr>
          </a:p>
          <a:p>
            <a:pPr algn="l"/>
            <a:r>
              <a:rPr lang="ru-RU" sz="2200" dirty="0" smtClean="0">
                <a:latin typeface="Bahnschrift SemiBold Condensed" pitchFamily="34" charset="0"/>
              </a:rPr>
              <a:t>Учитель </a:t>
            </a:r>
            <a:r>
              <a:rPr lang="ru-RU" sz="2200" b="1" dirty="0" smtClean="0">
                <a:latin typeface="Bahnschrift SemiBold Condensed" pitchFamily="34" charset="0"/>
              </a:rPr>
              <a:t>начальных. Работала </a:t>
            </a:r>
            <a:r>
              <a:rPr lang="ru-RU" sz="2200" b="1" dirty="0">
                <a:latin typeface="Bahnschrift SemiBold Condensed" pitchFamily="34" charset="0"/>
              </a:rPr>
              <a:t>в </a:t>
            </a:r>
            <a:r>
              <a:rPr lang="ru-RU" sz="2200" b="1" dirty="0" smtClean="0">
                <a:latin typeface="Bahnschrift SemiBold Condensed" pitchFamily="34" charset="0"/>
              </a:rPr>
              <a:t>Ильинской школе с  </a:t>
            </a:r>
            <a:r>
              <a:rPr lang="ru-RU" sz="2200" b="1" dirty="0">
                <a:latin typeface="Bahnschrift SemiBold Condensed" pitchFamily="34" charset="0"/>
              </a:rPr>
              <a:t>1941 до 1949 г</a:t>
            </a:r>
            <a:r>
              <a:rPr lang="ru-RU" sz="2200" dirty="0">
                <a:latin typeface="Bahnschrift SemiBold Condensed" pitchFamily="34" charset="0"/>
              </a:rPr>
              <a:t>. В 1945 г. Беликова Н. М. вступила в ряды Коммунистической партии. </a:t>
            </a:r>
          </a:p>
          <a:p>
            <a:pPr algn="l"/>
            <a:r>
              <a:rPr lang="ru-RU" sz="2200" dirty="0">
                <a:latin typeface="Bahnschrift SemiBold Condensed" pitchFamily="34" charset="0"/>
              </a:rPr>
              <a:t>        С 1958 г.  Надежда Митрофановна  - член коллектива </a:t>
            </a:r>
            <a:r>
              <a:rPr lang="ru-RU" sz="2200" dirty="0" err="1">
                <a:latin typeface="Bahnschrift SemiBold Condensed" pitchFamily="34" charset="0"/>
              </a:rPr>
              <a:t>Селенгинской</a:t>
            </a:r>
            <a:r>
              <a:rPr lang="ru-RU" sz="2200" dirty="0">
                <a:latin typeface="Bahnschrift SemiBold Condensed" pitchFamily="34" charset="0"/>
              </a:rPr>
              <a:t> </a:t>
            </a:r>
            <a:r>
              <a:rPr lang="ru-RU" sz="2200" dirty="0" err="1">
                <a:latin typeface="Bahnschrift SemiBold Condensed" pitchFamily="34" charset="0"/>
              </a:rPr>
              <a:t>лесобазы</a:t>
            </a:r>
            <a:r>
              <a:rPr lang="ru-RU" sz="2200" dirty="0">
                <a:latin typeface="Bahnschrift SemiBold Condensed" pitchFamily="34" charset="0"/>
              </a:rPr>
              <a:t>.  Долгие годы работала </a:t>
            </a:r>
            <a:r>
              <a:rPr lang="ru-RU" sz="2200" dirty="0" smtClean="0">
                <a:latin typeface="Bahnschrift SemiBold Condensed" pitchFamily="34" charset="0"/>
              </a:rPr>
              <a:t>мастером </a:t>
            </a:r>
            <a:endParaRPr lang="ru-RU" sz="2200" dirty="0">
              <a:latin typeface="Bahnschrift SemiBold Condensed" pitchFamily="34" charset="0"/>
            </a:endParaRPr>
          </a:p>
          <a:p>
            <a:pPr algn="l"/>
            <a:r>
              <a:rPr lang="ru-RU" sz="2200" dirty="0">
                <a:latin typeface="Bahnschrift SemiBold Condensed" pitchFamily="34" charset="0"/>
              </a:rPr>
              <a:t>          </a:t>
            </a:r>
            <a:endParaRPr lang="ru-RU" sz="2200" dirty="0" smtClean="0">
              <a:latin typeface="Bahnschrift SemiBold Condensed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8803719" y="3684861"/>
            <a:ext cx="1737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Место для фото</a:t>
            </a:r>
            <a:endParaRPr lang="ru-RU" dirty="0">
              <a:latin typeface="+mj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 smtClean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  <a:endParaRPr lang="ru-RU" sz="21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600" dirty="0" smtClean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«Учитель-ветеран Великой Отечественной войны и Учитель-ветеран тыла»</a:t>
            </a:r>
            <a:endParaRPr lang="ru-RU" sz="26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rgbClr val="C00000"/>
                </a:solidFill>
              </a:rPr>
              <a:t>QR</a:t>
            </a:r>
            <a:r>
              <a:rPr lang="ru-RU" sz="1000" dirty="0" smtClean="0">
                <a:solidFill>
                  <a:srgbClr val="C00000"/>
                </a:solidFill>
              </a:rPr>
              <a:t>-код можно разместить </a:t>
            </a:r>
            <a:r>
              <a:rPr lang="ru-RU" sz="1000" dirty="0">
                <a:solidFill>
                  <a:srgbClr val="C00000"/>
                </a:solidFill>
              </a:rPr>
              <a:t>при наличии доп. </a:t>
            </a:r>
            <a:r>
              <a:rPr lang="ru-RU" sz="1000" dirty="0" smtClean="0">
                <a:solidFill>
                  <a:srgbClr val="C00000"/>
                </a:solidFill>
              </a:rPr>
              <a:t>информации </a:t>
            </a:r>
            <a:r>
              <a:rPr lang="ru-RU" sz="1000" dirty="0">
                <a:solidFill>
                  <a:srgbClr val="C00000"/>
                </a:solidFill>
              </a:rPr>
              <a:t>на другом </a:t>
            </a:r>
            <a:r>
              <a:rPr lang="ru-RU" sz="1000" dirty="0" smtClean="0">
                <a:solidFill>
                  <a:srgbClr val="C00000"/>
                </a:solidFill>
              </a:rPr>
              <a:t>ресурсе</a:t>
            </a:r>
            <a:endParaRPr lang="ru-RU" sz="1000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24185" y="3432442"/>
            <a:ext cx="61428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sz="2200" dirty="0">
              <a:latin typeface="Bahnschrift SemiBold Condensed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5694" y="3337169"/>
            <a:ext cx="595390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200" b="1" i="1" dirty="0" smtClean="0"/>
          </a:p>
          <a:p>
            <a:endParaRPr lang="ru-RU" sz="2200" b="1" i="1" dirty="0" smtClean="0"/>
          </a:p>
          <a:p>
            <a:r>
              <a:rPr lang="ru-RU" sz="2200" b="1" i="1" dirty="0" smtClean="0"/>
              <a:t> </a:t>
            </a:r>
            <a:endParaRPr lang="ru-RU" sz="2200" dirty="0"/>
          </a:p>
        </p:txBody>
      </p:sp>
      <p:pic>
        <p:nvPicPr>
          <p:cNvPr id="14" name="Рисунок 13" descr="C:\Users\LENOVO\AppData\Local\Microsoft\Windows\Temporary Internet Files\Content.Word\IMG_0505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067" y="2262461"/>
            <a:ext cx="2080895" cy="284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2962" y="5029386"/>
            <a:ext cx="1316104" cy="131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581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2084</TotalTime>
  <Words>1673</Words>
  <Application>Microsoft Office PowerPoint</Application>
  <PresentationFormat>Широкоэкранный</PresentationFormat>
  <Paragraphs>242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Bahnschrift SemiBold Condensed</vt:lpstr>
      <vt:lpstr>Bahnschrift SemiCondensed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Оксана</cp:lastModifiedBy>
  <cp:revision>190</cp:revision>
  <dcterms:created xsi:type="dcterms:W3CDTF">2025-02-12T07:14:33Z</dcterms:created>
  <dcterms:modified xsi:type="dcterms:W3CDTF">2025-06-05T01:08:01Z</dcterms:modified>
</cp:coreProperties>
</file>