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5" r:id="rId3"/>
    <p:sldId id="266" r:id="rId4"/>
    <p:sldId id="267" r:id="rId5"/>
    <p:sldId id="268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485197970961849"/>
          <c:y val="0"/>
          <c:w val="0.59033330677273677"/>
          <c:h val="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имеют личные сайты
46%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не имеют личных сайтов
27%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не предоставили информации
27%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имеют личные сайты</c:v>
                </c:pt>
                <c:pt idx="1">
                  <c:v>не имеют личных сайтов</c:v>
                </c:pt>
                <c:pt idx="2">
                  <c:v>не предоставили информации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Инфоурок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Сайты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Nsportal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Сайты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Wixsite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Сайты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5098496"/>
        <c:axId val="85100032"/>
      </c:barChart>
      <c:catAx>
        <c:axId val="85098496"/>
        <c:scaling>
          <c:orientation val="minMax"/>
        </c:scaling>
        <c:delete val="0"/>
        <c:axPos val="b"/>
        <c:majorTickMark val="none"/>
        <c:minorTickMark val="none"/>
        <c:tickLblPos val="nextTo"/>
        <c:crossAx val="85100032"/>
        <c:crosses val="autoZero"/>
        <c:auto val="1"/>
        <c:lblAlgn val="ctr"/>
        <c:lblOffset val="100"/>
        <c:noMultiLvlLbl val="0"/>
      </c:catAx>
      <c:valAx>
        <c:axId val="85100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509849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74178-87DF-4C50-8B9F-3C307ED43A5F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D1A4D-73CD-4786-852F-C5006B9F7D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80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CD1A4D-73CD-4786-852F-C5006B9F7D4C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C0205-19C1-46A4-843C-B9CDDFE3C5DC}" type="datetimeFigureOut">
              <a:rPr lang="ru-RU" smtClean="0"/>
              <a:t>18.12.2018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98EA9-9E10-4BD0-875F-C7C4C9ACA9F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infourok.ru/user/nasnikova-tatyana-andreevna" TargetMode="External"/><Relationship Id="rId13" Type="http://schemas.openxmlformats.org/officeDocument/2006/relationships/hyperlink" Target="https://infourok.ru/user/davidova-ekaterina-evgenevna" TargetMode="External"/><Relationship Id="rId18" Type="http://schemas.openxmlformats.org/officeDocument/2006/relationships/hyperlink" Target="https://infourok.ru/user/shulgina-elena-nikolaevna" TargetMode="External"/><Relationship Id="rId3" Type="http://schemas.openxmlformats.org/officeDocument/2006/relationships/hyperlink" Target="https://infourok.ru/user/sekretareva-rimma-vyacheslavovna" TargetMode="External"/><Relationship Id="rId7" Type="http://schemas.openxmlformats.org/officeDocument/2006/relationships/hyperlink" Target="https://vk.com/away.php?to=http://petrovavp2018.wixsite.com/mysite-1&amp;cc_key=" TargetMode="External"/><Relationship Id="rId12" Type="http://schemas.openxmlformats.org/officeDocument/2006/relationships/hyperlink" Target="https://nsportal.ru/shulgina-kseniya-evgenevna" TargetMode="External"/><Relationship Id="rId17" Type="http://schemas.openxmlformats.org/officeDocument/2006/relationships/hyperlink" Target="https://infourok.ru/user/vasileva-yuliya-olegovna" TargetMode="External"/><Relationship Id="rId2" Type="http://schemas.openxmlformats.org/officeDocument/2006/relationships/image" Target="../media/image2.jpeg"/><Relationship Id="rId16" Type="http://schemas.openxmlformats.org/officeDocument/2006/relationships/hyperlink" Target="https://infourok.ru/user/rinchinova-baygalma-dashievna" TargetMode="External"/><Relationship Id="rId20" Type="http://schemas.openxmlformats.org/officeDocument/2006/relationships/hyperlink" Target="https://infourok.ru/user/kurenkova-nadezhda-aleksandrovna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nfourok.ru/user/petrova-viktoriya-evgenevna4" TargetMode="External"/><Relationship Id="rId11" Type="http://schemas.openxmlformats.org/officeDocument/2006/relationships/hyperlink" Target="https://infourok.ru/user/sokolnikova-nadezhda-vladimirovna" TargetMode="External"/><Relationship Id="rId5" Type="http://schemas.openxmlformats.org/officeDocument/2006/relationships/hyperlink" Target="https://infourok.ru/user/chukreeva-anastasiya-vyacheslavovna" TargetMode="External"/><Relationship Id="rId15" Type="http://schemas.openxmlformats.org/officeDocument/2006/relationships/hyperlink" Target="https://infourok.ru/user/bulicheva-yuliya-eduardovna" TargetMode="External"/><Relationship Id="rId10" Type="http://schemas.openxmlformats.org/officeDocument/2006/relationships/hyperlink" Target="https://vk.com/away.php?utf=1&amp;to=http://gma2014.ucoz.ru/" TargetMode="External"/><Relationship Id="rId19" Type="http://schemas.openxmlformats.org/officeDocument/2006/relationships/hyperlink" Target="https://infourok.ru/user/starikova-valentina-valerevna" TargetMode="External"/><Relationship Id="rId4" Type="http://schemas.openxmlformats.org/officeDocument/2006/relationships/hyperlink" Target="https://nsportal.ru/istomina-ekaterina-aleksandrova" TargetMode="External"/><Relationship Id="rId9" Type="http://schemas.openxmlformats.org/officeDocument/2006/relationships/hyperlink" Target="https://infourok.ru/user/gromova-marina-aleksandrovna" TargetMode="External"/><Relationship Id="rId14" Type="http://schemas.openxmlformats.org/officeDocument/2006/relationships/hyperlink" Target="https://vk.com/away.php?utf=1&amp;to=http://adelina-miss.wixsite.com/polyanitsyn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s1.1zoom.me/b5050/88/210854-Sepik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71472" y="214290"/>
            <a:ext cx="70310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ПЕРСОНАЛЬНЫЙ САЙТ </a:t>
            </a:r>
          </a:p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ПЕДАГОГА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48680"/>
            <a:ext cx="284725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Преимущества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687453"/>
            <a:ext cx="83529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ru-RU" b="1" dirty="0" smtClean="0"/>
              <a:t>интерактивная связь </a:t>
            </a:r>
            <a:r>
              <a:rPr lang="ru-RU" b="1" dirty="0"/>
              <a:t>учителя с учащимися, их </a:t>
            </a:r>
            <a:r>
              <a:rPr lang="ru-RU" b="1" dirty="0" smtClean="0"/>
              <a:t>родителями, коллегами (консультация, советы </a:t>
            </a:r>
            <a:r>
              <a:rPr lang="ru-RU" b="1" dirty="0"/>
              <a:t>родителям по вопросам образования </a:t>
            </a:r>
            <a:r>
              <a:rPr lang="ru-RU" b="1" dirty="0" smtClean="0"/>
              <a:t>учеников);</a:t>
            </a:r>
          </a:p>
          <a:p>
            <a:pPr marL="342900" lvl="0" indent="-342900">
              <a:buAutoNum type="arabicPeriod"/>
            </a:pPr>
            <a:r>
              <a:rPr lang="ru-RU" b="1" dirty="0" smtClean="0"/>
              <a:t>представление педагогических наработок  </a:t>
            </a:r>
            <a:r>
              <a:rPr lang="ru-RU" b="1" dirty="0"/>
              <a:t>для всеобщего обсуждения; </a:t>
            </a:r>
          </a:p>
          <a:p>
            <a:pPr marL="342900" lvl="0" indent="-342900">
              <a:buAutoNum type="arabicPeriod"/>
            </a:pPr>
            <a:r>
              <a:rPr lang="ru-RU" b="1" dirty="0" smtClean="0"/>
              <a:t>учитель - положительный пример </a:t>
            </a:r>
            <a:r>
              <a:rPr lang="ru-RU" b="1" dirty="0"/>
              <a:t>для </a:t>
            </a:r>
            <a:r>
              <a:rPr lang="ru-RU" b="1" dirty="0" smtClean="0"/>
              <a:t>учеников (репутация </a:t>
            </a:r>
            <a:r>
              <a:rPr lang="ru-RU" b="1" dirty="0"/>
              <a:t>учителя, </a:t>
            </a:r>
            <a:r>
              <a:rPr lang="ru-RU" b="1" dirty="0" smtClean="0"/>
              <a:t>сохранение общественного </a:t>
            </a:r>
            <a:r>
              <a:rPr lang="ru-RU" b="1" dirty="0"/>
              <a:t>имиджа, </a:t>
            </a:r>
            <a:r>
              <a:rPr lang="ru-RU" b="1" dirty="0" smtClean="0"/>
              <a:t>общественное признание);</a:t>
            </a:r>
            <a:endParaRPr lang="ru-RU" b="1" dirty="0"/>
          </a:p>
          <a:p>
            <a:pPr marL="342900" lvl="0" indent="-342900">
              <a:buAutoNum type="arabicPeriod"/>
            </a:pPr>
            <a:r>
              <a:rPr lang="ru-RU" b="1" dirty="0" smtClean="0"/>
              <a:t>Компетенция и профессионализм учителя; самообразование и самосовершенствование учителя;</a:t>
            </a:r>
          </a:p>
          <a:p>
            <a:pPr marL="342900" lvl="0" indent="-342900">
              <a:buAutoNum type="arabicPeriod"/>
            </a:pPr>
            <a:r>
              <a:rPr lang="ru-RU" b="1" dirty="0" smtClean="0"/>
              <a:t>Интерес к изучаемому предмету;</a:t>
            </a:r>
          </a:p>
          <a:p>
            <a:pPr marL="342900" lvl="0" indent="-342900">
              <a:buAutoNum type="arabicPeriod"/>
            </a:pPr>
            <a:r>
              <a:rPr lang="ru-RU" b="1" dirty="0" smtClean="0"/>
              <a:t>личные </a:t>
            </a:r>
            <a:r>
              <a:rPr lang="ru-RU" b="1" dirty="0"/>
              <a:t>заслуги и творческие </a:t>
            </a:r>
            <a:r>
              <a:rPr lang="ru-RU" b="1" dirty="0" smtClean="0"/>
              <a:t>успехи педагога; </a:t>
            </a:r>
            <a:endParaRPr lang="ru-RU" b="1" dirty="0"/>
          </a:p>
          <a:p>
            <a:pPr marL="342900" lvl="0" indent="-342900">
              <a:buAutoNum type="arabicPeriod"/>
            </a:pPr>
            <a:r>
              <a:rPr lang="ru-RU" b="1" dirty="0" smtClean="0"/>
              <a:t>участие </a:t>
            </a:r>
            <a:r>
              <a:rPr lang="ru-RU" b="1" dirty="0"/>
              <a:t>в различных конкурсах, условием которых является публикация конкурсной работы в сети</a:t>
            </a:r>
          </a:p>
        </p:txBody>
      </p:sp>
    </p:spTree>
    <p:extLst>
      <p:ext uri="{BB962C8B-B14F-4D97-AF65-F5344CB8AC3E}">
        <p14:creationId xmlns:p14="http://schemas.microsoft.com/office/powerpoint/2010/main" val="122231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1.1zoom.me/b5050/88/210854-Sepik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создания электронного ресурса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2996952"/>
            <a:ext cx="5050904" cy="3129211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1 целеполагание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2 определение типа сайта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3 выбор средств и методов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889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сайтов</a:t>
            </a:r>
            <a:endParaRPr lang="ru-RU" dirty="0"/>
          </a:p>
        </p:txBody>
      </p:sp>
      <p:pic>
        <p:nvPicPr>
          <p:cNvPr id="4" name="Picture 2" descr="https://img.fonwall.ru/o/1o/polosi-linii-fon-goluboy.jpg?route=mid&amp;h=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сайт-визитка</a:t>
            </a:r>
          </a:p>
          <a:p>
            <a:r>
              <a:rPr lang="ru-RU" dirty="0" smtClean="0"/>
              <a:t>сайт-портфолио</a:t>
            </a:r>
          </a:p>
          <a:p>
            <a:r>
              <a:rPr lang="ru-RU" dirty="0" smtClean="0"/>
              <a:t>предметный сайт</a:t>
            </a:r>
          </a:p>
          <a:p>
            <a:r>
              <a:rPr lang="ru-RU" dirty="0"/>
              <a:t>с</a:t>
            </a:r>
            <a:r>
              <a:rPr lang="ru-RU" dirty="0" smtClean="0"/>
              <a:t>айт учитель-ученику</a:t>
            </a:r>
          </a:p>
          <a:p>
            <a:r>
              <a:rPr lang="ru-RU" dirty="0"/>
              <a:t>с</a:t>
            </a:r>
            <a:r>
              <a:rPr lang="ru-RU" dirty="0" smtClean="0"/>
              <a:t>айт методических объединений учителей</a:t>
            </a:r>
          </a:p>
          <a:p>
            <a:r>
              <a:rPr lang="ru-RU" dirty="0" smtClean="0"/>
              <a:t>сайт класса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90716" y="404664"/>
            <a:ext cx="3891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Типы сайтов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8707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.fonwall.ru/o/1o/polosi-linii-fon-goluboy.jpg?route=mid&amp;h=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Примерная структура сайта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I. Личная страница педагога</a:t>
            </a:r>
          </a:p>
          <a:p>
            <a:r>
              <a:rPr lang="ru-RU" dirty="0"/>
              <a:t>II . Методический кабинет</a:t>
            </a:r>
          </a:p>
          <a:p>
            <a:r>
              <a:rPr lang="ru-RU" dirty="0"/>
              <a:t>III. Нормативные документы </a:t>
            </a:r>
          </a:p>
          <a:p>
            <a:r>
              <a:rPr lang="ru-RU" dirty="0"/>
              <a:t>IV. Конкурсы и другие мероприятия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1176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mg.fonwall.ru/o/1o/polosi-linii-fon-goluboy.jpg?route=mid&amp;h=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Сайты молодых педагогов Прибайкальского района (2018 г.)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</p:nvPr>
        </p:nvGraphicFramePr>
        <p:xfrm>
          <a:off x="0" y="1214422"/>
          <a:ext cx="5214974" cy="359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4429124" y="3000372"/>
          <a:ext cx="4500594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mg.fonwall.ru/o/1o/polosi-linii-fon-goluboy.jpg?route=mid&amp;h=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Юлия\Desktop\Лучинина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6572264" cy="6791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388" y="214290"/>
            <a:ext cx="271461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Лучининой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Н.А.,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чителя математики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МОУ «Турунтаевская районная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гимназия»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Победитель номинации «Лучший информационный ресурс»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айонного конкурса «Учитель года 2018»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42900"/>
            <a:ext cx="7286643" cy="6715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6715140" y="1857364"/>
            <a:ext cx="2428860" cy="3286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Сайт Стариковой В.В., учителя математики МОУ «Турунтаевская районная гимназия» – победитель республиканского конкурса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«Учитель года 2017»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00298" y="4357694"/>
            <a:ext cx="639418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Победитель 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республиканского конкурса</a:t>
            </a:r>
          </a:p>
          <a:p>
            <a:pPr algn="ctr"/>
            <a:r>
              <a:rPr lang="ru-RU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«Учитель года – 2017»</a:t>
            </a:r>
            <a:endParaRPr lang="ru-RU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ЭКСПЕРТНЫЙ ЛИСТ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для оценки конкурсного задания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 «Интернет-ресурс»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4286280" cy="377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информационная насыщенность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представленной информации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образовательная и методическая ценность (развивающий характер)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различное структурирование информации (тексты, таблицы, схемы)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разнообразие содержания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тематическая организованность информации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научная корректность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методическая грамотность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714876" y="1714488"/>
          <a:ext cx="4214842" cy="4784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</a:tblGrid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безопасность и комфортность виртуальной образовательной среды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понятное меню (рубрикация)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удобство навигации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разумная скорость загрузки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удобный формат для коммуникации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языковая культура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инструкций и пояснений для пользователей</a:t>
                      </a:r>
                      <a:endParaRPr lang="ru-RU" dirty="0"/>
                    </a:p>
                  </a:txBody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защищенность и адекватность виртуальной среды образовательным целям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14282" y="1600200"/>
          <a:ext cx="3714776" cy="5020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4776"/>
              </a:tblGrid>
              <a:tr h="390541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эффективность обратной связи</a:t>
                      </a:r>
                      <a:endParaRPr lang="ru-RU" dirty="0"/>
                    </a:p>
                  </a:txBody>
                  <a:tcPr/>
                </a:tc>
              </a:tr>
              <a:tr h="6834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разнообразие возможностей для обратной связи</a:t>
                      </a:r>
                      <a:endParaRPr lang="ru-RU" dirty="0"/>
                    </a:p>
                  </a:txBody>
                  <a:tcPr/>
                </a:tc>
              </a:tr>
              <a:tr h="390541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доступность обратной связи</a:t>
                      </a:r>
                      <a:endParaRPr lang="ru-RU" dirty="0"/>
                    </a:p>
                  </a:txBody>
                  <a:tcPr/>
                </a:tc>
              </a:tr>
              <a:tr h="390541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контактных данных</a:t>
                      </a:r>
                      <a:endParaRPr lang="ru-RU" dirty="0"/>
                    </a:p>
                  </a:txBody>
                  <a:tcPr/>
                </a:tc>
              </a:tr>
              <a:tr h="473797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возможности для обсуждений и дискуссий</a:t>
                      </a:r>
                      <a:endParaRPr lang="ru-RU" dirty="0"/>
                    </a:p>
                  </a:txBody>
                  <a:tcPr/>
                </a:tc>
              </a:tr>
              <a:tr h="6834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удобство использования механизмов обратной связи</a:t>
                      </a:r>
                      <a:endParaRPr lang="ru-RU" dirty="0"/>
                    </a:p>
                  </a:txBody>
                  <a:tcPr/>
                </a:tc>
              </a:tr>
              <a:tr h="712544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систематичность и адресная помощь в проведении обратной связи</a:t>
                      </a:r>
                      <a:endParaRPr lang="ru-RU" dirty="0"/>
                    </a:p>
                  </a:txBody>
                  <a:tcPr/>
                </a:tc>
              </a:tr>
              <a:tr h="92777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интенсивность обратной связи и количество вовлеченных пользователей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ЭКСПЕРТНЫЙ ЛИСТ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для оценки конкурсного задания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 «Интернет-ресурс</a:t>
            </a:r>
            <a:r>
              <a:rPr lang="ru-RU" sz="3600" b="1" dirty="0" smtClean="0"/>
              <a:t>» (продолжение)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143372" y="1500174"/>
          <a:ext cx="4857752" cy="5397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52"/>
              </a:tblGrid>
              <a:tr h="380884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актуальность информации</a:t>
                      </a:r>
                      <a:endParaRPr lang="ru-RU" dirty="0"/>
                    </a:p>
                  </a:txBody>
                  <a:tcPr/>
                </a:tc>
              </a:tr>
              <a:tr h="6665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регулярность обновления информации</a:t>
                      </a:r>
                      <a:endParaRPr lang="ru-RU" dirty="0"/>
                    </a:p>
                  </a:txBody>
                  <a:tcPr/>
                </a:tc>
              </a:tr>
              <a:tr h="6665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связь информации с текущими событиями</a:t>
                      </a:r>
                      <a:endParaRPr lang="ru-RU" dirty="0"/>
                    </a:p>
                  </a:txBody>
                  <a:tcPr/>
                </a:tc>
              </a:tr>
              <a:tr h="6665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информации о нормативно-правовой базе</a:t>
                      </a:r>
                      <a:endParaRPr lang="ru-RU" dirty="0"/>
                    </a:p>
                  </a:txBody>
                  <a:tcPr/>
                </a:tc>
              </a:tr>
              <a:tr h="445922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разнообразие групп пользователей</a:t>
                      </a:r>
                      <a:endParaRPr lang="ru-RU" dirty="0"/>
                    </a:p>
                  </a:txBody>
                  <a:tcPr/>
                </a:tc>
              </a:tr>
              <a:tr h="6665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новизна и оригинальность информации</a:t>
                      </a:r>
                      <a:endParaRPr lang="ru-RU" dirty="0"/>
                    </a:p>
                  </a:txBody>
                  <a:tcPr/>
                </a:tc>
              </a:tr>
              <a:tr h="66654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возможности создания детско-взрослых виртуальных сообществ</a:t>
                      </a:r>
                      <a:endParaRPr lang="ru-RU" dirty="0"/>
                    </a:p>
                  </a:txBody>
                  <a:tcPr/>
                </a:tc>
              </a:tr>
              <a:tr h="1237872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возможностей использования информации для лиц с ограниченными возможностями здоровья и особыми потребностями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454342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34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оригинальность и адекватность дизайна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выстроенная информационная архитектура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грамотные цветовые решения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оригинальность стиля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корректность обработки графики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сбалансированность разных способов структурирования информации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учет требований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здоровьесбережения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дизайне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вид размещенной информации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ЭКСПЕРТНЫЙ ЛИСТ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для оценки конкурсного задания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 «Интернет-ресурс</a:t>
            </a:r>
            <a:r>
              <a:rPr lang="ru-RU" sz="3600" b="1" dirty="0" smtClean="0"/>
              <a:t>» (продолжение)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12980" y="5000636"/>
            <a:ext cx="58310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Максимальный балл</a:t>
            </a:r>
          </a:p>
          <a:p>
            <a:pPr algn="ctr"/>
            <a:r>
              <a:rPr lang="ru-RU" sz="48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- 35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mg.fonwall.ru/o/1o/polosi-linii-fon-goluboy.jpg?route=mid&amp;h=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Ссылки на сайты педагогов Прибайкальского района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322"/>
            <a:ext cx="8229600" cy="5643578"/>
          </a:xfrm>
        </p:spPr>
        <p:txBody>
          <a:bodyPr>
            <a:normAutofit fontScale="25000" lnSpcReduction="20000"/>
          </a:bodyPr>
          <a:lstStyle/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Секретарева Римма Вячеславовна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https://infourok.ru/user/sekretareva-rimma-vyacheslavovna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Истомина Екатерина Александровна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https://nsportal.ru/istomina-ekaterina-aleksandrova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 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Чукреева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Анастасия Вячеславовна 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https://infourok.ru/user/chukreeva-anastasiya-vyacheslavovna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Петрова Виктория Евгеньевна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https://infourok.ru/user/petrova-viktoriya-evgenevna4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http://petrovavp2018.wixsite.com/mysite-1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Насникова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Татьяна Андреевна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https://infourok.ru/user/nasnikova-tatyana-andreevna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Громова Марина Александровна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https://infourok.ru/user/gromova-marina-aleksandrovna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http://gma2014.ucoz.ru/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Сокольникова Надежда Владимировна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/>
              </a:rPr>
              <a:t>https://infourok.ru/user/sokolnikova-nadezhda-vladimirovna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Шульгина Ксения Евгеньевна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2"/>
              </a:rPr>
              <a:t>https://nsportal.ru/shulgina-kseniya-evgenevna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Давыдова Екатерина Евгеньевна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3"/>
              </a:rPr>
              <a:t>https://infourok.ru/user/davidova-ekaterina-evgenevna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Поляницына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Ольга Владимировна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4"/>
              </a:rPr>
              <a:t>http://adelina-miss.wixsite.com/polyanitsyna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Булычева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Юлия Эдуардовна 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5"/>
              </a:rPr>
              <a:t>https://infourok.ru/user/bulicheva-yuliya-eduardovna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Ринчинова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Байгалма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Дашиевна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6"/>
              </a:rPr>
              <a:t>https://infourok.ru/user/rinchinova-baygalma-dashievna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Васильева Юлия Олеговна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7"/>
              </a:rPr>
              <a:t>https://infourok.ru/user/vasileva-yuliya-olegovna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Шульгина Елена Николаевна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8"/>
              </a:rPr>
              <a:t>https://infourok.ru/user/shulgina-elena-nikolaevna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Старикова Валентина Валерьевна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9"/>
              </a:rPr>
              <a:t>https://infourok.ru/user/starikova-valentina-valerevna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Куренкова Надежда Александровна</a:t>
            </a:r>
          </a:p>
          <a:p>
            <a:r>
              <a:rPr lang="ru-RU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0"/>
              </a:rPr>
              <a:t>https://infourok.ru/user/kurenkova-nadezhda-aleksandrovna1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416</Words>
  <Application>Microsoft Office PowerPoint</Application>
  <PresentationFormat>Экран (4:3)</PresentationFormat>
  <Paragraphs>124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Этапы создания электронного ресурса</vt:lpstr>
      <vt:lpstr>Типы сайтов</vt:lpstr>
      <vt:lpstr>Примерная структура сайта</vt:lpstr>
      <vt:lpstr>Сайты молодых педагогов Прибайкальского района (2018 г.)</vt:lpstr>
      <vt:lpstr>Презентация PowerPoint</vt:lpstr>
      <vt:lpstr>Презентация PowerPoint</vt:lpstr>
      <vt:lpstr>Презентация PowerPoint</vt:lpstr>
      <vt:lpstr>ЭКСПЕРТНЫЙ ЛИСТ для оценки конкурсного задания  «Интернет-ресурс» </vt:lpstr>
      <vt:lpstr>ЭКСПЕРТНЫЙ ЛИСТ для оценки конкурсного задания  «Интернет-ресурс» (продолжение) </vt:lpstr>
      <vt:lpstr>ЭКСПЕРТНЫЙ ЛИСТ для оценки конкурсного задания  «Интернет-ресурс» (продолжение) </vt:lpstr>
      <vt:lpstr>Ссылки на сайты педагогов Прибайкальского района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библ1</cp:lastModifiedBy>
  <cp:revision>28</cp:revision>
  <dcterms:created xsi:type="dcterms:W3CDTF">2018-12-17T15:27:37Z</dcterms:created>
  <dcterms:modified xsi:type="dcterms:W3CDTF">2018-12-18T03:46:26Z</dcterms:modified>
</cp:coreProperties>
</file>