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8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7" r:id="rId7"/>
    <p:sldId id="266" r:id="rId8"/>
    <p:sldId id="261" r:id="rId9"/>
    <p:sldId id="264" r:id="rId10"/>
    <p:sldId id="268" r:id="rId11"/>
  </p:sldIdLst>
  <p:sldSz cx="14630400" cy="8229600"/>
  <p:notesSz cx="8229600" cy="14630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84" d="100"/>
          <a:sy n="84" d="100"/>
        </p:scale>
        <p:origin x="24" y="-34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0223B-F019-41F6-B34B-0B62CA627393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B64AB-EE0C-41E9-96AB-0E91FFE65C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47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65760" y="274320"/>
            <a:ext cx="13913510" cy="724204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338664" y="6424756"/>
            <a:ext cx="13957402" cy="1597896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1920240"/>
            <a:ext cx="12435840" cy="2136130"/>
          </a:xfrm>
        </p:spPr>
        <p:txBody>
          <a:bodyPr anchor="b">
            <a:normAutofit/>
          </a:bodyPr>
          <a:lstStyle>
            <a:lvl1pPr>
              <a:defRPr sz="63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4560" y="4267201"/>
            <a:ext cx="10241280" cy="1767840"/>
          </a:xfrm>
        </p:spPr>
        <p:txBody>
          <a:bodyPr>
            <a:normAutofit/>
          </a:bodyPr>
          <a:lstStyle>
            <a:lvl1pPr marL="0" indent="0" algn="ctr">
              <a:buNone/>
              <a:defRPr sz="2900">
                <a:solidFill>
                  <a:srgbClr val="FFFFFF"/>
                </a:solidFill>
              </a:defRPr>
            </a:lvl1pPr>
            <a:lvl2pPr marL="653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65760" y="274320"/>
            <a:ext cx="13913510" cy="568391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9675902" y="5044311"/>
            <a:ext cx="4602286" cy="856831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4190913" y="4890348"/>
            <a:ext cx="8871224" cy="1020166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4525965" y="4905075"/>
            <a:ext cx="8748768" cy="929126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8975182" y="4889009"/>
            <a:ext cx="5292800" cy="78185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338664" y="4870266"/>
            <a:ext cx="13957402" cy="1595849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130622" tIns="65311" rIns="130622" bIns="65311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051" y="2956272"/>
            <a:ext cx="12435840" cy="1828800"/>
          </a:xfrm>
        </p:spPr>
        <p:txBody>
          <a:bodyPr anchor="t">
            <a:normAutofit/>
          </a:bodyPr>
          <a:lstStyle>
            <a:lvl1pPr algn="ctr">
              <a:defRPr sz="63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87784" y="1724938"/>
            <a:ext cx="10268374" cy="1127761"/>
          </a:xfrm>
        </p:spPr>
        <p:txBody>
          <a:bodyPr anchor="b">
            <a:normAutofit/>
          </a:bodyPr>
          <a:lstStyle>
            <a:lvl1pPr marL="0" indent="0" algn="ctr">
              <a:buNone/>
              <a:defRPr sz="2900">
                <a:solidFill>
                  <a:srgbClr val="FFFFFF"/>
                </a:solidFill>
              </a:defRPr>
            </a:lvl1pPr>
            <a:lvl2pPr marL="65311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22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33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44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55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66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77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8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82648" y="3215030"/>
            <a:ext cx="6115507" cy="41367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7432243" y="3215030"/>
            <a:ext cx="6115507" cy="413674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2650" y="3213737"/>
            <a:ext cx="6115507" cy="767714"/>
          </a:xfrm>
        </p:spPr>
        <p:txBody>
          <a:bodyPr anchor="ctr"/>
          <a:lstStyle>
            <a:lvl1pPr marL="0" indent="0" algn="ctr">
              <a:buNone/>
              <a:defRPr sz="3400" b="0">
                <a:solidFill>
                  <a:schemeClr val="tx2"/>
                </a:solidFill>
                <a:latin typeface="+mj-lt"/>
              </a:defRPr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3732" y="4114800"/>
            <a:ext cx="6112088" cy="3236596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37120" y="3213736"/>
            <a:ext cx="6115507" cy="767714"/>
          </a:xfrm>
        </p:spPr>
        <p:txBody>
          <a:bodyPr anchor="ctr"/>
          <a:lstStyle>
            <a:lvl1pPr marL="0" indent="0" algn="ctr">
              <a:buNone/>
              <a:defRPr sz="3400" b="0" i="0">
                <a:solidFill>
                  <a:schemeClr val="tx2"/>
                </a:solidFill>
                <a:latin typeface="+mj-lt"/>
              </a:defRPr>
            </a:lvl1pPr>
            <a:lvl2pPr marL="653110" indent="0">
              <a:buNone/>
              <a:defRPr sz="2900" b="1"/>
            </a:lvl2pPr>
            <a:lvl3pPr marL="1306220" indent="0">
              <a:buNone/>
              <a:defRPr sz="2600" b="1"/>
            </a:lvl3pPr>
            <a:lvl4pPr marL="1959331" indent="0">
              <a:buNone/>
              <a:defRPr sz="2300" b="1"/>
            </a:lvl4pPr>
            <a:lvl5pPr marL="2612441" indent="0">
              <a:buNone/>
              <a:defRPr sz="2300" b="1"/>
            </a:lvl5pPr>
            <a:lvl6pPr marL="3265551" indent="0">
              <a:buNone/>
              <a:defRPr sz="2300" b="1"/>
            </a:lvl6pPr>
            <a:lvl7pPr marL="3918661" indent="0">
              <a:buNone/>
              <a:defRPr sz="2300" b="1"/>
            </a:lvl7pPr>
            <a:lvl8pPr marL="4571771" indent="0">
              <a:buNone/>
              <a:defRPr sz="2300" b="1"/>
            </a:lvl8pPr>
            <a:lvl9pPr marL="5224882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32040" y="4114800"/>
            <a:ext cx="6115507" cy="3236596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65760" y="274320"/>
            <a:ext cx="13913510" cy="1711757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338664" y="857029"/>
            <a:ext cx="13957402" cy="1595849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65760" y="274320"/>
            <a:ext cx="13913510" cy="1711757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40" y="4297681"/>
            <a:ext cx="5364480" cy="2286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857"/>
              </a:spcAft>
              <a:buNone/>
              <a:defRPr sz="2600">
                <a:solidFill>
                  <a:schemeClr val="tx2"/>
                </a:solidFill>
              </a:defRPr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338664" y="857029"/>
            <a:ext cx="13957402" cy="1597896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463040" y="2743200"/>
            <a:ext cx="5364480" cy="1503274"/>
          </a:xfrm>
        </p:spPr>
        <p:txBody>
          <a:bodyPr anchor="b">
            <a:noAutofit/>
          </a:bodyPr>
          <a:lstStyle>
            <a:lvl1pPr algn="l">
              <a:defRPr sz="46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43139" y="2194560"/>
            <a:ext cx="6246522" cy="4572000"/>
          </a:xfrm>
        </p:spPr>
        <p:txBody>
          <a:bodyPr anchor="ctr"/>
          <a:lstStyle>
            <a:lvl1pPr>
              <a:buClr>
                <a:schemeClr val="bg1"/>
              </a:buClr>
              <a:defRPr sz="31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9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26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23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2300">
                <a:solidFill>
                  <a:schemeClr val="tx2"/>
                </a:solidFill>
              </a:defRPr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65760" y="274320"/>
            <a:ext cx="13913510" cy="7242048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338664" y="6424756"/>
            <a:ext cx="13957402" cy="1597896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8649" y="406400"/>
            <a:ext cx="6100232" cy="2915921"/>
          </a:xfrm>
        </p:spPr>
        <p:txBody>
          <a:bodyPr anchor="b">
            <a:normAutofit/>
          </a:bodyPr>
          <a:lstStyle>
            <a:lvl1pPr algn="l">
              <a:defRPr sz="40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334" y="3342640"/>
            <a:ext cx="6109547" cy="2905760"/>
          </a:xfr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rgbClr val="FFFFFF"/>
                </a:solidFill>
              </a:defRPr>
            </a:lvl1pPr>
            <a:lvl2pPr marL="653110" indent="0">
              <a:buNone/>
              <a:defRPr sz="1700"/>
            </a:lvl2pPr>
            <a:lvl3pPr marL="1306220" indent="0">
              <a:buNone/>
              <a:defRPr sz="1400"/>
            </a:lvl3pPr>
            <a:lvl4pPr marL="1959331" indent="0">
              <a:buNone/>
              <a:defRPr sz="1300"/>
            </a:lvl4pPr>
            <a:lvl5pPr marL="2612441" indent="0">
              <a:buNone/>
              <a:defRPr sz="1300"/>
            </a:lvl5pPr>
            <a:lvl6pPr marL="3265551" indent="0">
              <a:buNone/>
              <a:defRPr sz="1300"/>
            </a:lvl6pPr>
            <a:lvl7pPr marL="3918661" indent="0">
              <a:buNone/>
              <a:defRPr sz="1300"/>
            </a:lvl7pPr>
            <a:lvl8pPr marL="4571771" indent="0">
              <a:buNone/>
              <a:defRPr sz="1300"/>
            </a:lvl8pPr>
            <a:lvl9pPr marL="5224882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1120" y="1645920"/>
            <a:ext cx="5705856" cy="351129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4600">
                <a:solidFill>
                  <a:schemeClr val="bg1"/>
                </a:solidFill>
              </a:defRPr>
            </a:lvl1pPr>
            <a:lvl2pPr marL="653110" indent="0">
              <a:buNone/>
              <a:defRPr sz="4000"/>
            </a:lvl2pPr>
            <a:lvl3pPr marL="1306220" indent="0">
              <a:buNone/>
              <a:defRPr sz="3400"/>
            </a:lvl3pPr>
            <a:lvl4pPr marL="1959331" indent="0">
              <a:buNone/>
              <a:defRPr sz="2900"/>
            </a:lvl4pPr>
            <a:lvl5pPr marL="2612441" indent="0">
              <a:buNone/>
              <a:defRPr sz="2900"/>
            </a:lvl5pPr>
            <a:lvl6pPr marL="3265551" indent="0">
              <a:buNone/>
              <a:defRPr sz="2900"/>
            </a:lvl6pPr>
            <a:lvl7pPr marL="3918661" indent="0">
              <a:buNone/>
              <a:defRPr sz="2900"/>
            </a:lvl7pPr>
            <a:lvl8pPr marL="4571771" indent="0">
              <a:buNone/>
              <a:defRPr sz="2900"/>
            </a:lvl8pPr>
            <a:lvl9pPr marL="5224882" indent="0">
              <a:buNone/>
              <a:defRPr sz="29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65760" y="274320"/>
            <a:ext cx="13913510" cy="1711757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338664" y="857029"/>
            <a:ext cx="13957402" cy="1597896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07040" y="1737360"/>
            <a:ext cx="3291840" cy="53848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1520" y="1737360"/>
            <a:ext cx="9631680" cy="53848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65760" y="274320"/>
            <a:ext cx="13913510" cy="2962656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622" tIns="65311" rIns="130622" bIns="65311"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338664" y="2015315"/>
            <a:ext cx="13957402" cy="1595849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405993"/>
            <a:ext cx="13167360" cy="1503274"/>
          </a:xfrm>
          <a:prstGeom prst="rect">
            <a:avLst/>
          </a:prstGeom>
        </p:spPr>
        <p:txBody>
          <a:bodyPr vert="horz" lIns="130622" tIns="65311" rIns="130622" bIns="65311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61875" y="7500197"/>
            <a:ext cx="6058704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fld id="{11AD7451-6F27-498C-B5B3-1DE175E9A2A4}" type="datetimeFigureOut">
              <a:rPr lang="ru-RU" smtClean="0"/>
              <a:t>04.10.2026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9821" y="7500197"/>
            <a:ext cx="6058706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85741" y="7500196"/>
            <a:ext cx="1858922" cy="438150"/>
          </a:xfrm>
          <a:prstGeom prst="rect">
            <a:avLst/>
          </a:prstGeom>
        </p:spPr>
        <p:txBody>
          <a:bodyPr vert="horz" lIns="130622" tIns="65311" rIns="130622" bIns="65311" rtlCol="0" anchor="ctr"/>
          <a:lstStyle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fld id="{248CB5AF-C75E-44D2-8BB3-7C5FA74F9D3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5308" y="3210561"/>
            <a:ext cx="11853333" cy="4140835"/>
          </a:xfrm>
          <a:prstGeom prst="rect">
            <a:avLst/>
          </a:prstGeom>
        </p:spPr>
        <p:txBody>
          <a:bodyPr vert="horz" lIns="130622" tIns="65311" rIns="130622" bIns="65311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  <p:sldLayoutId id="2147483892" r:id="rId12"/>
    <p:sldLayoutId id="2147483893" r:id="rId13"/>
    <p:sldLayoutId id="2147483894" r:id="rId14"/>
    <p:sldLayoutId id="2147483895" r:id="rId15"/>
    <p:sldLayoutId id="2147483896" r:id="rId16"/>
    <p:sldLayoutId id="2147483897" r:id="rId17"/>
    <p:sldLayoutId id="2147483900" r:id="rId18"/>
  </p:sldLayoutIdLst>
  <p:hf sldNum="0" hdr="0" ftr="0" dt="0"/>
  <p:txStyles>
    <p:titleStyle>
      <a:lvl1pPr algn="ctr" defTabSz="1306220" rtl="0" eaLnBrk="1" latinLnBrk="0" hangingPunct="1">
        <a:spcBef>
          <a:spcPct val="0"/>
        </a:spcBef>
        <a:buNone/>
        <a:defRPr sz="6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91866" indent="-391866" algn="l" defTabSz="1306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400" kern="1200">
          <a:solidFill>
            <a:schemeClr val="tx2"/>
          </a:solidFill>
          <a:latin typeface="+mn-lt"/>
          <a:ea typeface="+mn-ea"/>
          <a:cs typeface="+mn-cs"/>
        </a:defRPr>
      </a:lvl1pPr>
      <a:lvl2pPr marL="823192" indent="-391866" algn="l" defTabSz="1306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3100" kern="1200">
          <a:solidFill>
            <a:schemeClr val="tx2"/>
          </a:solidFill>
          <a:latin typeface="+mn-lt"/>
          <a:ea typeface="+mn-ea"/>
          <a:cs typeface="+mn-cs"/>
        </a:defRPr>
      </a:lvl2pPr>
      <a:lvl3pPr marL="1222315" indent="-326555" algn="l" defTabSz="1306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900" kern="1200">
          <a:solidFill>
            <a:schemeClr val="tx2"/>
          </a:solidFill>
          <a:latin typeface="+mn-lt"/>
          <a:ea typeface="+mn-ea"/>
          <a:cs typeface="+mn-cs"/>
        </a:defRPr>
      </a:lvl3pPr>
      <a:lvl4pPr marL="1632776" indent="-326555" algn="l" defTabSz="1306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600" kern="1200">
          <a:solidFill>
            <a:schemeClr val="tx2"/>
          </a:solidFill>
          <a:latin typeface="+mn-lt"/>
          <a:ea typeface="+mn-ea"/>
          <a:cs typeface="+mn-cs"/>
        </a:defRPr>
      </a:lvl4pPr>
      <a:lvl5pPr marL="2089953" indent="-326555" algn="l" defTabSz="1306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300" kern="1200">
          <a:solidFill>
            <a:schemeClr val="tx2"/>
          </a:solidFill>
          <a:latin typeface="+mn-lt"/>
          <a:ea typeface="+mn-ea"/>
          <a:cs typeface="+mn-cs"/>
        </a:defRPr>
      </a:lvl5pPr>
      <a:lvl6pPr marL="2547130" indent="-326555" algn="l" defTabSz="1306220" rtl="0" eaLnBrk="1" latinLnBrk="0" hangingPunct="1">
        <a:spcBef>
          <a:spcPts val="549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3004307" indent="-326555" algn="l" defTabSz="1306220" rtl="0" eaLnBrk="1" latinLnBrk="0" hangingPunct="1">
        <a:spcBef>
          <a:spcPts val="549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7pPr>
      <a:lvl8pPr marL="3461484" indent="-326555" algn="l" defTabSz="1306220" rtl="0" eaLnBrk="1" latinLnBrk="0" hangingPunct="1">
        <a:spcBef>
          <a:spcPts val="549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8pPr>
      <a:lvl9pPr marL="3918661" indent="-326555" algn="l" defTabSz="1306220" rtl="0" eaLnBrk="1" latinLnBrk="0" hangingPunct="1">
        <a:spcBef>
          <a:spcPts val="549"/>
        </a:spcBef>
        <a:buClr>
          <a:schemeClr val="accent1"/>
        </a:buClr>
        <a:buFont typeface="Symbol" pitchFamily="18" charset="2"/>
        <a:buChar char="*"/>
        <a:defRPr sz="20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11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220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33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44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55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66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882" algn="l" defTabSz="130622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package" Target="../embeddings/_____Microsoft_Excel1.xlsx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3232190" y="1621869"/>
            <a:ext cx="7556421" cy="31003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850"/>
              </a:lnSpc>
              <a:buNone/>
            </a:pPr>
            <a:r>
              <a:rPr lang="en-US" sz="3900" b="1" dirty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Результаты независимой оценки качества (НОК) в дошкольных образовательных учреждениях (ДОУ</a:t>
            </a:r>
            <a:r>
              <a:rPr lang="en-US" sz="3900" b="1" dirty="0" smtClean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)</a:t>
            </a:r>
            <a:r>
              <a:rPr lang="ru-RU" sz="3900" b="1" dirty="0" smtClean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</a:t>
            </a:r>
            <a:r>
              <a:rPr lang="ru-RU" sz="39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Прибайкальского района</a:t>
            </a:r>
            <a:endParaRPr lang="en-US" sz="3900" dirty="0"/>
          </a:p>
        </p:txBody>
      </p:sp>
      <p:sp>
        <p:nvSpPr>
          <p:cNvPr id="4" name="Text 0"/>
          <p:cNvSpPr/>
          <p:nvPr/>
        </p:nvSpPr>
        <p:spPr>
          <a:xfrm>
            <a:off x="7010400" y="6673646"/>
            <a:ext cx="6107289" cy="5738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850"/>
              </a:lnSpc>
              <a:buNone/>
            </a:pPr>
            <a:r>
              <a:rPr lang="ru-RU" sz="1200" b="1" dirty="0" smtClean="0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Выполнил специалист Управления образования Липина </a:t>
            </a:r>
            <a:r>
              <a:rPr lang="ru-RU" sz="1200" b="1" dirty="0" err="1" smtClean="0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Н.М</a:t>
            </a:r>
            <a:r>
              <a:rPr lang="ru-RU" sz="3900" b="1" dirty="0" err="1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района</a:t>
            </a:r>
            <a:endParaRPr lang="en-US" sz="3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9966" y="772954"/>
            <a:ext cx="4970026" cy="5312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Что такое НОК в ДОУ?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79966" y="1712119"/>
            <a:ext cx="7796332" cy="1087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0" b="1" dirty="0">
                <a:solidFill>
                  <a:schemeClr val="tx2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Независимая оценка качества условий осуществления образовательной деятельности (НОК) — это систематический подход к анализу и улучшению работы дошкольных образовательных учреждений. Это не просто формальная процедура, а мощный инструмент, который позволяет:</a:t>
            </a:r>
            <a:endParaRPr lang="en-US" sz="1600" b="1" dirty="0">
              <a:solidFill>
                <a:schemeClr val="tx2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79966" y="2952869"/>
            <a:ext cx="7796332" cy="2719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Отслеживать динамику развития образовательной среды.</a:t>
            </a:r>
            <a:endParaRPr lang="en-US" sz="1300" b="1" dirty="0"/>
          </a:p>
        </p:txBody>
      </p:sp>
      <p:sp>
        <p:nvSpPr>
          <p:cNvPr id="5" name="Text 3"/>
          <p:cNvSpPr/>
          <p:nvPr/>
        </p:nvSpPr>
        <p:spPr>
          <a:xfrm>
            <a:off x="679966" y="3284220"/>
            <a:ext cx="7796332" cy="2719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Выявлять сильные стороны и зоны для роста в каждом ДОУ.</a:t>
            </a:r>
            <a:endParaRPr lang="en-US" sz="1300" b="1" dirty="0"/>
          </a:p>
        </p:txBody>
      </p:sp>
      <p:sp>
        <p:nvSpPr>
          <p:cNvPr id="6" name="Text 4"/>
          <p:cNvSpPr/>
          <p:nvPr/>
        </p:nvSpPr>
        <p:spPr>
          <a:xfrm>
            <a:off x="679966" y="3615571"/>
            <a:ext cx="7796332" cy="2719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Обеспечивать прозрачность и открытость информации о качестве образования.</a:t>
            </a:r>
            <a:endParaRPr lang="en-US" sz="1300" b="1" dirty="0"/>
          </a:p>
        </p:txBody>
      </p:sp>
      <p:sp>
        <p:nvSpPr>
          <p:cNvPr id="7" name="Text 5"/>
          <p:cNvSpPr/>
          <p:nvPr/>
        </p:nvSpPr>
        <p:spPr>
          <a:xfrm>
            <a:off x="679966" y="4040505"/>
            <a:ext cx="7796332" cy="13596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Проведение НОК регламентируется ключевыми федеральными законами, такими как Федеральный закон № 273-ФЗ «Об образовании в Российской Федерации», а также приказами Министерства просвещения Российской Федерации. Эти документы определяют методологию, критерии и порядок проведения оценки, гарантируя её объективность и значимость.</a:t>
            </a:r>
            <a:endParaRPr lang="en-US" sz="1300" b="1" dirty="0"/>
          </a:p>
        </p:txBody>
      </p:sp>
      <p:sp>
        <p:nvSpPr>
          <p:cNvPr id="8" name="Text 6"/>
          <p:cNvSpPr/>
          <p:nvPr/>
        </p:nvSpPr>
        <p:spPr>
          <a:xfrm>
            <a:off x="679966" y="5553194"/>
            <a:ext cx="7796332" cy="2719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chemeClr val="tx2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Оценка фокусируется на нескольких аспектах:</a:t>
            </a:r>
            <a:endParaRPr lang="en-US" sz="1400" b="1" dirty="0">
              <a:solidFill>
                <a:schemeClr val="tx2"/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679966" y="5978128"/>
            <a:ext cx="7796332" cy="5438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Качество подготовки детей: насколько эффективно ДОУ способствует развитию воспитанников, их адаптации и подготовке к школьному обучению.</a:t>
            </a:r>
            <a:endParaRPr lang="en-US" sz="1300" b="1" dirty="0"/>
          </a:p>
        </p:txBody>
      </p:sp>
      <p:sp>
        <p:nvSpPr>
          <p:cNvPr id="10" name="Text 8"/>
          <p:cNvSpPr/>
          <p:nvPr/>
        </p:nvSpPr>
        <p:spPr>
          <a:xfrm>
            <a:off x="679966" y="6581418"/>
            <a:ext cx="7796332" cy="8158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3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Условия реализации образовательных программ: включает материально-техническую базу, кадровое обеспечение, санитарно-гигиенические условия, безопасность и доступность среды для всех категорий детей.</a:t>
            </a:r>
            <a:endParaRPr lang="en-US" sz="1300" b="1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4051" y="1785801"/>
            <a:ext cx="5466349" cy="640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1519" y="562213"/>
            <a:ext cx="6155650" cy="5637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00"/>
              </a:lnSpc>
              <a:buNone/>
            </a:pPr>
            <a:r>
              <a:rPr lang="en-US" sz="35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Цели и задачи НОК в ДОУ</a:t>
            </a:r>
            <a:endParaRPr lang="en-US" sz="3550" dirty="0"/>
          </a:p>
        </p:txBody>
      </p:sp>
      <p:sp>
        <p:nvSpPr>
          <p:cNvPr id="3" name="Text 1"/>
          <p:cNvSpPr/>
          <p:nvPr/>
        </p:nvSpPr>
        <p:spPr>
          <a:xfrm>
            <a:off x="721519" y="1486733"/>
            <a:ext cx="13187363" cy="5772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Независимая оценка качества в дошкольных учреждениях преследует несколько стратегических целей, направленных на системное улучшение всей сферы дошкольного образования:</a:t>
            </a:r>
            <a:endParaRPr lang="en-US" sz="1400" b="1" dirty="0"/>
          </a:p>
        </p:txBody>
      </p:sp>
      <p:sp>
        <p:nvSpPr>
          <p:cNvPr id="4" name="Shape 2"/>
          <p:cNvSpPr/>
          <p:nvPr/>
        </p:nvSpPr>
        <p:spPr>
          <a:xfrm>
            <a:off x="721519" y="2537341"/>
            <a:ext cx="6503432" cy="2480429"/>
          </a:xfrm>
          <a:prstGeom prst="roundRect">
            <a:avLst>
              <a:gd name="adj" fmla="val 4424"/>
            </a:avLst>
          </a:prstGeom>
          <a:solidFill>
            <a:srgbClr val="403234"/>
          </a:solidFill>
          <a:ln/>
        </p:spPr>
      </p:sp>
      <p:sp>
        <p:nvSpPr>
          <p:cNvPr id="5" name="Shape 3"/>
          <p:cNvSpPr/>
          <p:nvPr/>
        </p:nvSpPr>
        <p:spPr>
          <a:xfrm>
            <a:off x="721519" y="2514481"/>
            <a:ext cx="6503432" cy="91440"/>
          </a:xfrm>
          <a:prstGeom prst="roundRect">
            <a:avLst>
              <a:gd name="adj" fmla="val 29591"/>
            </a:avLst>
          </a:prstGeom>
          <a:solidFill>
            <a:srgbClr val="E2C2B3"/>
          </a:solidFill>
          <a:ln/>
        </p:spPr>
      </p:sp>
      <p:sp>
        <p:nvSpPr>
          <p:cNvPr id="6" name="Shape 4"/>
          <p:cNvSpPr/>
          <p:nvPr/>
        </p:nvSpPr>
        <p:spPr>
          <a:xfrm>
            <a:off x="3702665" y="2266831"/>
            <a:ext cx="541139" cy="541139"/>
          </a:xfrm>
          <a:prstGeom prst="roundRect">
            <a:avLst>
              <a:gd name="adj" fmla="val 168977"/>
            </a:avLst>
          </a:prstGeom>
          <a:solidFill>
            <a:srgbClr val="E2C2B3"/>
          </a:solidFill>
          <a:ln/>
        </p:spPr>
      </p:sp>
      <p:sp>
        <p:nvSpPr>
          <p:cNvPr id="8" name="Text 5"/>
          <p:cNvSpPr/>
          <p:nvPr/>
        </p:nvSpPr>
        <p:spPr>
          <a:xfrm>
            <a:off x="924758" y="2988231"/>
            <a:ext cx="6096953" cy="5636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Обеспечение открытости и доступности информации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24758" y="3660100"/>
            <a:ext cx="6096953" cy="11544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Предоставление родителям и широкой общественности полной и достоверной информации о работе ДОУ, их достижениях и направлениях развития. Это способствует формированию доверия и осознанного выбора родителей.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7405330" y="2537341"/>
            <a:ext cx="6503551" cy="2480429"/>
          </a:xfrm>
          <a:prstGeom prst="roundRect">
            <a:avLst>
              <a:gd name="adj" fmla="val 4424"/>
            </a:avLst>
          </a:prstGeom>
          <a:solidFill>
            <a:srgbClr val="403234"/>
          </a:solidFill>
          <a:ln/>
        </p:spPr>
      </p:sp>
      <p:sp>
        <p:nvSpPr>
          <p:cNvPr id="11" name="Shape 8"/>
          <p:cNvSpPr/>
          <p:nvPr/>
        </p:nvSpPr>
        <p:spPr>
          <a:xfrm>
            <a:off x="7405330" y="2514481"/>
            <a:ext cx="6503551" cy="91440"/>
          </a:xfrm>
          <a:prstGeom prst="roundRect">
            <a:avLst>
              <a:gd name="adj" fmla="val 29591"/>
            </a:avLst>
          </a:prstGeom>
          <a:solidFill>
            <a:srgbClr val="E2C2B3"/>
          </a:solidFill>
          <a:ln/>
        </p:spPr>
      </p:sp>
      <p:sp>
        <p:nvSpPr>
          <p:cNvPr id="12" name="Shape 9"/>
          <p:cNvSpPr/>
          <p:nvPr/>
        </p:nvSpPr>
        <p:spPr>
          <a:xfrm>
            <a:off x="10386477" y="2266831"/>
            <a:ext cx="541139" cy="541139"/>
          </a:xfrm>
          <a:prstGeom prst="roundRect">
            <a:avLst>
              <a:gd name="adj" fmla="val 168977"/>
            </a:avLst>
          </a:prstGeom>
          <a:solidFill>
            <a:srgbClr val="E2C2B3"/>
          </a:solidFill>
          <a:ln/>
        </p:spPr>
      </p:sp>
      <p:sp>
        <p:nvSpPr>
          <p:cNvPr id="14" name="Text 10"/>
          <p:cNvSpPr/>
          <p:nvPr/>
        </p:nvSpPr>
        <p:spPr>
          <a:xfrm>
            <a:off x="7608570" y="2988231"/>
            <a:ext cx="5283279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Повышение комфортности и безопасности</a:t>
            </a:r>
            <a:endParaRPr lang="en-US" sz="1750" dirty="0"/>
          </a:p>
        </p:txBody>
      </p:sp>
      <p:sp>
        <p:nvSpPr>
          <p:cNvPr id="15" name="Text 11"/>
          <p:cNvSpPr/>
          <p:nvPr/>
        </p:nvSpPr>
        <p:spPr>
          <a:xfrm>
            <a:off x="7608570" y="3378279"/>
            <a:ext cx="6097072" cy="11544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Создание оптимальных условий для пребывания детей, включающих безопасную и развивающую среду, а также удобный режим работы и питания. Безопасность и комфорт — приоритет номер один.</a:t>
            </a:r>
            <a:endParaRPr lang="en-US" sz="1400" dirty="0"/>
          </a:p>
        </p:txBody>
      </p:sp>
      <p:sp>
        <p:nvSpPr>
          <p:cNvPr id="16" name="Shape 12"/>
          <p:cNvSpPr/>
          <p:nvPr/>
        </p:nvSpPr>
        <p:spPr>
          <a:xfrm>
            <a:off x="721519" y="5468660"/>
            <a:ext cx="6503432" cy="2198608"/>
          </a:xfrm>
          <a:prstGeom prst="roundRect">
            <a:avLst>
              <a:gd name="adj" fmla="val 4991"/>
            </a:avLst>
          </a:prstGeom>
          <a:solidFill>
            <a:srgbClr val="403234"/>
          </a:solidFill>
          <a:ln/>
        </p:spPr>
      </p:sp>
      <p:sp>
        <p:nvSpPr>
          <p:cNvPr id="17" name="Shape 13"/>
          <p:cNvSpPr/>
          <p:nvPr/>
        </p:nvSpPr>
        <p:spPr>
          <a:xfrm>
            <a:off x="721519" y="5445800"/>
            <a:ext cx="6503432" cy="91440"/>
          </a:xfrm>
          <a:prstGeom prst="roundRect">
            <a:avLst>
              <a:gd name="adj" fmla="val 29591"/>
            </a:avLst>
          </a:prstGeom>
          <a:solidFill>
            <a:srgbClr val="E2C2B3"/>
          </a:solidFill>
          <a:ln/>
        </p:spPr>
      </p:sp>
      <p:sp>
        <p:nvSpPr>
          <p:cNvPr id="18" name="Shape 14"/>
          <p:cNvSpPr/>
          <p:nvPr/>
        </p:nvSpPr>
        <p:spPr>
          <a:xfrm>
            <a:off x="3702665" y="5198150"/>
            <a:ext cx="541139" cy="541139"/>
          </a:xfrm>
          <a:prstGeom prst="roundRect">
            <a:avLst>
              <a:gd name="adj" fmla="val 168977"/>
            </a:avLst>
          </a:prstGeom>
          <a:solidFill>
            <a:srgbClr val="E2C2B3"/>
          </a:solidFill>
          <a:ln/>
        </p:spPr>
      </p:sp>
      <p:sp>
        <p:nvSpPr>
          <p:cNvPr id="20" name="Text 15"/>
          <p:cNvSpPr/>
          <p:nvPr/>
        </p:nvSpPr>
        <p:spPr>
          <a:xfrm>
            <a:off x="924758" y="5919549"/>
            <a:ext cx="5872520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Оценка доброжелательности и компетентности</a:t>
            </a:r>
            <a:endParaRPr lang="en-US" sz="1750" dirty="0"/>
          </a:p>
        </p:txBody>
      </p:sp>
      <p:sp>
        <p:nvSpPr>
          <p:cNvPr id="21" name="Text 16"/>
          <p:cNvSpPr/>
          <p:nvPr/>
        </p:nvSpPr>
        <p:spPr>
          <a:xfrm>
            <a:off x="924758" y="6309598"/>
            <a:ext cx="6096953" cy="11544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Анализ профессионализма и этических качеств педагогического и вспомогательного персонала. Важны не только знания и навыки, но и умение создать теплую, поддерживающую атмосферу.</a:t>
            </a:r>
            <a:endParaRPr lang="en-US" sz="1400" dirty="0"/>
          </a:p>
        </p:txBody>
      </p:sp>
      <p:sp>
        <p:nvSpPr>
          <p:cNvPr id="22" name="Shape 17"/>
          <p:cNvSpPr/>
          <p:nvPr/>
        </p:nvSpPr>
        <p:spPr>
          <a:xfrm>
            <a:off x="7349291" y="5468661"/>
            <a:ext cx="6559590" cy="2198607"/>
          </a:xfrm>
          <a:prstGeom prst="roundRect">
            <a:avLst>
              <a:gd name="adj" fmla="val 4991"/>
            </a:avLst>
          </a:prstGeom>
          <a:solidFill>
            <a:srgbClr val="403234"/>
          </a:solidFill>
          <a:ln/>
        </p:spPr>
      </p:sp>
      <p:sp>
        <p:nvSpPr>
          <p:cNvPr id="23" name="Shape 18"/>
          <p:cNvSpPr/>
          <p:nvPr/>
        </p:nvSpPr>
        <p:spPr>
          <a:xfrm>
            <a:off x="7405330" y="5445800"/>
            <a:ext cx="6503551" cy="91440"/>
          </a:xfrm>
          <a:prstGeom prst="roundRect">
            <a:avLst>
              <a:gd name="adj" fmla="val 29591"/>
            </a:avLst>
          </a:prstGeom>
          <a:solidFill>
            <a:srgbClr val="E2C2B3"/>
          </a:solidFill>
          <a:ln/>
        </p:spPr>
      </p:sp>
      <p:sp>
        <p:nvSpPr>
          <p:cNvPr id="24" name="Shape 19"/>
          <p:cNvSpPr/>
          <p:nvPr/>
        </p:nvSpPr>
        <p:spPr>
          <a:xfrm>
            <a:off x="10386477" y="5198150"/>
            <a:ext cx="541139" cy="541139"/>
          </a:xfrm>
          <a:prstGeom prst="roundRect">
            <a:avLst>
              <a:gd name="adj" fmla="val 168977"/>
            </a:avLst>
          </a:prstGeom>
          <a:solidFill>
            <a:srgbClr val="E2C2B3"/>
          </a:solidFill>
          <a:ln/>
        </p:spPr>
      </p:sp>
      <p:sp>
        <p:nvSpPr>
          <p:cNvPr id="26" name="Text 20"/>
          <p:cNvSpPr/>
          <p:nvPr/>
        </p:nvSpPr>
        <p:spPr>
          <a:xfrm>
            <a:off x="7608570" y="5919549"/>
            <a:ext cx="4646176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Формирование объективной картины</a:t>
            </a:r>
            <a:endParaRPr lang="en-US" sz="1750" dirty="0"/>
          </a:p>
        </p:txBody>
      </p:sp>
      <p:sp>
        <p:nvSpPr>
          <p:cNvPr id="27" name="Text 21"/>
          <p:cNvSpPr/>
          <p:nvPr/>
        </p:nvSpPr>
        <p:spPr>
          <a:xfrm>
            <a:off x="7608570" y="6309598"/>
            <a:ext cx="6097072" cy="865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Получение всесторонних данных о качестве образовательного процесса, условиях и результатах, что позволяет разрабатывать эффективные управленческие решения на всех уровнях.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9844" y="454700"/>
            <a:ext cx="10119003" cy="5155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50"/>
              </a:lnSpc>
              <a:buNone/>
            </a:pPr>
            <a:r>
              <a:rPr lang="en-US" sz="32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Ключевые показатели оценки качества в ДОУ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59844" y="1300163"/>
            <a:ext cx="13310711" cy="527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Для всесторонней оценки качества услуг в ДОУ используются следующие ключевые показатели, которые охватывают все аспекты деятельности учреждения и позволяют получить полную картину его эффективности:</a:t>
            </a:r>
            <a:endParaRPr lang="en-US" sz="1400" b="1" dirty="0"/>
          </a:p>
        </p:txBody>
      </p:sp>
      <p:sp>
        <p:nvSpPr>
          <p:cNvPr id="4" name="Shape 2"/>
          <p:cNvSpPr/>
          <p:nvPr/>
        </p:nvSpPr>
        <p:spPr>
          <a:xfrm>
            <a:off x="468630" y="2013585"/>
            <a:ext cx="6764059" cy="2930128"/>
          </a:xfrm>
          <a:prstGeom prst="roundRect">
            <a:avLst>
              <a:gd name="adj" fmla="val 845"/>
            </a:avLst>
          </a:prstGeom>
          <a:solidFill>
            <a:srgbClr val="5F5153"/>
          </a:solidFill>
          <a:ln/>
        </p:spPr>
      </p:sp>
      <p:sp>
        <p:nvSpPr>
          <p:cNvPr id="5" name="Shape 3"/>
          <p:cNvSpPr/>
          <p:nvPr/>
        </p:nvSpPr>
        <p:spPr>
          <a:xfrm>
            <a:off x="824746" y="2178487"/>
            <a:ext cx="494943" cy="494943"/>
          </a:xfrm>
          <a:prstGeom prst="roundRect">
            <a:avLst>
              <a:gd name="adj" fmla="val 18473007"/>
            </a:avLst>
          </a:prstGeom>
          <a:solidFill>
            <a:srgbClr val="E2C2B3"/>
          </a:solidFill>
          <a:ln/>
        </p:spPr>
      </p:sp>
      <p:sp>
        <p:nvSpPr>
          <p:cNvPr id="7" name="Text 4"/>
          <p:cNvSpPr/>
          <p:nvPr/>
        </p:nvSpPr>
        <p:spPr>
          <a:xfrm>
            <a:off x="824746" y="2838331"/>
            <a:ext cx="4535805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Доступность и открытость информации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824746" y="3195042"/>
            <a:ext cx="6243042" cy="15837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Оценивается наличие и полнота информации на официальном сайте ДОУ, информационных стендах, а также в средствах массовой информации. Важно, чтобы данные о лицензии, аккредитации, образовательных программах, кадровом составе и финансово-хозяйственной деятельности были легко доступны и понятны для родителей.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7397591" y="2013585"/>
            <a:ext cx="6572964" cy="2930128"/>
          </a:xfrm>
          <a:prstGeom prst="roundRect">
            <a:avLst>
              <a:gd name="adj" fmla="val 845"/>
            </a:avLst>
          </a:prstGeom>
          <a:solidFill>
            <a:srgbClr val="5F5153"/>
          </a:solidFill>
          <a:ln/>
        </p:spPr>
      </p:sp>
      <p:sp>
        <p:nvSpPr>
          <p:cNvPr id="10" name="Shape 7"/>
          <p:cNvSpPr/>
          <p:nvPr/>
        </p:nvSpPr>
        <p:spPr>
          <a:xfrm>
            <a:off x="7562493" y="2178487"/>
            <a:ext cx="494943" cy="494943"/>
          </a:xfrm>
          <a:prstGeom prst="roundRect">
            <a:avLst>
              <a:gd name="adj" fmla="val 18473007"/>
            </a:avLst>
          </a:prstGeom>
          <a:solidFill>
            <a:srgbClr val="E2C2B3"/>
          </a:solidFill>
          <a:ln/>
        </p:spPr>
      </p:sp>
      <p:sp>
        <p:nvSpPr>
          <p:cNvPr id="12" name="Text 8"/>
          <p:cNvSpPr/>
          <p:nvPr/>
        </p:nvSpPr>
        <p:spPr>
          <a:xfrm>
            <a:off x="7562493" y="2838331"/>
            <a:ext cx="2621161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Комфортность условий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7562493" y="3195042"/>
            <a:ext cx="6243161" cy="15837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Этот показатель включает оценку материально-технической базы: состояние зданий, оборудования игровых площадок, наличие современных развивающих материалов. Также учитываются санитарно-гигиенические нормы, безопасность территории, наличие охраны и адаптированность для детей с ограниченными возможностями здоровья (ОВЗ).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468630" y="5108615"/>
            <a:ext cx="6764059" cy="2901749"/>
          </a:xfrm>
          <a:prstGeom prst="roundRect">
            <a:avLst>
              <a:gd name="adj" fmla="val 928"/>
            </a:avLst>
          </a:prstGeom>
          <a:solidFill>
            <a:srgbClr val="5F5153"/>
          </a:solidFill>
          <a:ln/>
        </p:spPr>
      </p:sp>
      <p:sp>
        <p:nvSpPr>
          <p:cNvPr id="15" name="Shape 11"/>
          <p:cNvSpPr/>
          <p:nvPr/>
        </p:nvSpPr>
        <p:spPr>
          <a:xfrm>
            <a:off x="824746" y="5273516"/>
            <a:ext cx="494943" cy="494943"/>
          </a:xfrm>
          <a:prstGeom prst="roundRect">
            <a:avLst>
              <a:gd name="adj" fmla="val 18473007"/>
            </a:avLst>
          </a:prstGeom>
          <a:solidFill>
            <a:srgbClr val="E2C2B3"/>
          </a:solidFill>
          <a:ln/>
        </p:spPr>
      </p:sp>
      <p:sp>
        <p:nvSpPr>
          <p:cNvPr id="17" name="Text 12"/>
          <p:cNvSpPr/>
          <p:nvPr/>
        </p:nvSpPr>
        <p:spPr>
          <a:xfrm>
            <a:off x="824746" y="5933361"/>
            <a:ext cx="4865965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Вежливость и профессионализм персонала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824746" y="6290072"/>
            <a:ext cx="6243042" cy="10558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Анализируется уровень квалификации педагогов и других сотрудников, их готовность к взаимодействию с родителями и детьми, чуткость, доброжелательность, а также умение решать конфликтные ситуации. Важна также открытость персонала к обратной связи.</a:t>
            </a:r>
            <a:endParaRPr lang="en-US" sz="1250" dirty="0"/>
          </a:p>
        </p:txBody>
      </p:sp>
      <p:sp>
        <p:nvSpPr>
          <p:cNvPr id="19" name="Shape 14"/>
          <p:cNvSpPr/>
          <p:nvPr/>
        </p:nvSpPr>
        <p:spPr>
          <a:xfrm>
            <a:off x="7371874" y="5029378"/>
            <a:ext cx="6598682" cy="2980986"/>
          </a:xfrm>
          <a:prstGeom prst="roundRect">
            <a:avLst>
              <a:gd name="adj" fmla="val 928"/>
            </a:avLst>
          </a:prstGeom>
          <a:solidFill>
            <a:srgbClr val="5F5153"/>
          </a:solidFill>
          <a:ln/>
        </p:spPr>
      </p:sp>
      <p:sp>
        <p:nvSpPr>
          <p:cNvPr id="20" name="Shape 15"/>
          <p:cNvSpPr/>
          <p:nvPr/>
        </p:nvSpPr>
        <p:spPr>
          <a:xfrm>
            <a:off x="8239826" y="5240370"/>
            <a:ext cx="494943" cy="494943"/>
          </a:xfrm>
          <a:prstGeom prst="roundRect">
            <a:avLst>
              <a:gd name="adj" fmla="val 18473007"/>
            </a:avLst>
          </a:prstGeom>
          <a:solidFill>
            <a:srgbClr val="E2C2B3"/>
          </a:solidFill>
          <a:ln/>
        </p:spPr>
      </p:sp>
      <p:sp>
        <p:nvSpPr>
          <p:cNvPr id="22" name="Text 16"/>
          <p:cNvSpPr/>
          <p:nvPr/>
        </p:nvSpPr>
        <p:spPr>
          <a:xfrm>
            <a:off x="8239826" y="5933361"/>
            <a:ext cx="3433048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Удовлетворенность родителей</a:t>
            </a:r>
            <a:endParaRPr lang="en-US" sz="1600" dirty="0"/>
          </a:p>
        </p:txBody>
      </p:sp>
      <p:sp>
        <p:nvSpPr>
          <p:cNvPr id="23" name="Text 17"/>
          <p:cNvSpPr/>
          <p:nvPr/>
        </p:nvSpPr>
        <p:spPr>
          <a:xfrm>
            <a:off x="8239826" y="6441698"/>
            <a:ext cx="6390574" cy="16433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2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Этот показатель собирается через анкетирование и опросы родителей (законных представителей). Он отражает общее восприятие качества предоставляемых услуг, отношение к педагогам, эффективность образовательных программ и уровень участия родителей в жизни ДОУ. Мнение родителей является одним из самых важных критериев.</a:t>
            </a:r>
            <a:endParaRPr lang="en-US" sz="12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8070" y="514350"/>
            <a:ext cx="8436650" cy="584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6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Методика проведения НОК в ДОУ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748070" y="1472684"/>
            <a:ext cx="13134261" cy="5984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Проведение независимой оценки качества в ДОУ — это многоступенчатый процесс, включающий различные методы сбора и анализа данных. Целью является получение максимально объективной и всесторонней информации.</a:t>
            </a:r>
            <a:endParaRPr lang="en-US" sz="1450" b="1" dirty="0"/>
          </a:p>
        </p:txBody>
      </p:sp>
      <p:sp>
        <p:nvSpPr>
          <p:cNvPr id="4" name="Text 2"/>
          <p:cNvSpPr/>
          <p:nvPr/>
        </p:nvSpPr>
        <p:spPr>
          <a:xfrm>
            <a:off x="748070" y="2281476"/>
            <a:ext cx="186928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01</a:t>
            </a:r>
            <a:endParaRPr lang="en-US" sz="1450" b="1" dirty="0"/>
          </a:p>
        </p:txBody>
      </p:sp>
      <p:sp>
        <p:nvSpPr>
          <p:cNvPr id="5" name="Shape 3"/>
          <p:cNvSpPr/>
          <p:nvPr/>
        </p:nvSpPr>
        <p:spPr>
          <a:xfrm>
            <a:off x="748070" y="2576393"/>
            <a:ext cx="6473666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6" name="Text 4"/>
          <p:cNvSpPr/>
          <p:nvPr/>
        </p:nvSpPr>
        <p:spPr>
          <a:xfrm>
            <a:off x="748070" y="2715578"/>
            <a:ext cx="3015020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b="1" dirty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Анкетирование и опрос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748070" y="3120033"/>
            <a:ext cx="6473666" cy="1496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Основной метод сбора данных, охватывающий родителей, педагогов, а иногда и самих воспитанников (в адаптированной форме). Анкеты позволяют собрать мнения о качестве образовательных услуг, комфортности условий, а также о работе персонала</a:t>
            </a:r>
            <a:r>
              <a:rPr lang="en-US" sz="145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.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7408664" y="2281476"/>
            <a:ext cx="186928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02</a:t>
            </a:r>
            <a:endParaRPr lang="en-US" sz="1450" b="1" dirty="0"/>
          </a:p>
        </p:txBody>
      </p:sp>
      <p:sp>
        <p:nvSpPr>
          <p:cNvPr id="9" name="Shape 7"/>
          <p:cNvSpPr/>
          <p:nvPr/>
        </p:nvSpPr>
        <p:spPr>
          <a:xfrm>
            <a:off x="7408664" y="2576393"/>
            <a:ext cx="6473666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10" name="Text 8"/>
          <p:cNvSpPr/>
          <p:nvPr/>
        </p:nvSpPr>
        <p:spPr>
          <a:xfrm>
            <a:off x="7408664" y="2715578"/>
            <a:ext cx="4169569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Анализ документации и условий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408664" y="3120033"/>
            <a:ext cx="6473666" cy="1496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Изучение уставных документов, лицензий, образовательных программ, планов работы, отчетов. Одновременно проводится визуальная оценка материально-технической базы, санитарно-гигиенических условий, безопасности и развивающей среды в ДОУ.</a:t>
            </a:r>
            <a:endParaRPr lang="en-US" sz="1450" b="1" dirty="0"/>
          </a:p>
        </p:txBody>
      </p:sp>
      <p:sp>
        <p:nvSpPr>
          <p:cNvPr id="12" name="Text 10"/>
          <p:cNvSpPr/>
          <p:nvPr/>
        </p:nvSpPr>
        <p:spPr>
          <a:xfrm>
            <a:off x="748070" y="4943237"/>
            <a:ext cx="186928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03</a:t>
            </a:r>
            <a:endParaRPr lang="en-US" sz="1450" b="1" dirty="0"/>
          </a:p>
        </p:txBody>
      </p:sp>
      <p:sp>
        <p:nvSpPr>
          <p:cNvPr id="13" name="Shape 11"/>
          <p:cNvSpPr/>
          <p:nvPr/>
        </p:nvSpPr>
        <p:spPr>
          <a:xfrm>
            <a:off x="748070" y="5238155"/>
            <a:ext cx="6473666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14" name="Text 12"/>
          <p:cNvSpPr/>
          <p:nvPr/>
        </p:nvSpPr>
        <p:spPr>
          <a:xfrm>
            <a:off x="748070" y="5377339"/>
            <a:ext cx="4574619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Внешние экспертизы и мониторинг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748070" y="5781794"/>
            <a:ext cx="6473666" cy="11968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Привлечение независимых экспертов для оценки отдельных аспектов деятельности ДОУ. Также проводятся выездные проверки, фото- и видеофиксация, которые помогают получить объективную картину.</a:t>
            </a:r>
            <a:endParaRPr lang="en-US" sz="1450" b="1" dirty="0"/>
          </a:p>
        </p:txBody>
      </p:sp>
      <p:sp>
        <p:nvSpPr>
          <p:cNvPr id="16" name="Text 14"/>
          <p:cNvSpPr/>
          <p:nvPr/>
        </p:nvSpPr>
        <p:spPr>
          <a:xfrm>
            <a:off x="7408664" y="4943237"/>
            <a:ext cx="186928" cy="233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 Light" pitchFamily="34" charset="0"/>
                <a:ea typeface="Noto Serif HK Light" pitchFamily="34" charset="-122"/>
                <a:cs typeface="Noto Serif HK Light" pitchFamily="34" charset="-120"/>
              </a:rPr>
              <a:t>04</a:t>
            </a:r>
            <a:endParaRPr lang="en-US" sz="1450" b="1" dirty="0"/>
          </a:p>
        </p:txBody>
      </p:sp>
      <p:sp>
        <p:nvSpPr>
          <p:cNvPr id="17" name="Shape 15"/>
          <p:cNvSpPr/>
          <p:nvPr/>
        </p:nvSpPr>
        <p:spPr>
          <a:xfrm>
            <a:off x="7408664" y="5238155"/>
            <a:ext cx="6473666" cy="22860"/>
          </a:xfrm>
          <a:prstGeom prst="rect">
            <a:avLst/>
          </a:prstGeom>
          <a:solidFill>
            <a:srgbClr val="E2C2B3"/>
          </a:solidFill>
          <a:ln/>
        </p:spPr>
      </p:sp>
      <p:sp>
        <p:nvSpPr>
          <p:cNvPr id="18" name="Text 16"/>
          <p:cNvSpPr/>
          <p:nvPr/>
        </p:nvSpPr>
        <p:spPr>
          <a:xfrm>
            <a:off x="7408664" y="5377339"/>
            <a:ext cx="3122295" cy="2922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Публикация результатов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7408664" y="5781794"/>
            <a:ext cx="7097558" cy="22897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Все собранные данные и результаты оценки публикуются на официальных сайтах органов управления образованием (например, bus.gov.ru), а также на сайтах самих ДОУ. Это обеспечивает прозрачность процесса и доступность информации для всех заинтересованных сторон, включая родителей и общественность.</a:t>
            </a:r>
            <a:endParaRPr lang="en-US" sz="145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720622" y="411481"/>
            <a:ext cx="8889852" cy="3448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600"/>
              </a:lnSpc>
              <a:buNone/>
            </a:pPr>
            <a:r>
              <a:rPr lang="ru-RU" sz="24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Анализ результатов </a:t>
            </a:r>
            <a:r>
              <a:rPr lang="en-US" sz="24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НОК </a:t>
            </a:r>
            <a:r>
              <a:rPr lang="en-US" sz="24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 </a:t>
            </a:r>
            <a:r>
              <a:rPr lang="en-US" sz="24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ДОУ</a:t>
            </a:r>
            <a:endParaRPr lang="en-US" sz="2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166286"/>
              </p:ext>
            </p:extLst>
          </p:nvPr>
        </p:nvGraphicFramePr>
        <p:xfrm>
          <a:off x="835381" y="891541"/>
          <a:ext cx="13467642" cy="7413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306"/>
                <a:gridCol w="3107513"/>
                <a:gridCol w="870555"/>
                <a:gridCol w="1017390"/>
                <a:gridCol w="1017390"/>
                <a:gridCol w="908950"/>
                <a:gridCol w="908950"/>
                <a:gridCol w="1016590"/>
                <a:gridCol w="1130609"/>
                <a:gridCol w="1130609"/>
                <a:gridCol w="1017390"/>
                <a:gridCol w="1017390"/>
              </a:tblGrid>
              <a:tr h="1363131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№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МДОУ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Открытость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доступность информации об организации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Комфортность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условий предоставления услуг, в том числе время ее предоставления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Доступность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 для инвалидов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Доброжелательность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вежливость работников организации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Удовлетворенность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условиями оказания услуги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17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ДОУ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 по РБ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ДОУ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 по РБ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ДОУ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 по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ДОУ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 по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ДОУ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 по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>
                          <a:effectLst/>
                        </a:rPr>
                        <a:t>1 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Горячинский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98,4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54,0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 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>
                          <a:effectLst/>
                        </a:rPr>
                        <a:t>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Гремячинский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800">
                          <a:effectLst/>
                        </a:rPr>
                        <a:t>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Зырянский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Итанцинский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Ильинскийдс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Иркиликскийдс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7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Мостовкий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8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Нестеровский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93,9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9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Старо-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Татауровскийдс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10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Татауровскийдс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98,4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2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11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Турунтаевский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«Росинка»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12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Юговский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13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Таловскийдс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14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Троицкий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15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Туркинский 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дс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92,6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1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16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ТЦРР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92,8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31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ДОУ ниже среднего по значению с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ДОУ ниже среднего по значению с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ДОУ ниже среднего по значению с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ДОУ ниже среднего по значению с РБ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ДОУ ниже среднего по значению с РБ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76" marR="4327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08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8070" y="514350"/>
            <a:ext cx="8436650" cy="584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ru-RU" sz="365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Анализ результатов </a:t>
            </a:r>
            <a:r>
              <a:rPr lang="en-US" sz="365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НОК </a:t>
            </a:r>
            <a:r>
              <a:rPr lang="en-US" sz="365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 </a:t>
            </a:r>
            <a:r>
              <a:rPr lang="en-US" sz="365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ДОУ</a:t>
            </a:r>
            <a:r>
              <a:rPr lang="ru-RU" sz="365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за 3 года</a:t>
            </a:r>
            <a:endParaRPr lang="en-US" sz="3650" dirty="0"/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608658"/>
              </p:ext>
            </p:extLst>
          </p:nvPr>
        </p:nvGraphicFramePr>
        <p:xfrm>
          <a:off x="297180" y="976342"/>
          <a:ext cx="5845849" cy="6521737"/>
        </p:xfrm>
        <a:graphic>
          <a:graphicData uri="http://schemas.openxmlformats.org/drawingml/2006/table">
            <a:tbl>
              <a:tblPr firstRow="1" firstCol="1" bandRow="1"/>
              <a:tblGrid>
                <a:gridCol w="480513"/>
                <a:gridCol w="2343329"/>
                <a:gridCol w="767887"/>
                <a:gridCol w="916510"/>
                <a:gridCol w="1337610"/>
              </a:tblGrid>
              <a:tr h="424485">
                <a:tc gridSpan="5">
                  <a:txBody>
                    <a:bodyPr/>
                    <a:lstStyle/>
                    <a:p>
                      <a:endParaRPr lang="ru-RU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544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МДОУ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54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2019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2022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2025</a:t>
                      </a:r>
                      <a:endParaRPr lang="ru-RU" sz="11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 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Горячинский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дс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80,3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90,2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Гремячинский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дс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79,6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94,5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Зырянский </a:t>
                      </a: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дс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74,5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87,6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91,8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Итанцинский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дс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76,9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88,6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Ильинскийдс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81,0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90,1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95,2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Иркиликскийдс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75,4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88,7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92,8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Мостовкий</a:t>
                      </a: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80,9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89,2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89,0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Нестеровский 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72,4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90,1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Старо-Татауровскийдс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77,6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Татауровскийдс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79,3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87,4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88,1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4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Турунтаевский дс «Росинка»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74,9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87,5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96,0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Юговский 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81,6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93,5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Таловскийдс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81,0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92,5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Троицкий 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84,3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89,2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90,8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Туркинский дс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81,4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91,9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93,6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ТЦРР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77,2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86,6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70C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88,5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332272" y="5634935"/>
            <a:ext cx="73152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Отлично (81 -100 баллов)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Хорошо (61-80 баллов)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Удовлетворительно (41-60 баллов)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Неудовлетворительно (9-40 баллов)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Плохо (0 - 20 баллов</a:t>
            </a:r>
            <a:r>
              <a:rPr lang="ru-RU" dirty="0"/>
              <a:t>)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250" y="1343376"/>
            <a:ext cx="8377150" cy="392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483740" y="3657599"/>
            <a:ext cx="6491110" cy="14449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Рост качеством услуг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увеличился на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3,6% по сравнению с 2024 годом. Это свидетельствует о положительных изменениях в организации образовательного процесса, улучшении взаимодействия с семьями и повышении уровня доверия</a:t>
            </a:r>
          </a:p>
        </p:txBody>
      </p:sp>
    </p:spTree>
    <p:extLst>
      <p:ext uri="{BB962C8B-B14F-4D97-AF65-F5344CB8AC3E}">
        <p14:creationId xmlns:p14="http://schemas.microsoft.com/office/powerpoint/2010/main" val="313325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83644" y="401241"/>
            <a:ext cx="9033391" cy="456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000" b="1" dirty="0" err="1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Итоги</a:t>
            </a:r>
            <a:r>
              <a:rPr lang="en-US" sz="20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</a:t>
            </a:r>
            <a:r>
              <a:rPr lang="en-US" sz="20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НОК</a:t>
            </a:r>
            <a:r>
              <a:rPr lang="ru-RU" sz="20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:</a:t>
            </a:r>
            <a:r>
              <a:rPr lang="en-US" sz="2000" b="1" dirty="0" smtClean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 </a:t>
            </a:r>
            <a:r>
              <a:rPr lang="en-US" sz="2000" b="1" dirty="0">
                <a:solidFill>
                  <a:srgbClr val="FFF8F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основные достижения</a:t>
            </a:r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583643" y="924484"/>
            <a:ext cx="13463111" cy="4669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600" b="1" dirty="0">
                <a:latin typeface="Times New Roman" pitchFamily="18" charset="0"/>
                <a:ea typeface="Noto Serif HK" pitchFamily="34" charset="-122"/>
                <a:cs typeface="Times New Roman" pitchFamily="18" charset="0"/>
              </a:rPr>
              <a:t>Результаты Независимой оценки </a:t>
            </a:r>
            <a:r>
              <a:rPr lang="en-US" sz="1600" b="1" dirty="0" err="1">
                <a:latin typeface="Times New Roman" pitchFamily="18" charset="0"/>
                <a:ea typeface="Noto Serif HK" pitchFamily="34" charset="-122"/>
                <a:cs typeface="Times New Roman" pitchFamily="18" charset="0"/>
              </a:rPr>
              <a:t>качества</a:t>
            </a:r>
            <a:r>
              <a:rPr lang="en-US" sz="1600" b="1" dirty="0">
                <a:latin typeface="Times New Roman" pitchFamily="18" charset="0"/>
                <a:ea typeface="Noto Serif HK" pitchFamily="34" charset="-122"/>
                <a:cs typeface="Times New Roman" pitchFamily="18" charset="0"/>
              </a:rPr>
              <a:t> </a:t>
            </a:r>
            <a:r>
              <a:rPr lang="en-US" sz="1600" b="1" dirty="0" err="1" smtClean="0">
                <a:latin typeface="Times New Roman" pitchFamily="18" charset="0"/>
                <a:ea typeface="Noto Serif HK" pitchFamily="34" charset="-122"/>
                <a:cs typeface="Times New Roman" pitchFamily="18" charset="0"/>
              </a:rPr>
              <a:t>демонстрируют</a:t>
            </a:r>
            <a:r>
              <a:rPr lang="en-US" sz="1600" b="1" dirty="0" smtClean="0">
                <a:latin typeface="Times New Roman" pitchFamily="18" charset="0"/>
                <a:ea typeface="Noto Serif HK" pitchFamily="34" charset="-122"/>
                <a:cs typeface="Times New Roman" pitchFamily="18" charset="0"/>
              </a:rPr>
              <a:t> </a:t>
            </a:r>
            <a:r>
              <a:rPr lang="en-US" sz="1600" b="1" dirty="0">
                <a:latin typeface="Times New Roman" pitchFamily="18" charset="0"/>
                <a:ea typeface="Noto Serif HK" pitchFamily="34" charset="-122"/>
                <a:cs typeface="Times New Roman" pitchFamily="18" charset="0"/>
              </a:rPr>
              <a:t>значительные успехи в развитии системы дошкольного образования. Это стало возможным благодаря целенаправленной работе администраций ДОУ, педагогических коллективов, родительской общественности и органов управления</a:t>
            </a:r>
            <a:r>
              <a:rPr lang="en-US" sz="1200" b="1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.</a:t>
            </a:r>
            <a:endParaRPr lang="en-US" sz="1200" b="1" dirty="0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7520476"/>
              </p:ext>
            </p:extLst>
          </p:nvPr>
        </p:nvGraphicFramePr>
        <p:xfrm>
          <a:off x="1795463" y="2300288"/>
          <a:ext cx="11176000" cy="558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Лист" r:id="rId5" imgW="7258185" imgH="3628957" progId="Excel.Sheet.12">
                  <p:embed/>
                </p:oleObj>
              </mc:Choice>
              <mc:Fallback>
                <p:oleObj name="Лист" r:id="rId5" imgW="7258185" imgH="362895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5463" y="2300288"/>
                        <a:ext cx="11176000" cy="558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3104445" y="1486504"/>
            <a:ext cx="9945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Критерии Доступность для инвалидов.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Организации</a:t>
            </a:r>
            <a:r>
              <a:rPr lang="ru-RU" dirty="0">
                <a:solidFill>
                  <a:srgbClr val="FF0000"/>
                </a:solidFill>
              </a:rPr>
              <a:t>, у которых недостатки устранены по итогам 10 </a:t>
            </a:r>
            <a:r>
              <a:rPr lang="ru-RU">
                <a:solidFill>
                  <a:srgbClr val="FF0000"/>
                </a:solidFill>
              </a:rPr>
              <a:t>месяцев </a:t>
            </a:r>
            <a:r>
              <a:rPr lang="ru-RU" smtClean="0">
                <a:solidFill>
                  <a:srgbClr val="FF0000"/>
                </a:solidFill>
              </a:rPr>
              <a:t>2025 </a:t>
            </a:r>
            <a:r>
              <a:rPr lang="ru-RU" dirty="0">
                <a:solidFill>
                  <a:srgbClr val="FF0000"/>
                </a:solidFill>
              </a:rPr>
              <a:t>г.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5216" y="687586"/>
            <a:ext cx="7145893" cy="6055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50"/>
              </a:lnSpc>
              <a:buNone/>
            </a:pPr>
            <a:r>
              <a:rPr lang="en-US" sz="2800" b="1" dirty="0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Задачи и планы </a:t>
            </a:r>
            <a:r>
              <a:rPr lang="en-US" sz="2800" b="1" dirty="0" err="1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на</a:t>
            </a:r>
            <a:r>
              <a:rPr lang="en-US" sz="2800" b="1" dirty="0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2028</a:t>
            </a:r>
            <a:r>
              <a:rPr lang="en-US" sz="2800" b="1" dirty="0" err="1" smtClean="0">
                <a:latin typeface="Times New Roman" pitchFamily="18" charset="0"/>
                <a:ea typeface="Noto Serif HK Bold" pitchFamily="34" charset="-122"/>
                <a:cs typeface="Times New Roman" pitchFamily="18" charset="0"/>
              </a:rPr>
              <a:t>год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75216" y="1680686"/>
            <a:ext cx="13079968" cy="6200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На основе анализа </a:t>
            </a:r>
            <a:r>
              <a:rPr lang="en-US" sz="1500" dirty="0" err="1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итогов</a:t>
            </a:r>
            <a:r>
              <a:rPr lang="en-US" sz="1500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</a:t>
            </a:r>
            <a:r>
              <a:rPr lang="en-US" sz="1500" dirty="0" smtClean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НОК</a:t>
            </a:r>
            <a:r>
              <a:rPr lang="ru-RU" sz="1500" dirty="0" smtClean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2025году</a:t>
            </a:r>
            <a:r>
              <a:rPr lang="en-US" sz="1500" dirty="0" smtClean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, </a:t>
            </a:r>
            <a:r>
              <a:rPr lang="en-US" sz="1500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определены ключевые задачи и стратегические планы </a:t>
            </a:r>
            <a:r>
              <a:rPr lang="en-US" sz="1500" dirty="0" err="1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на</a:t>
            </a:r>
            <a:r>
              <a:rPr lang="en-US" sz="1500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</a:t>
            </a:r>
            <a:r>
              <a:rPr lang="en-US" sz="1500" dirty="0" smtClean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202</a:t>
            </a:r>
            <a:r>
              <a:rPr lang="ru-RU" sz="1500" dirty="0" smtClean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6</a:t>
            </a:r>
            <a:r>
              <a:rPr lang="en-US" sz="1500" dirty="0" smtClean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 </a:t>
            </a:r>
            <a:r>
              <a:rPr lang="en-US" sz="1500" dirty="0"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год: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775216" y="2518767"/>
            <a:ext cx="13079968" cy="5023247"/>
          </a:xfrm>
          <a:prstGeom prst="roundRect">
            <a:avLst>
              <a:gd name="adj" fmla="val 579"/>
            </a:avLst>
          </a:prstGeom>
          <a:solidFill>
            <a:srgbClr val="5F5153"/>
          </a:solidFill>
          <a:ln/>
        </p:spPr>
      </p:sp>
      <p:sp>
        <p:nvSpPr>
          <p:cNvPr id="5" name="Shape 3"/>
          <p:cNvSpPr/>
          <p:nvPr/>
        </p:nvSpPr>
        <p:spPr>
          <a:xfrm>
            <a:off x="775216" y="2518767"/>
            <a:ext cx="6539984" cy="2356604"/>
          </a:xfrm>
          <a:prstGeom prst="roundRect">
            <a:avLst>
              <a:gd name="adj" fmla="val 1234"/>
            </a:avLst>
          </a:prstGeom>
          <a:solidFill>
            <a:srgbClr val="5F5153"/>
          </a:solidFill>
          <a:ln/>
        </p:spPr>
      </p:sp>
      <p:sp>
        <p:nvSpPr>
          <p:cNvPr id="6" name="Text 4"/>
          <p:cNvSpPr/>
          <p:nvPr/>
        </p:nvSpPr>
        <p:spPr>
          <a:xfrm>
            <a:off x="968931" y="2712482"/>
            <a:ext cx="3192899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Расширение охвата НОК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968931" y="3131463"/>
            <a:ext cx="5861804" cy="15501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Планируется охватить независимой оценкой все дошкольные образовательные учреждения региона, включая частные ДОУ и группы кратковременного пребывания, для создания единой системы мониторинга и качества.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7315200" y="2518767"/>
            <a:ext cx="6539984" cy="2356604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9" name="Shape 7"/>
          <p:cNvSpPr/>
          <p:nvPr/>
        </p:nvSpPr>
        <p:spPr>
          <a:xfrm>
            <a:off x="7315200" y="2518767"/>
            <a:ext cx="22860" cy="2356604"/>
          </a:xfrm>
          <a:prstGeom prst="roundRect">
            <a:avLst>
              <a:gd name="adj" fmla="val 127171"/>
            </a:avLst>
          </a:prstGeom>
          <a:solidFill>
            <a:srgbClr val="786A6C"/>
          </a:solidFill>
          <a:ln/>
        </p:spPr>
      </p:sp>
      <p:sp>
        <p:nvSpPr>
          <p:cNvPr id="10" name="Text 8"/>
          <p:cNvSpPr/>
          <p:nvPr/>
        </p:nvSpPr>
        <p:spPr>
          <a:xfrm>
            <a:off x="7799665" y="2712482"/>
            <a:ext cx="4812506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Внедрение цифровых инструментов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7799665" y="3131463"/>
            <a:ext cx="5861804" cy="15501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Разработка и интеграция онлайн-платформ для сбора данных, оперативного мониторинга показателей качества и автоматизированной обработки результатов, что значительно ускорит процесс и повысит его эффективность.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7073027" y="3454777"/>
            <a:ext cx="484465" cy="484465"/>
          </a:xfrm>
          <a:prstGeom prst="roundRect">
            <a:avLst>
              <a:gd name="adj" fmla="val 6001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775216" y="4875371"/>
            <a:ext cx="6539984" cy="2666643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15" name="Shape 12"/>
          <p:cNvSpPr/>
          <p:nvPr/>
        </p:nvSpPr>
        <p:spPr>
          <a:xfrm>
            <a:off x="775216" y="4875371"/>
            <a:ext cx="6539984" cy="22860"/>
          </a:xfrm>
          <a:prstGeom prst="roundRect">
            <a:avLst>
              <a:gd name="adj" fmla="val 127171"/>
            </a:avLst>
          </a:prstGeom>
          <a:solidFill>
            <a:srgbClr val="786A6C"/>
          </a:solidFill>
          <a:ln/>
        </p:spPr>
      </p:sp>
      <p:sp>
        <p:nvSpPr>
          <p:cNvPr id="16" name="Text 13"/>
          <p:cNvSpPr/>
          <p:nvPr/>
        </p:nvSpPr>
        <p:spPr>
          <a:xfrm>
            <a:off x="968931" y="5069086"/>
            <a:ext cx="4053245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Усиление работы с педагогами</a:t>
            </a:r>
            <a:endParaRPr lang="en-US" sz="1900" dirty="0"/>
          </a:p>
        </p:txBody>
      </p:sp>
      <p:sp>
        <p:nvSpPr>
          <p:cNvPr id="17" name="Text 14"/>
          <p:cNvSpPr/>
          <p:nvPr/>
        </p:nvSpPr>
        <p:spPr>
          <a:xfrm>
            <a:off x="968931" y="5488067"/>
            <a:ext cx="5861804" cy="1860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Разработка и проведение целевых программ повышения квалификации для педагогических работников, направленных на развитие компетенций в области индивидуализации обучения, работы с одаренными детьми и детьми с ОВЗ, а также использования современных образовательных технологий.</a:t>
            </a:r>
            <a:endParaRPr lang="en-US" sz="1500" dirty="0"/>
          </a:p>
        </p:txBody>
      </p:sp>
      <p:sp>
        <p:nvSpPr>
          <p:cNvPr id="18" name="Shape 15"/>
          <p:cNvSpPr/>
          <p:nvPr/>
        </p:nvSpPr>
        <p:spPr>
          <a:xfrm>
            <a:off x="7315200" y="4875371"/>
            <a:ext cx="6539984" cy="2666643"/>
          </a:xfrm>
          <a:prstGeom prst="rect">
            <a:avLst/>
          </a:prstGeom>
          <a:solidFill>
            <a:srgbClr val="5F5153"/>
          </a:solidFill>
          <a:ln/>
        </p:spPr>
      </p:sp>
      <p:sp>
        <p:nvSpPr>
          <p:cNvPr id="19" name="Shape 16"/>
          <p:cNvSpPr/>
          <p:nvPr/>
        </p:nvSpPr>
        <p:spPr>
          <a:xfrm>
            <a:off x="7315200" y="4875371"/>
            <a:ext cx="22860" cy="2666643"/>
          </a:xfrm>
          <a:prstGeom prst="roundRect">
            <a:avLst>
              <a:gd name="adj" fmla="val 127171"/>
            </a:avLst>
          </a:prstGeom>
          <a:solidFill>
            <a:srgbClr val="786A6C"/>
          </a:solidFill>
          <a:ln/>
        </p:spPr>
      </p:sp>
      <p:sp>
        <p:nvSpPr>
          <p:cNvPr id="20" name="Shape 17"/>
          <p:cNvSpPr/>
          <p:nvPr/>
        </p:nvSpPr>
        <p:spPr>
          <a:xfrm>
            <a:off x="7315200" y="4875371"/>
            <a:ext cx="6539984" cy="22860"/>
          </a:xfrm>
          <a:prstGeom prst="roundRect">
            <a:avLst>
              <a:gd name="adj" fmla="val 127171"/>
            </a:avLst>
          </a:prstGeom>
          <a:solidFill>
            <a:srgbClr val="786A6C"/>
          </a:solidFill>
          <a:ln/>
        </p:spPr>
      </p:sp>
      <p:sp>
        <p:nvSpPr>
          <p:cNvPr id="21" name="Text 18"/>
          <p:cNvSpPr/>
          <p:nvPr/>
        </p:nvSpPr>
        <p:spPr>
          <a:xfrm>
            <a:off x="7799665" y="5069086"/>
            <a:ext cx="4300776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D3C9C5"/>
                </a:solidFill>
                <a:latin typeface="Noto Serif HK Bold" pitchFamily="34" charset="0"/>
                <a:ea typeface="Noto Serif HK Bold" pitchFamily="34" charset="-122"/>
                <a:cs typeface="Noto Serif HK Bold" pitchFamily="34" charset="-120"/>
              </a:rPr>
              <a:t>Активное вовлечение родителей</a:t>
            </a:r>
            <a:endParaRPr lang="en-US" sz="1900" dirty="0"/>
          </a:p>
        </p:txBody>
      </p:sp>
      <p:sp>
        <p:nvSpPr>
          <p:cNvPr id="22" name="Text 19"/>
          <p:cNvSpPr/>
          <p:nvPr/>
        </p:nvSpPr>
        <p:spPr>
          <a:xfrm>
            <a:off x="7799665" y="5488067"/>
            <a:ext cx="5861804" cy="15501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D3C9C5"/>
                </a:solidFill>
                <a:latin typeface="Noto Serif HK" pitchFamily="34" charset="0"/>
                <a:ea typeface="Noto Serif HK" pitchFamily="34" charset="-122"/>
                <a:cs typeface="Noto Serif HK" pitchFamily="34" charset="-120"/>
              </a:rPr>
              <a:t>Создание новых форматов взаимодействия с родителями, включая онлайн-форумы, родительские клубы, совместные проекты и семинары, чтобы максимально использовать их потенциал в процессах оценки и улучшения качества образовательной среды.</a:t>
            </a:r>
            <a:endParaRPr lang="en-US" sz="1500" dirty="0"/>
          </a:p>
        </p:txBody>
      </p:sp>
      <p:sp>
        <p:nvSpPr>
          <p:cNvPr id="23" name="Shape 20"/>
          <p:cNvSpPr/>
          <p:nvPr/>
        </p:nvSpPr>
        <p:spPr>
          <a:xfrm>
            <a:off x="7073027" y="5966400"/>
            <a:ext cx="484465" cy="484465"/>
          </a:xfrm>
          <a:prstGeom prst="roundRect">
            <a:avLst>
              <a:gd name="adj" fmla="val 6001"/>
            </a:avLst>
          </a:prstGeom>
          <a:solidFill>
            <a:srgbClr val="403234"/>
          </a:solidFill>
          <a:ln w="22860">
            <a:solidFill>
              <a:srgbClr val="786A6C"/>
            </a:solidFill>
            <a:prstDash val="solid"/>
          </a:ln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5216" y="687586"/>
            <a:ext cx="7145893" cy="6055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50"/>
              </a:lnSpc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397957" y="2974479"/>
            <a:ext cx="67846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bus.gov.ru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официальный сайт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63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397</TotalTime>
  <Words>1433</Words>
  <Application>Microsoft Office PowerPoint</Application>
  <PresentationFormat>Произвольный</PresentationFormat>
  <Paragraphs>397</Paragraphs>
  <Slides>10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Волна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CompMaster</cp:lastModifiedBy>
  <cp:revision>31</cp:revision>
  <dcterms:created xsi:type="dcterms:W3CDTF">2025-12-14T12:19:25Z</dcterms:created>
  <dcterms:modified xsi:type="dcterms:W3CDTF">2026-10-04T12:16:57Z</dcterms:modified>
</cp:coreProperties>
</file>