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61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</p:sldIdLst>
  <p:sldSz cx="9144000" cy="6858000" type="screen4x3"/>
  <p:notesSz cx="6858000" cy="9144000"/>
  <p:embeddedFontLst>
    <p:embeddedFont>
      <p:font typeface="Romana Script" charset="-52"/>
      <p:regular r:id="rId12"/>
    </p:embeddedFont>
    <p:embeddedFont>
      <p:font typeface="Calibri" pitchFamily="34" charset="0"/>
      <p:regular r:id="rId13"/>
      <p:bold r:id="rId14"/>
      <p:italic r:id="rId15"/>
      <p:boldItalic r:id="rId1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7513" autoAdjust="0"/>
  </p:normalViewPr>
  <p:slideViewPr>
    <p:cSldViewPr>
      <p:cViewPr>
        <p:scale>
          <a:sx n="100" d="100"/>
          <a:sy n="100" d="100"/>
        </p:scale>
        <p:origin x="-516" y="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18.01.2019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E%D1%80%D0%B3%D0%B0%D0%BD%D0%B8%D0%B7%D0%B0%D1%86%D0%B8%D1%8F" TargetMode="External"/><Relationship Id="rId2" Type="http://schemas.openxmlformats.org/officeDocument/2006/relationships/hyperlink" Target="https://ru.wikipedia.org/wiki/%D0%9B%D0%B0%D1%82%D0%B8%D0%BD%D1%81%D0%BA%D0%B8%D0%B9_%D1%8F%D0%B7%D1%8B%D0%B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6"/>
          <p:cNvGrpSpPr/>
          <p:nvPr/>
        </p:nvGrpSpPr>
        <p:grpSpPr>
          <a:xfrm>
            <a:off x="611560" y="955973"/>
            <a:ext cx="5616624" cy="4607425"/>
            <a:chOff x="1105219" y="2955212"/>
            <a:chExt cx="7175874" cy="574985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115617" y="2955212"/>
              <a:ext cx="7165476" cy="28806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7200" b="1" dirty="0" smtClean="0">
                  <a:ln w="19050">
                    <a:solidFill>
                      <a:prstClr val="white"/>
                    </a:solidFill>
                    <a:prstDash val="solid"/>
                  </a:ln>
                  <a:gradFill>
                    <a:gsLst>
                      <a:gs pos="0">
                        <a:schemeClr val="accent3">
                          <a:lumMod val="50000"/>
                        </a:schemeClr>
                      </a:gs>
                      <a:gs pos="50000">
                        <a:srgbClr val="9CB86E"/>
                      </a:gs>
                      <a:gs pos="100000">
                        <a:srgbClr val="156B13"/>
                      </a:gs>
                    </a:gsLst>
                    <a:lin ang="5400000" scaled="0"/>
                  </a:gra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Romana Script" pitchFamily="34" charset="-52"/>
                  <a:cs typeface="Arial" charset="0"/>
                </a:rPr>
                <a:t>Чтобы быть коллективом</a:t>
              </a:r>
              <a:endParaRPr lang="ru-RU" sz="7200" b="1" dirty="0">
                <a:ln w="19050">
                  <a:solidFill>
                    <a:prstClr val="white"/>
                  </a:solidFill>
                  <a:prstDash val="solid"/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Romana Script" pitchFamily="34" charset="-52"/>
                <a:cs typeface="Arial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105219" y="8244160"/>
              <a:ext cx="5084705" cy="4609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mana Script" pitchFamily="34" charset="-52"/>
                <a:cs typeface="Arial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88754" y="443711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«Основы светской этики» </a:t>
            </a:r>
          </a:p>
          <a:p>
            <a:r>
              <a:rPr lang="ru-RU" dirty="0" smtClean="0"/>
              <a:t>4 «Б» класс</a:t>
            </a:r>
          </a:p>
          <a:p>
            <a:r>
              <a:rPr lang="ru-RU" dirty="0" smtClean="0"/>
              <a:t>Учитель: Гороховская Алина Олеговна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798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552700" y="12652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480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46" y="556667"/>
            <a:ext cx="8964488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467544" y="5013176"/>
            <a:ext cx="6552728" cy="1143000"/>
          </a:xfrm>
        </p:spPr>
        <p:txBody>
          <a:bodyPr/>
          <a:lstStyle/>
          <a:p>
            <a:r>
              <a:rPr lang="ru-RU" dirty="0" smtClean="0"/>
              <a:t>1. Синонимы </a:t>
            </a:r>
            <a:r>
              <a:rPr lang="ru-RU" dirty="0"/>
              <a:t>этого слова – чуткость, деликатность.</a:t>
            </a:r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653136"/>
            <a:ext cx="7233220" cy="20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5157192"/>
            <a:ext cx="8229600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5769" y="4914305"/>
            <a:ext cx="8229600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0" name="Picture 2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304" y="4639667"/>
            <a:ext cx="7419608" cy="20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2" name="Picture 2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007" y="4617314"/>
            <a:ext cx="7838089" cy="227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4" name="Picture 4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008" y="2060848"/>
            <a:ext cx="8229600" cy="126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7" name="Picture 4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56" y="288380"/>
            <a:ext cx="8229600" cy="126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4" name="Picture 5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26778"/>
            <a:ext cx="8229600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6" name="Picture 5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8229600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9" name="Picture 5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1256" y="1628800"/>
            <a:ext cx="8229600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2" name="Picture 58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96" y="2564904"/>
            <a:ext cx="8229600" cy="1255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4" name="Picture 6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9" y="4605734"/>
            <a:ext cx="6900316" cy="227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Заголовок 1"/>
          <p:cNvSpPr txBox="1">
            <a:spLocks/>
          </p:cNvSpPr>
          <p:nvPr/>
        </p:nvSpPr>
        <p:spPr>
          <a:xfrm>
            <a:off x="971600" y="3068960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pc="500" dirty="0" smtClean="0"/>
              <a:t>Э</a:t>
            </a:r>
            <a:r>
              <a:rPr lang="ru-RU" spc="700" dirty="0" smtClean="0">
                <a:solidFill>
                  <a:srgbClr val="FF0000"/>
                </a:solidFill>
              </a:rPr>
              <a:t>т</a:t>
            </a:r>
            <a:r>
              <a:rPr lang="ru-RU" spc="700" dirty="0" smtClean="0"/>
              <a:t>ика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spc="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12736" y="4797152"/>
            <a:ext cx="65131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8. Внешнее оформление поведения человека в обществе, чтобы быть приятным другим людям.</a:t>
            </a:r>
            <a:endParaRPr lang="ru-RU" sz="3200" dirty="0"/>
          </a:p>
        </p:txBody>
      </p:sp>
      <p:sp>
        <p:nvSpPr>
          <p:cNvPr id="74" name="Заголовок 1"/>
          <p:cNvSpPr txBox="1">
            <a:spLocks/>
          </p:cNvSpPr>
          <p:nvPr/>
        </p:nvSpPr>
        <p:spPr>
          <a:xfrm>
            <a:off x="755576" y="3582144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pc="600" dirty="0" smtClean="0"/>
              <a:t>Эт</a:t>
            </a:r>
            <a:r>
              <a:rPr lang="ru-RU" spc="600" dirty="0" smtClean="0">
                <a:solidFill>
                  <a:srgbClr val="FF0000"/>
                </a:solidFill>
              </a:rPr>
              <a:t>и</a:t>
            </a:r>
            <a:r>
              <a:rPr lang="ru-RU" spc="600" dirty="0" smtClean="0"/>
              <a:t>кет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spc="200" dirty="0"/>
          </a:p>
        </p:txBody>
      </p:sp>
      <p:sp>
        <p:nvSpPr>
          <p:cNvPr id="75" name="Заголовок 1"/>
          <p:cNvSpPr txBox="1">
            <a:spLocks/>
          </p:cNvSpPr>
          <p:nvPr/>
        </p:nvSpPr>
        <p:spPr>
          <a:xfrm>
            <a:off x="47948" y="5094312"/>
            <a:ext cx="6900316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3600" dirty="0" smtClean="0"/>
              <a:t>9. Назовите синоним слов добрый, отзывчивый.</a:t>
            </a:r>
            <a:br>
              <a:rPr lang="ru-RU" sz="36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sz="5400" spc="200" dirty="0"/>
          </a:p>
        </p:txBody>
      </p:sp>
      <p:sp>
        <p:nvSpPr>
          <p:cNvPr id="76" name="Заголовок 1"/>
          <p:cNvSpPr txBox="1">
            <a:spLocks/>
          </p:cNvSpPr>
          <p:nvPr/>
        </p:nvSpPr>
        <p:spPr>
          <a:xfrm>
            <a:off x="395536" y="4014192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4200" spc="300" dirty="0" smtClean="0"/>
              <a:t>Душе</a:t>
            </a:r>
            <a:r>
              <a:rPr lang="ru-RU" sz="4200" spc="300" dirty="0" smtClean="0">
                <a:solidFill>
                  <a:srgbClr val="FF0000"/>
                </a:solidFill>
              </a:rPr>
              <a:t>в</a:t>
            </a:r>
            <a:r>
              <a:rPr lang="ru-RU" sz="4200" spc="300" dirty="0" smtClean="0"/>
              <a:t>ный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spc="200" dirty="0"/>
          </a:p>
        </p:txBody>
      </p:sp>
    </p:spTree>
    <p:extLst>
      <p:ext uri="{BB962C8B-B14F-4D97-AF65-F5344CB8AC3E}">
        <p14:creationId xmlns:p14="http://schemas.microsoft.com/office/powerpoint/2010/main" val="93817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1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1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72" grpId="0"/>
      <p:bldP spid="12" grpId="0"/>
      <p:bldP spid="12" grpId="1"/>
      <p:bldP spid="74" grpId="0"/>
      <p:bldP spid="75" grpId="0"/>
      <p:bldP spid="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коллектив?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/>
              <a:t>Коллекти́в</a:t>
            </a:r>
            <a:r>
              <a:rPr lang="ru-RU" dirty="0"/>
              <a:t> (от </a:t>
            </a:r>
            <a:r>
              <a:rPr lang="ru-RU" dirty="0">
                <a:hlinkClick r:id="rId2" tooltip="Латинский язык"/>
              </a:rPr>
              <a:t>лат.</a:t>
            </a:r>
            <a:r>
              <a:rPr lang="ru-RU" dirty="0"/>
              <a:t> </a:t>
            </a:r>
            <a:r>
              <a:rPr lang="ru-RU" i="1" dirty="0" err="1"/>
              <a:t>collectivus</a:t>
            </a:r>
            <a:r>
              <a:rPr lang="ru-RU" i="1" dirty="0"/>
              <a:t> — собирательный</a:t>
            </a:r>
            <a:r>
              <a:rPr lang="ru-RU" dirty="0"/>
              <a:t>) — группа, совокупность людей, работающих в одной </a:t>
            </a:r>
            <a:r>
              <a:rPr lang="ru-RU" dirty="0">
                <a:hlinkClick r:id="rId3" tooltip="Организация"/>
              </a:rPr>
              <a:t>организации</a:t>
            </a:r>
            <a:r>
              <a:rPr lang="ru-RU" dirty="0"/>
              <a:t>, на одном </a:t>
            </a:r>
            <a:r>
              <a:rPr lang="ru-RU" dirty="0" smtClean="0"/>
              <a:t>предприятии, </a:t>
            </a:r>
            <a:r>
              <a:rPr lang="ru-RU" dirty="0"/>
              <a:t>объединенных совместной деятельностью в рамках какой-либо организации, цели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Трудовой, спортивный, учебный, </a:t>
            </a:r>
          </a:p>
          <a:p>
            <a:pPr marL="0" indent="0">
              <a:buNone/>
            </a:pPr>
            <a:r>
              <a:rPr lang="ru-RU" dirty="0" smtClean="0"/>
              <a:t>семейный и т. 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2923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4525963"/>
          </a:xfrm>
        </p:spPr>
        <p:txBody>
          <a:bodyPr/>
          <a:lstStyle/>
          <a:p>
            <a:pPr marL="0" indent="0" algn="r">
              <a:buNone/>
            </a:pPr>
            <a:r>
              <a:rPr lang="ru-RU" sz="2800" dirty="0"/>
              <a:t>«Чтобы увидеть, нужно всем существом своим захотеть посмотреть» </a:t>
            </a:r>
            <a:endParaRPr lang="ru-RU" sz="2800" dirty="0" smtClean="0"/>
          </a:p>
          <a:p>
            <a:pPr marL="0" indent="0" algn="r">
              <a:buNone/>
            </a:pPr>
            <a:r>
              <a:rPr lang="ru-RU" sz="2800" dirty="0" smtClean="0"/>
              <a:t>Л</a:t>
            </a:r>
            <a:r>
              <a:rPr lang="ru-RU" sz="2800" dirty="0"/>
              <a:t>. </a:t>
            </a:r>
            <a:r>
              <a:rPr lang="ru-RU" sz="2800" dirty="0" smtClean="0"/>
              <a:t>Шестов</a:t>
            </a:r>
          </a:p>
          <a:p>
            <a:pPr marL="0" indent="0" algn="r">
              <a:buNone/>
            </a:pPr>
            <a:r>
              <a:rPr lang="ru-RU" sz="2800" dirty="0"/>
              <a:t>Захотеть – ключевое слово и начало понимания других. А понимание – начало согласия</a:t>
            </a:r>
            <a:r>
              <a:rPr lang="ru-RU" sz="2800" dirty="0" smtClean="0"/>
              <a:t>.</a:t>
            </a:r>
          </a:p>
          <a:p>
            <a:pPr marL="0" indent="0" algn="r">
              <a:buNone/>
            </a:pPr>
            <a:r>
              <a:rPr lang="ru-RU" sz="2800" dirty="0"/>
              <a:t>«Если вы не поняли человека, вы не имеете права осуждать его, а если поняли, то, вполне возможно, не пожелаете этого делать</a:t>
            </a:r>
            <a:r>
              <a:rPr lang="ru-RU" sz="2800" dirty="0" smtClean="0"/>
              <a:t>»</a:t>
            </a:r>
          </a:p>
          <a:p>
            <a:pPr marL="0" indent="0" algn="r">
              <a:buNone/>
            </a:pPr>
            <a:r>
              <a:rPr lang="ru-RU" sz="2800" dirty="0"/>
              <a:t>«Чем больше понимаешь, тем более </a:t>
            </a:r>
            <a:r>
              <a:rPr lang="ru-RU" sz="2800" dirty="0" smtClean="0"/>
              <a:t>видишь</a:t>
            </a:r>
          </a:p>
          <a:p>
            <a:pPr marL="0" indent="0" algn="ctr">
              <a:buNone/>
            </a:pPr>
            <a:r>
              <a:rPr lang="ru-RU" sz="2800" dirty="0" smtClean="0"/>
              <a:t>хорошего»  </a:t>
            </a:r>
          </a:p>
          <a:p>
            <a:pPr marL="0" indent="0">
              <a:buNone/>
            </a:pPr>
            <a:r>
              <a:rPr lang="ru-RU" sz="2800" dirty="0"/>
              <a:t>Понимание – начало доверия, а </a:t>
            </a:r>
            <a:r>
              <a:rPr lang="ru-RU" sz="2800" dirty="0" smtClean="0"/>
              <a:t>доверие </a:t>
            </a:r>
            <a:r>
              <a:rPr lang="ru-RU" sz="2800" dirty="0"/>
              <a:t>– </a:t>
            </a: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первое </a:t>
            </a:r>
            <a:r>
              <a:rPr lang="ru-RU" sz="2800" dirty="0"/>
              <a:t>условие дружбы.</a:t>
            </a:r>
          </a:p>
          <a:p>
            <a:pPr marL="0" indent="0" algn="r">
              <a:buNone/>
            </a:pPr>
            <a:endParaRPr lang="ru-RU" sz="2800" dirty="0" smtClean="0"/>
          </a:p>
          <a:p>
            <a:pPr marL="0" indent="0" algn="r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50819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дружба?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 Дружба–это отношения, основанные на взаимной </a:t>
            </a:r>
            <a:r>
              <a:rPr lang="ru-RU" dirty="0" err="1" smtClean="0"/>
              <a:t>привязанности,общности</a:t>
            </a:r>
            <a:r>
              <a:rPr lang="ru-RU" dirty="0" smtClean="0"/>
              <a:t> </a:t>
            </a:r>
            <a:r>
              <a:rPr lang="ru-RU" dirty="0"/>
              <a:t>интересов. Все человеческие отношения содержат в той или иной степени элементы дружбы.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449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Собери пословицу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200" dirty="0" smtClean="0"/>
              <a:t>Нет </a:t>
            </a:r>
            <a:r>
              <a:rPr lang="ru-RU" sz="3200" dirty="0"/>
              <a:t>друга – ищи</a:t>
            </a:r>
            <a:r>
              <a:rPr lang="ru-RU" sz="3200" dirty="0" smtClean="0"/>
              <a:t>, </a:t>
            </a:r>
          </a:p>
          <a:p>
            <a:pPr marL="0" indent="0">
              <a:buNone/>
            </a:pPr>
            <a:r>
              <a:rPr lang="ru-RU" sz="3200" dirty="0" smtClean="0"/>
              <a:t>Не </a:t>
            </a:r>
            <a:r>
              <a:rPr lang="ru-RU" sz="3200" dirty="0"/>
              <a:t>имей сто </a:t>
            </a:r>
            <a:r>
              <a:rPr lang="ru-RU" sz="3200" dirty="0" smtClean="0"/>
              <a:t>рублей</a:t>
            </a:r>
            <a:r>
              <a:rPr lang="ru-RU" sz="3200" dirty="0"/>
              <a:t>,</a:t>
            </a:r>
            <a:r>
              <a:rPr lang="ru-RU" sz="3200" dirty="0" smtClean="0"/>
              <a:t> </a:t>
            </a:r>
            <a:endParaRPr lang="ru-RU" sz="3200" dirty="0"/>
          </a:p>
          <a:p>
            <a:pPr marL="0" indent="0">
              <a:buNone/>
            </a:pPr>
            <a:r>
              <a:rPr lang="ru-RU" sz="3200" dirty="0" smtClean="0"/>
              <a:t>Один </a:t>
            </a:r>
            <a:r>
              <a:rPr lang="ru-RU" sz="3200" dirty="0"/>
              <a:t>за </a:t>
            </a:r>
            <a:r>
              <a:rPr lang="ru-RU" sz="3200" dirty="0" smtClean="0"/>
              <a:t>всех </a:t>
            </a:r>
          </a:p>
          <a:p>
            <a:pPr marL="0" indent="0">
              <a:buNone/>
            </a:pPr>
            <a:r>
              <a:rPr lang="ru-RU" sz="3200" dirty="0" smtClean="0"/>
              <a:t>Человек </a:t>
            </a:r>
            <a:r>
              <a:rPr lang="ru-RU" sz="3200" dirty="0"/>
              <a:t>без друзей</a:t>
            </a:r>
            <a:r>
              <a:rPr lang="ru-RU" sz="3200" dirty="0" smtClean="0"/>
              <a:t>,</a:t>
            </a:r>
            <a:endParaRPr lang="ru-RU" sz="320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200" dirty="0"/>
              <a:t>а нашел – береги.</a:t>
            </a:r>
          </a:p>
          <a:p>
            <a:pPr marL="0" indent="0">
              <a:buNone/>
            </a:pPr>
            <a:r>
              <a:rPr lang="ru-RU" sz="3200" dirty="0" smtClean="0"/>
              <a:t>а имей сто друзей.</a:t>
            </a:r>
          </a:p>
          <a:p>
            <a:pPr marL="0" indent="0">
              <a:buNone/>
            </a:pPr>
            <a:r>
              <a:rPr lang="ru-RU" sz="3200" dirty="0" smtClean="0"/>
              <a:t>и все за одного.</a:t>
            </a:r>
          </a:p>
          <a:p>
            <a:pPr marL="0" indent="0">
              <a:buNone/>
            </a:pPr>
            <a:r>
              <a:rPr lang="ru-RU" sz="3200" dirty="0"/>
              <a:t>что дерево без </a:t>
            </a:r>
            <a:r>
              <a:rPr lang="ru-RU" sz="3200" dirty="0" smtClean="0"/>
              <a:t>корней.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649907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Физминутка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11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сплоченный?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Сплоченный – дружный, единодушный, организованный.</a:t>
            </a:r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Помогают                            Мешают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98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Продолжите предложение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- </a:t>
            </a:r>
            <a:r>
              <a:rPr lang="ru-RU" sz="4800" dirty="0" smtClean="0"/>
              <a:t>Урок заставил меня задуматься…</a:t>
            </a:r>
          </a:p>
          <a:p>
            <a:pPr marL="0" indent="0">
              <a:buNone/>
            </a:pPr>
            <a:r>
              <a:rPr lang="ru-RU" sz="4800" dirty="0" smtClean="0"/>
              <a:t>- Урок навел меня на размышления…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10890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drey\Desktop\Алина\img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65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6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213</Words>
  <Application>Microsoft Office PowerPoint</Application>
  <PresentationFormat>Экран (4:3)</PresentationFormat>
  <Paragraphs>42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Romana Script</vt:lpstr>
      <vt:lpstr>Calibri</vt:lpstr>
      <vt:lpstr>1_Тема Office</vt:lpstr>
      <vt:lpstr>Презентация PowerPoint</vt:lpstr>
      <vt:lpstr>1. Синонимы этого слова – чуткость, деликатность.</vt:lpstr>
      <vt:lpstr>Что такое коллектив?</vt:lpstr>
      <vt:lpstr>Презентация PowerPoint</vt:lpstr>
      <vt:lpstr>Что такое дружба?</vt:lpstr>
      <vt:lpstr>Собери пословицу</vt:lpstr>
      <vt:lpstr>Физминутка</vt:lpstr>
      <vt:lpstr>Что такое сплоченный?</vt:lpstr>
      <vt:lpstr>Продолжите предложение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Школьные</dc:title>
  <dc:creator>Фокина Лидия Петровна</dc:creator>
  <cp:keywords>Шаблон презентации</cp:keywords>
  <cp:lastModifiedBy>Пользователь Windows</cp:lastModifiedBy>
  <cp:revision>82</cp:revision>
  <dcterms:created xsi:type="dcterms:W3CDTF">2014-07-06T18:18:01Z</dcterms:created>
  <dcterms:modified xsi:type="dcterms:W3CDTF">2019-01-18T05:36:00Z</dcterms:modified>
</cp:coreProperties>
</file>