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71" r:id="rId4"/>
    <p:sldId id="299" r:id="rId5"/>
    <p:sldId id="275" r:id="rId6"/>
    <p:sldId id="276" r:id="rId7"/>
    <p:sldId id="294" r:id="rId8"/>
    <p:sldId id="292" r:id="rId9"/>
    <p:sldId id="280" r:id="rId10"/>
    <p:sldId id="282" r:id="rId11"/>
    <p:sldId id="295" r:id="rId12"/>
    <p:sldId id="296" r:id="rId13"/>
    <p:sldId id="297" r:id="rId14"/>
    <p:sldId id="285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FFFF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4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не посещают ДОУ 52 ребёнка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2400" dirty="0"/>
              <a:t>Всего </a:t>
            </a:r>
            <a:r>
              <a:rPr lang="ru-RU" sz="2400" dirty="0" smtClean="0"/>
              <a:t>детей по микрорайону 392</a:t>
            </a:r>
          </a:p>
          <a:p>
            <a:pPr>
              <a:defRPr/>
            </a:pPr>
            <a:r>
              <a:rPr lang="ru-RU" sz="2400" dirty="0" smtClean="0"/>
              <a:t>(в</a:t>
            </a:r>
            <a:r>
              <a:rPr lang="ru-RU" sz="2400" baseline="0" dirty="0" smtClean="0"/>
              <a:t> возрасте от рождения до 7 лет)</a:t>
            </a:r>
            <a:endParaRPr lang="ru-RU" sz="2400" dirty="0"/>
          </a:p>
        </c:rich>
      </c:tx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детей по микрорайону 535</c:v>
                </c:pt>
              </c:strCache>
            </c:strRef>
          </c:tx>
          <c:explosion val="25"/>
          <c:dPt>
            <c:idx val="0"/>
            <c:bubble3D val="0"/>
            <c:explosion val="0"/>
          </c:dPt>
          <c:dPt>
            <c:idx val="1"/>
            <c:bubble3D val="0"/>
            <c:explosion val="29"/>
          </c:dPt>
          <c:cat>
            <c:strRef>
              <c:f>Лист1!$A$2:$A$4</c:f>
              <c:strCache>
                <c:ptCount val="2"/>
                <c:pt idx="0">
                  <c:v>Посещают ДОУ 180 детей ( от 1г.3 мес. до 7 лет)</c:v>
                </c:pt>
                <c:pt idx="1">
                  <c:v>Не посещают ДОУ 212 детей (от рождения до 7 лет)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180</c:v>
                </c:pt>
                <c:pt idx="1">
                  <c:v>212</c:v>
                </c:pt>
                <c:pt idx="2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egendEntry>
        <c:idx val="2"/>
        <c:delete val="1"/>
      </c:legendEntry>
      <c:layout>
        <c:manualLayout>
          <c:xMode val="edge"/>
          <c:yMode val="edge"/>
          <c:x val="0.58360759766587855"/>
          <c:y val="0.27903819232403748"/>
          <c:w val="0.36814043722605244"/>
          <c:h val="0.4344542027805454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Всего не посещают ДОУ 52 ребёнка</c:v>
                </c:pt>
              </c:strCache>
            </c:strRef>
          </c:tx>
          <c:cat>
            <c:strRef>
              <c:f>Лист1!$A$2:$A$5</c:f>
              <c:strCache>
                <c:ptCount val="4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  <c:pt idx="3">
                  <c:v>Кв. 4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70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7016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30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1120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81957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678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544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4787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178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406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696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3D2D0-5F40-44C8-8578-1E7656D132E5}" type="datetimeFigureOut">
              <a:rPr lang="ru-RU" smtClean="0"/>
              <a:pPr/>
              <a:t>27.08.2019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3E1D97-B107-4786-A28F-560296AFF4C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92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00929" y="-977567"/>
            <a:ext cx="6729930" cy="8941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610810"/>
            <a:ext cx="820891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  <a:spcAft>
                <a:spcPts val="1000"/>
              </a:spcAft>
              <a:tabLst>
                <a:tab pos="180340" algn="l"/>
              </a:tabLst>
            </a:pP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«Создание </a:t>
            </a:r>
            <a:r>
              <a:rPr lang="ru-RU" sz="2800" b="1" dirty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условий  </a:t>
            </a: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                                 в МДОУ Ильинский детский сад «Колокольчик»  для </a:t>
            </a:r>
            <a:r>
              <a:rPr lang="ru-RU" sz="2800" b="1" dirty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работы с детьми раннего возраста  </a:t>
            </a: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и </a:t>
            </a:r>
            <a:r>
              <a:rPr lang="ru-RU" sz="2800" b="1" dirty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предоставление помощи родителям  </a:t>
            </a: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   в </a:t>
            </a:r>
            <a:r>
              <a:rPr lang="ru-RU" sz="2800" b="1" dirty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организации оптимальных условий  </a:t>
            </a: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         для </a:t>
            </a:r>
            <a:r>
              <a:rPr lang="ru-RU" sz="2800" b="1" dirty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развития ребенка в условиях </a:t>
            </a:r>
            <a:r>
              <a:rPr lang="ru-RU" sz="2800" b="1" dirty="0" smtClean="0">
                <a:solidFill>
                  <a:srgbClr val="0066FF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семьи» </a:t>
            </a:r>
            <a:endParaRPr lang="ru-RU" sz="2800" b="1" dirty="0">
              <a:solidFill>
                <a:srgbClr val="0066FF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5292" y="6381328"/>
            <a:ext cx="228236" cy="47667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4360861"/>
            <a:ext cx="2339752" cy="2102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1081" y="3645024"/>
            <a:ext cx="2782111" cy="2736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207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27584" y="1124744"/>
            <a:ext cx="7560840" cy="504056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0"/>
              </a:spcAft>
            </a:pPr>
            <a:r>
              <a:rPr lang="ru-RU" sz="22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Сложности </a:t>
            </a:r>
            <a:r>
              <a:rPr lang="ru-RU" sz="22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родителей в воспитании детей дошкольного возраста во многом связаны с их недостаточной психолого-педагогической компетентностью. Несмотря на большое количество существующих на сегодняшний день педагогических пособий, они не могут решить проблемы каждой конкретной семьи. Поэтому родителям необходима консультативная помощь специалистов.</a:t>
            </a:r>
            <a:endParaRPr lang="ru-RU" sz="22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2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В </a:t>
            </a:r>
            <a:r>
              <a:rPr lang="ru-RU" sz="22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настоящее время активно развиваются новые формы дошкольного образования. Одной из таких форм является организация консультационных </a:t>
            </a:r>
            <a:r>
              <a:rPr lang="ru-RU" sz="22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пунктов </a:t>
            </a:r>
            <a:r>
              <a:rPr lang="ru-RU" sz="22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 базе ДОУ для родителей (законных представителей) </a:t>
            </a:r>
            <a:r>
              <a:rPr lang="ru-RU" sz="2200" dirty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 детьми дошкольного возраста, в </a:t>
            </a:r>
            <a:r>
              <a:rPr lang="ru-RU" sz="2200" dirty="0" smtClean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том числе </a:t>
            </a:r>
            <a:r>
              <a:rPr lang="ru-RU" sz="2200" dirty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от </a:t>
            </a:r>
            <a:r>
              <a:rPr lang="ru-RU" sz="2200" dirty="0" smtClean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года </a:t>
            </a:r>
            <a:r>
              <a:rPr lang="ru-RU" sz="2200" dirty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 </a:t>
            </a:r>
            <a:r>
              <a:rPr lang="ru-RU" sz="2200" dirty="0" smtClean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7 </a:t>
            </a:r>
            <a:r>
              <a:rPr lang="ru-RU" sz="2200" dirty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лет, преимущественно не посещающих дошкольную образовательную организацию, включая детей с особыми образовательными потребностями</a:t>
            </a:r>
            <a:r>
              <a:rPr lang="ru-RU" sz="2200" dirty="0" smtClean="0">
                <a:solidFill>
                  <a:srgbClr val="1A1B1B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   </a:t>
            </a:r>
            <a:endParaRPr lang="ru-RU" sz="22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148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7900441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196752"/>
            <a:ext cx="7632848" cy="4824536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/>
            <a:endParaRPr lang="ru-RU" sz="2200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430078528"/>
              </p:ext>
            </p:extLst>
          </p:nvPr>
        </p:nvGraphicFramePr>
        <p:xfrm>
          <a:off x="755576" y="1221527"/>
          <a:ext cx="7632848" cy="44397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409828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262430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1196752"/>
            <a:ext cx="7632848" cy="49685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/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январе 2019 года на базе МДОУ Ильинский детский сад «Колокольчик» был организован консультационный пункт «Кроха», в соответствии с Федеральным законом от 29.12.2012г. № 273-ФЗ «Об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образовании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Российской </a:t>
            </a:r>
            <a:r>
              <a:rPr lang="ru-RU" sz="20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Федерации» 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в целях оказания методической, психолого-педагогической, диагностической и консультативной помощи родителям (законным представителям), обеспечивающим получение детьми дошкольного образования в форме семейного образования.</a:t>
            </a:r>
            <a:endParaRPr lang="ru-RU" sz="2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804564"/>
            <a:ext cx="3456384" cy="2390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10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79712" y="1023647"/>
            <a:ext cx="5184576" cy="605153"/>
          </a:xfrm>
          <a:prstGeom prst="roundRect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51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FF0000"/>
                </a:solidFill>
                <a:latin typeface="Times New Roman"/>
                <a:ea typeface="Times New Roman"/>
              </a:rPr>
              <a:t>Основные задачи </a:t>
            </a: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КП «Кроха»:</a:t>
            </a:r>
            <a:endParaRPr lang="ru-RU" sz="24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76645" y="1772816"/>
            <a:ext cx="7524837" cy="1080120"/>
          </a:xfrm>
          <a:prstGeom prst="roundRect">
            <a:avLst/>
          </a:prstGeom>
          <a:ln w="76200">
            <a:solidFill>
              <a:srgbClr val="00B0F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оказание консультативной помощи родителям </a:t>
            </a: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законным представителям) воспитывающих детей, </a:t>
            </a:r>
            <a:endParaRPr lang="ru-RU" sz="2000" dirty="0" smtClean="0">
              <a:solidFill>
                <a:srgbClr val="222222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посещающих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ДОУ по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различным вопросам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воспитания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;</a:t>
            </a:r>
            <a:endParaRPr lang="ru-RU" sz="24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912650" y="4437112"/>
            <a:ext cx="7488832" cy="915614"/>
          </a:xfrm>
          <a:prstGeom prst="roundRect">
            <a:avLst/>
          </a:prstGeom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spcAft>
                <a:spcPts val="675"/>
              </a:spcAft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оказание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содействия в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социализации</a:t>
            </a:r>
            <a:r>
              <a:rPr lang="ru-RU" sz="2000" dirty="0" smtClean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детей               дошкольного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возраста, не посещающих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ДОУ;</a:t>
            </a:r>
            <a:endParaRPr lang="ru-RU" sz="2000" dirty="0">
              <a:solidFill>
                <a:srgbClr val="FF0000"/>
              </a:solidFill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99592" y="5517232"/>
            <a:ext cx="7478944" cy="720080"/>
          </a:xfrm>
          <a:prstGeom prst="roundRect">
            <a:avLst/>
          </a:prstGeom>
          <a:ln w="76200">
            <a:solidFill>
              <a:srgbClr val="FF00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оказание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помощи в смягчении адаптационного периода </a:t>
            </a:r>
            <a:endParaRPr lang="ru-RU" sz="2000" dirty="0" smtClean="0">
              <a:solidFill>
                <a:srgbClr val="222222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будущего воспитанника детского сада.</a:t>
            </a:r>
            <a:endParaRPr lang="ru-RU" sz="20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01793" y="2996952"/>
            <a:ext cx="7476744" cy="1296144"/>
          </a:xfrm>
          <a:prstGeom prst="roundRect">
            <a:avLst/>
          </a:prstGeom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ctr">
              <a:spcAft>
                <a:spcPts val="0"/>
              </a:spcAft>
              <a:buFont typeface="Wingdings" pitchFamily="2" charset="2"/>
              <a:buChar char="ü"/>
            </a:pPr>
            <a:endParaRPr lang="ru-RU" sz="2000" dirty="0" smtClean="0">
              <a:solidFill>
                <a:srgbClr val="222222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342900" indent="-342900" algn="ctr">
              <a:spcAft>
                <a:spcPts val="0"/>
              </a:spcAft>
              <a:buFont typeface="Wingdings" pitchFamily="2" charset="2"/>
              <a:buChar char="ü"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оказание всесторонней помощи родителям и детям 5-6 лет, в обеспечении равных стартовых возможностей при поступлении в школу;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2000" dirty="0">
              <a:solidFill>
                <a:srgbClr val="FF0000"/>
              </a:solidFill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688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75046" y="1002302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99592" y="1002302"/>
            <a:ext cx="7488832" cy="1058546"/>
          </a:xfrm>
          <a:prstGeom prst="roundRect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Специалисты, оказывающие </a:t>
            </a: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консультативную помощь:</a:t>
            </a:r>
            <a:endParaRPr lang="ru-RU" sz="24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52052" y="2222081"/>
            <a:ext cx="6404090" cy="639688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Заведующий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789251" y="3084076"/>
            <a:ext cx="5729692" cy="655287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Старший воспитатель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95736" y="3994836"/>
            <a:ext cx="5174487" cy="648072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Воспитатель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343659" y="4789221"/>
            <a:ext cx="4878639" cy="656003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Музыкальный руководитель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2611198" y="5606363"/>
            <a:ext cx="4343560" cy="614471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chemeClr val="tx1"/>
                </a:solidFill>
                <a:latin typeface="Times New Roman"/>
                <a:ea typeface="Times New Roman"/>
              </a:rPr>
              <a:t>Медицинская сестра</a:t>
            </a:r>
            <a:endParaRPr lang="ru-RU" sz="24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686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75046" y="1002302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775146" y="1124744"/>
            <a:ext cx="5688632" cy="864096"/>
          </a:xfrm>
          <a:prstGeom prst="roundRect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32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Модель работы КП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041472" y="2203236"/>
            <a:ext cx="5069244" cy="1081748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Запрос родителей</a:t>
            </a:r>
            <a:endParaRPr lang="ru-RU" sz="28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084840" y="3673433"/>
            <a:ext cx="5069243" cy="966063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Запись к специалистам</a:t>
            </a:r>
            <a:endParaRPr lang="ru-RU" sz="2800" dirty="0">
              <a:solidFill>
                <a:schemeClr val="tx1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084840" y="5013176"/>
            <a:ext cx="5169935" cy="1008112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8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Прием родителей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180050" y="3212976"/>
            <a:ext cx="792088" cy="648072"/>
          </a:xfrm>
          <a:prstGeom prst="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867" y="4437112"/>
            <a:ext cx="865187" cy="676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408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23920" y="85471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675"/>
              </a:spcAft>
            </a:pPr>
            <a:r>
              <a:rPr lang="ru-RU" sz="2000" dirty="0" smtClean="0">
                <a:solidFill>
                  <a:srgbClr val="333333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882080" y="3573016"/>
            <a:ext cx="7525475" cy="756634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Нарушение </a:t>
            </a: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развития речи у </a:t>
            </a: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детей -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6</a:t>
            </a:r>
            <a:endParaRPr lang="ru-RU" sz="2400" dirty="0">
              <a:solidFill>
                <a:srgbClr val="FF0000"/>
              </a:solidFill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76740" y="2060847"/>
            <a:ext cx="7525475" cy="1368153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Преодоление </a:t>
            </a:r>
            <a:r>
              <a:rPr lang="ru-RU" sz="24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адаптационного периода у будущего воспитанника детского </a:t>
            </a:r>
            <a:r>
              <a:rPr lang="ru-RU" sz="24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сада –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14</a:t>
            </a:r>
            <a:r>
              <a:rPr lang="ru-RU" b="1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endParaRPr lang="ru-RU" b="1" dirty="0" smtClean="0">
              <a:solidFill>
                <a:srgbClr val="222222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400" b="1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 </a:t>
            </a:r>
            <a:r>
              <a:rPr lang="ru-RU" sz="1400" b="1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 обращения зарегистрированы на сайте ДОУ, 11 обращений </a:t>
            </a:r>
            <a:r>
              <a:rPr lang="ru-RU" sz="1400" b="1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поступило в </a:t>
            </a:r>
            <a:r>
              <a:rPr lang="ru-RU" sz="1400" b="1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очной </a:t>
            </a:r>
            <a:r>
              <a:rPr lang="ru-RU" sz="1400" b="1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форме)</a:t>
            </a:r>
            <a:endParaRPr lang="ru-RU" sz="1400" dirty="0">
              <a:solidFill>
                <a:srgbClr val="FF0000"/>
              </a:solidFill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76740" y="5420981"/>
            <a:ext cx="7519716" cy="792088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Готовность </a:t>
            </a:r>
            <a:r>
              <a:rPr lang="ru-RU" sz="24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ребёнка к школьному </a:t>
            </a:r>
            <a:r>
              <a:rPr lang="ru-RU" sz="24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обучению –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</a:t>
            </a:r>
            <a:endParaRPr lang="ru-RU" sz="24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882080" y="4509120"/>
            <a:ext cx="7519716" cy="792088"/>
          </a:xfrm>
          <a:prstGeom prst="roundRect">
            <a:avLst/>
          </a:prstGeom>
          <a:ln w="76200">
            <a:solidFill>
              <a:srgbClr val="0066FF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Упрямство детей раннего возраста </a:t>
            </a:r>
            <a:r>
              <a:rPr lang="ru-RU" sz="2400" dirty="0" smtClean="0">
                <a:solidFill>
                  <a:srgbClr val="222222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rgbClr val="FF0000"/>
                </a:solidFill>
                <a:effectLst/>
                <a:latin typeface="Times New Roman" pitchFamily="18" charset="0"/>
                <a:ea typeface="Times New Roman"/>
                <a:cs typeface="Times New Roman" pitchFamily="18" charset="0"/>
              </a:rPr>
              <a:t>4</a:t>
            </a:r>
            <a:endParaRPr lang="ru-RU" sz="2400" dirty="0">
              <a:solidFill>
                <a:srgbClr val="FF0000"/>
              </a:solidFill>
              <a:effectLst/>
              <a:latin typeface="Times New Roman"/>
              <a:ea typeface="Times New Roman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403648" y="899412"/>
            <a:ext cx="6336704" cy="873403"/>
          </a:xfrm>
          <a:prstGeom prst="roundRect">
            <a:avLst/>
          </a:prstGeom>
          <a:ln w="76200"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solidFill>
                  <a:srgbClr val="FF0000"/>
                </a:solidFill>
                <a:latin typeface="Times New Roman"/>
                <a:ea typeface="Times New Roman"/>
              </a:rPr>
              <a:t>Всего обращений – 26</a:t>
            </a:r>
          </a:p>
        </p:txBody>
      </p:sp>
    </p:spTree>
    <p:extLst>
      <p:ext uri="{BB962C8B-B14F-4D97-AF65-F5344CB8AC3E}">
        <p14:creationId xmlns:p14="http://schemas.microsoft.com/office/powerpoint/2010/main" val="181505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0"/>
              </a:spcAft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Анализ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проблем позволил нам определить формы сотрудничества с родителями в рамках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КП:</a:t>
            </a: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 Обеспечиваем родителей необходимой информацией на печатных и электронных носителях (памятки,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буклеты, подборки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практического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материала).</a:t>
            </a:r>
          </a:p>
          <a:p>
            <a:pPr algn="just">
              <a:spcAft>
                <a:spcPts val="0"/>
              </a:spcAft>
            </a:pPr>
            <a:endParaRPr lang="ru-RU" sz="2000" dirty="0" smtClean="0">
              <a:solidFill>
                <a:srgbClr val="222222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20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/>
            <a:r>
              <a:rPr lang="ru-RU" sz="2000" dirty="0">
                <a:solidFill>
                  <a:srgbClr val="222222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srgbClr val="222222"/>
                </a:solidFill>
                <a:ea typeface="Calibri"/>
                <a:cs typeface="Times New Roman"/>
              </a:rPr>
            </a:br>
            <a:endParaRPr lang="ru-RU" sz="1400" dirty="0">
              <a:ea typeface="Calibri"/>
              <a:cs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035" y="2996952"/>
            <a:ext cx="6935945" cy="2986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8375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lvl="0" algn="just"/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2. Отвечаем на обращения родителей, присланные по электронной почте или заданные по телефону.</a:t>
            </a:r>
          </a:p>
          <a:p>
            <a:pPr lvl="0" algn="just"/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«Как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найти подход к «протестующему»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ребёнку»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117" y="1988840"/>
            <a:ext cx="6181725" cy="385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1602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lvl="0" algn="just"/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3.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Консультирование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родителей 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—индивидуальное </a:t>
            </a:r>
            <a:r>
              <a:rPr lang="ru-RU" sz="2000" dirty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и групповое. Консультации проводятся специалистами, исходя из запроса родителей и с учётом особенностей развития детей</a:t>
            </a: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</a:p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«Ваш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ребенок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поступает </a:t>
            </a:r>
            <a:r>
              <a:rPr lang="ru-RU" sz="2000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 детский </a:t>
            </a:r>
            <a:r>
              <a:rPr lang="ru-RU" sz="2000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сад»</a:t>
            </a: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000" i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endParaRPr lang="ru-RU" sz="2000" i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just"/>
            <a:endParaRPr lang="ru-RU" sz="2000" dirty="0">
              <a:solidFill>
                <a:srgbClr val="222222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2492896"/>
            <a:ext cx="4320480" cy="3031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243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675"/>
              </a:spcAft>
            </a:pPr>
            <a:r>
              <a:rPr lang="ru-RU" sz="2000" dirty="0" smtClean="0">
                <a:solidFill>
                  <a:srgbClr val="222222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4. Практическая деятельность специалистов с родителями (проведение мастер-классов, тренингов дидактического взаимодействия).</a:t>
            </a:r>
            <a:endParaRPr lang="ru-RU" i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75"/>
              </a:spcAft>
            </a:pPr>
            <a:endParaRPr lang="ru-RU" sz="2000" i="1" dirty="0" smtClean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675"/>
              </a:spcAft>
            </a:pPr>
            <a:endParaRPr lang="ru-RU" sz="1400" i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283" y="2834059"/>
            <a:ext cx="2640471" cy="3517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851086" y="2036400"/>
            <a:ext cx="2880320" cy="60306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75"/>
              </a:spcAft>
            </a:pP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«Пальчиками играем, </a:t>
            </a:r>
            <a:endParaRPr lang="ru-RU" b="1" i="1" dirty="0" smtClean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>
              <a:spcAft>
                <a:spcPts val="675"/>
              </a:spcAft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речь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развиваем!»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72434" y="1878420"/>
            <a:ext cx="2856229" cy="9190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Aft>
                <a:spcPts val="675"/>
              </a:spcAft>
            </a:pP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Нетрадиционные техники рисования для детей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раннего возраста» </a:t>
            </a:r>
            <a:endParaRPr lang="ru-RU" sz="2000" i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426" y="2796129"/>
            <a:ext cx="2919749" cy="355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667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944724"/>
            <a:ext cx="7632848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Анализируя деятельность по работе консультационного пункта «Кроха», следует отметить ряд трудностей, с которыми мы столкнулись:</a:t>
            </a: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/>
            </a:r>
            <a:b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</a:b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отсутствие таких специалистов как логопед, педагог-психолог, инструктор лечебной физкультуры не позволяют нам предоставить более квалифицированную помощь родителям обращающихся в КП;</a:t>
            </a:r>
            <a:endParaRPr lang="ru-RU" sz="1600" dirty="0" smtClean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 отсутствие у родителей психолого-педагогических знаний приводит к неадекватной оценке возможностей ребёнка: завышение или занижение требований приносит отрицательные плоды;</a:t>
            </a: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необходимо оказывать </a:t>
            </a:r>
            <a:r>
              <a:rPr lang="ru-RU" sz="1600" dirty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консультативную </a:t>
            </a: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помощь родителям с выездом на дом (патронаж).</a:t>
            </a:r>
          </a:p>
          <a:p>
            <a:pPr lvl="0" indent="228600" algn="just">
              <a:lnSpc>
                <a:spcPct val="115000"/>
              </a:lnSpc>
            </a:pPr>
            <a:r>
              <a:rPr lang="ru-RU" sz="1600" dirty="0" smtClean="0">
                <a:solidFill>
                  <a:srgbClr val="222222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В заключении хочется отметить, что первая встреча каждого специалиста нашего КП «Кроха» с семьёй чаще всего не последняя. После получения ответа на один вопрос у родителей, как правило, возникает потребность во второй и третьей встрече. </a:t>
            </a:r>
            <a:r>
              <a:rPr lang="ru-RU" sz="1600" dirty="0" smtClean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Работа консультационного пункта помогает </a:t>
            </a:r>
            <a:r>
              <a:rPr lang="ru-RU" sz="1600" dirty="0">
                <a:solidFill>
                  <a:srgbClr val="11111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неорганизованным детям и их родителям своевременно решать проблемы развития и воспитания, повышает педагогическую компетентность родителей, помогает наладить доверительные отношения с семьями воспитанников и, в конечном счёте, повышает уважение к коллективу учреждения и в целом к системе дошкольного образования.</a:t>
            </a:r>
            <a:endParaRPr lang="ru-RU" sz="1600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endParaRPr lang="ru-RU" sz="1400" dirty="0" smtClean="0">
              <a:solidFill>
                <a:srgbClr val="222222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algn="just">
              <a:spcAft>
                <a:spcPts val="0"/>
              </a:spcAft>
            </a:pPr>
            <a:endParaRPr lang="ru-RU" sz="1400" dirty="0">
              <a:effectLst/>
              <a:latin typeface="Times New Roman" pitchFamily="18" charset="0"/>
              <a:ea typeface="Times New Roman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0043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99592" y="944724"/>
            <a:ext cx="7488832" cy="5148572"/>
          </a:xfrm>
          <a:prstGeom prst="rect">
            <a:avLst/>
          </a:prstGeom>
          <a:ln w="76200"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4800" b="1" dirty="0" smtClean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endParaRPr lang="ru-RU" sz="4800" b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Спасибо за внимание!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527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363</Words>
  <Application>Microsoft Office PowerPoint</Application>
  <PresentationFormat>Экран (4:3)</PresentationFormat>
  <Paragraphs>60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Windows User</dc:creator>
  <cp:lastModifiedBy>Comp</cp:lastModifiedBy>
  <cp:revision>67</cp:revision>
  <dcterms:created xsi:type="dcterms:W3CDTF">2019-08-22T13:32:25Z</dcterms:created>
  <dcterms:modified xsi:type="dcterms:W3CDTF">2019-08-26T16:02:59Z</dcterms:modified>
</cp:coreProperties>
</file>