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0" r:id="rId7"/>
    <p:sldId id="264" r:id="rId8"/>
    <p:sldId id="261" r:id="rId9"/>
    <p:sldId id="262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A3817-6E7D-4660-9D0D-ABF0B0324020}" type="datetimeFigureOut">
              <a:rPr lang="ru-RU" smtClean="0"/>
              <a:pPr/>
              <a:t>25.08.2019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7A6B5-AE86-4BFA-9542-D2646587B0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A3817-6E7D-4660-9D0D-ABF0B0324020}" type="datetimeFigureOut">
              <a:rPr lang="ru-RU" smtClean="0"/>
              <a:pPr/>
              <a:t>25.08.2019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7A6B5-AE86-4BFA-9542-D2646587B0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A3817-6E7D-4660-9D0D-ABF0B0324020}" type="datetimeFigureOut">
              <a:rPr lang="ru-RU" smtClean="0"/>
              <a:pPr/>
              <a:t>25.08.2019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7A6B5-AE86-4BFA-9542-D2646587B0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A3817-6E7D-4660-9D0D-ABF0B0324020}" type="datetimeFigureOut">
              <a:rPr lang="ru-RU" smtClean="0"/>
              <a:pPr/>
              <a:t>25.08.2019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7A6B5-AE86-4BFA-9542-D2646587B0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A3817-6E7D-4660-9D0D-ABF0B0324020}" type="datetimeFigureOut">
              <a:rPr lang="ru-RU" smtClean="0"/>
              <a:pPr/>
              <a:t>25.08.2019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7A6B5-AE86-4BFA-9542-D2646587B0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A3817-6E7D-4660-9D0D-ABF0B0324020}" type="datetimeFigureOut">
              <a:rPr lang="ru-RU" smtClean="0"/>
              <a:pPr/>
              <a:t>25.08.2019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7A6B5-AE86-4BFA-9542-D2646587B0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A3817-6E7D-4660-9D0D-ABF0B0324020}" type="datetimeFigureOut">
              <a:rPr lang="ru-RU" smtClean="0"/>
              <a:pPr/>
              <a:t>25.08.2019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7A6B5-AE86-4BFA-9542-D2646587B0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A3817-6E7D-4660-9D0D-ABF0B0324020}" type="datetimeFigureOut">
              <a:rPr lang="ru-RU" smtClean="0"/>
              <a:pPr/>
              <a:t>25.08.2019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7A6B5-AE86-4BFA-9542-D2646587B0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A3817-6E7D-4660-9D0D-ABF0B0324020}" type="datetimeFigureOut">
              <a:rPr lang="ru-RU" smtClean="0"/>
              <a:pPr/>
              <a:t>25.08.2019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7A6B5-AE86-4BFA-9542-D2646587B0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A3817-6E7D-4660-9D0D-ABF0B0324020}" type="datetimeFigureOut">
              <a:rPr lang="ru-RU" smtClean="0"/>
              <a:pPr/>
              <a:t>25.08.2019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7A6B5-AE86-4BFA-9542-D2646587B0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A3817-6E7D-4660-9D0D-ABF0B0324020}" type="datetimeFigureOut">
              <a:rPr lang="ru-RU" smtClean="0"/>
              <a:pPr/>
              <a:t>25.08.2019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7A6B5-AE86-4BFA-9542-D2646587B0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A3817-6E7D-4660-9D0D-ABF0B0324020}" type="datetimeFigureOut">
              <a:rPr lang="ru-RU" smtClean="0"/>
              <a:pPr/>
              <a:t>25.08.2019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D7A6B5-AE86-4BFA-9542-D2646587B01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71481"/>
            <a:ext cx="9144000" cy="1357321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Школа – как научно-исследовательский центр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директор\Desktop\gQJhHSiWq3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200024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Совет молодых ученых БНЦ СО РАН</a:t>
            </a:r>
            <a:endParaRPr lang="ru-RU" dirty="0"/>
          </a:p>
        </p:txBody>
      </p:sp>
      <p:pic>
        <p:nvPicPr>
          <p:cNvPr id="1026" name="Picture 2" descr="C:\Users\директор\Desktop\фото\IMG_20171123_11522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214422"/>
            <a:ext cx="4953035" cy="3714776"/>
          </a:xfrm>
          <a:prstGeom prst="rect">
            <a:avLst/>
          </a:prstGeom>
          <a:noFill/>
        </p:spPr>
      </p:pic>
      <p:pic>
        <p:nvPicPr>
          <p:cNvPr id="2051" name="Picture 3" descr="C:\Users\директор\Desktop\Снимок-300x3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2928942"/>
            <a:ext cx="4143372" cy="39290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u="sng" dirty="0">
                <a:solidFill>
                  <a:srgbClr val="FF0000"/>
                </a:solidFill>
              </a:rPr>
              <a:t>Проблема: </a:t>
            </a:r>
          </a:p>
          <a:p>
            <a:pPr lvl="0"/>
            <a:r>
              <a:rPr lang="ru-RU" dirty="0"/>
              <a:t>у выпускников школы сегодня, сложился устойчивый стереотип, что ученый это человек материально не обеспеченный, без нормального будущего, а сама наука вещь крайне занудная и не </a:t>
            </a:r>
            <a:r>
              <a:rPr lang="ru-RU" dirty="0" smtClean="0"/>
              <a:t>интересная</a:t>
            </a:r>
          </a:p>
          <a:p>
            <a:pPr lvl="0"/>
            <a:endParaRPr lang="ru-RU" dirty="0"/>
          </a:p>
          <a:p>
            <a:pPr lvl="0"/>
            <a:r>
              <a:rPr lang="ru-RU" dirty="0"/>
              <a:t>попытки пропагандировать науку среди учащихся через ученых встречают неприятие со стороны первых, так как «люди от науки» зачастую говорят на языке не понятном не только ученикам, но и учителям.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000504"/>
            <a:ext cx="9144000" cy="928694"/>
          </a:xfrm>
        </p:spPr>
        <p:txBody>
          <a:bodyPr/>
          <a:lstStyle/>
          <a:p>
            <a:r>
              <a:rPr lang="ru-RU" dirty="0"/>
              <a:t>с</a:t>
            </a:r>
            <a:r>
              <a:rPr lang="ru-RU" dirty="0" smtClean="0"/>
              <a:t>ельская школа         городская школа</a:t>
            </a:r>
            <a:endParaRPr lang="ru-RU" dirty="0"/>
          </a:p>
        </p:txBody>
      </p:sp>
      <p:pic>
        <p:nvPicPr>
          <p:cNvPr id="2050" name="Picture 2" descr="C:\Users\директор\Desktop\114297_shkola-zdanie-foto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11" y="1214422"/>
            <a:ext cx="3929089" cy="2571767"/>
          </a:xfrm>
          <a:prstGeom prst="rect">
            <a:avLst/>
          </a:prstGeom>
          <a:noFill/>
        </p:spPr>
      </p:pic>
      <p:pic>
        <p:nvPicPr>
          <p:cNvPr id="2051" name="Picture 3" descr="C:\Users\директор\Desktop\DSC_0061_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14422"/>
            <a:ext cx="3949512" cy="26432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</a:t>
            </a:r>
            <a:r>
              <a:rPr lang="ru-RU" dirty="0" smtClean="0"/>
              <a:t>аучно-практические конференции Бурятии и России</a:t>
            </a:r>
            <a:endParaRPr lang="ru-RU" dirty="0"/>
          </a:p>
        </p:txBody>
      </p:sp>
      <p:pic>
        <p:nvPicPr>
          <p:cNvPr id="1026" name="Picture 2" descr="C:\Users\директор\Desktop\img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00174"/>
            <a:ext cx="3714776" cy="2786082"/>
          </a:xfrm>
          <a:prstGeom prst="rect">
            <a:avLst/>
          </a:prstGeom>
          <a:noFill/>
        </p:spPr>
      </p:pic>
      <p:pic>
        <p:nvPicPr>
          <p:cNvPr id="1027" name="Picture 3" descr="C:\Users\директор\Desktop\jt16PFpgst8QbTXJoVYHu2ATYfclYooDBWBDb31Q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91124" y="3893342"/>
            <a:ext cx="3952876" cy="2964658"/>
          </a:xfrm>
          <a:prstGeom prst="rect">
            <a:avLst/>
          </a:prstGeom>
          <a:noFill/>
        </p:spPr>
      </p:pic>
      <p:pic>
        <p:nvPicPr>
          <p:cNvPr id="1028" name="Picture 4" descr="C:\Users\директор\Desktop\IMG_607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3143248"/>
            <a:ext cx="3984201" cy="26577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29697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Научно-исследовательская конференция Прибайкальского района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    Первый этап (конец </a:t>
            </a:r>
            <a:r>
              <a:rPr lang="ru-RU" dirty="0"/>
              <a:t>ноября – начало </a:t>
            </a:r>
            <a:r>
              <a:rPr lang="ru-RU" dirty="0" smtClean="0"/>
              <a:t>декабря) совместно с БНЦ СО РАН проводим научно-исследовательскую конференцию выбираем </a:t>
            </a:r>
            <a:r>
              <a:rPr lang="ru-RU" dirty="0"/>
              <a:t>наиболее успешные работы, </a:t>
            </a:r>
            <a:endParaRPr lang="ru-RU" dirty="0" smtClean="0"/>
          </a:p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</a:t>
            </a:r>
            <a:r>
              <a:rPr lang="ru-RU" dirty="0"/>
              <a:t> </a:t>
            </a:r>
            <a:r>
              <a:rPr lang="ru-RU" dirty="0" smtClean="0"/>
              <a:t>Втором этап (после окончания первого) совместно с БНЦ СО РАН (из экспертов они превращаются в кураторов) готовим </a:t>
            </a:r>
            <a:r>
              <a:rPr lang="ru-RU" dirty="0"/>
              <a:t>своих победителей, для участия в более значимых по статусу мероприятиях.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В </a:t>
            </a:r>
            <a:r>
              <a:rPr lang="ru-RU" dirty="0" smtClean="0"/>
              <a:t>случае успешной реализации данного проекта мы </a:t>
            </a:r>
            <a:r>
              <a:rPr lang="ru-RU" dirty="0" smtClean="0"/>
              <a:t>получаем:</a:t>
            </a:r>
          </a:p>
          <a:p>
            <a:pPr>
              <a:buNone/>
            </a:pPr>
            <a:r>
              <a:rPr lang="ru-RU" dirty="0" smtClean="0"/>
              <a:t>Р</a:t>
            </a:r>
            <a:r>
              <a:rPr lang="ru-RU" dirty="0" smtClean="0"/>
              <a:t>айонную </a:t>
            </a:r>
            <a:r>
              <a:rPr lang="ru-RU" dirty="0" smtClean="0"/>
              <a:t>научно-практическую конференцию, по уровню не уступающую республиканским</a:t>
            </a:r>
            <a:r>
              <a:rPr lang="ru-RU" dirty="0" smtClean="0"/>
              <a:t>, </a:t>
            </a:r>
            <a:r>
              <a:rPr lang="ru-RU" dirty="0" smtClean="0"/>
              <a:t>экспертами </a:t>
            </a:r>
            <a:r>
              <a:rPr lang="ru-RU" dirty="0" smtClean="0"/>
              <a:t> на которой будут выступать ученые </a:t>
            </a:r>
            <a:r>
              <a:rPr lang="ru-RU" dirty="0" smtClean="0"/>
              <a:t>с докторскими и кандидатскими степенями.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Развиваются связи с научными учреждениями Республики Бурятия. Победители </a:t>
            </a:r>
            <a:r>
              <a:rPr lang="ru-RU" dirty="0" smtClean="0"/>
              <a:t>и призеры данной конференции, вместе с их учителями – научными руководителями получают кураторами ученых </a:t>
            </a:r>
            <a:r>
              <a:rPr lang="ru-RU" dirty="0" smtClean="0"/>
              <a:t>БНЦ </a:t>
            </a:r>
            <a:r>
              <a:rPr lang="ru-RU" dirty="0" smtClean="0"/>
              <a:t>и возможность доработать свои проекты именно исходя из научных требований.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«Территория образовательных проектов — Школа». </a:t>
            </a:r>
            <a:endParaRPr lang="ru-RU" dirty="0"/>
          </a:p>
        </p:txBody>
      </p:sp>
      <p:pic>
        <p:nvPicPr>
          <p:cNvPr id="4" name="Picture 2" descr="C:\Users\директор\Desktop\9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00174"/>
            <a:ext cx="4097393" cy="3429024"/>
          </a:xfrm>
          <a:prstGeom prst="rect">
            <a:avLst/>
          </a:prstGeom>
          <a:noFill/>
        </p:spPr>
      </p:pic>
      <p:pic>
        <p:nvPicPr>
          <p:cNvPr id="5" name="Picture 3" descr="C:\Users\директор\Desktop\maxresdefault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572000" y="4286250"/>
            <a:ext cx="4572000" cy="2571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Спасибо за внимание!</a:t>
            </a:r>
            <a:endParaRPr lang="ru-RU" sz="8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227</Words>
  <Application>Microsoft Office PowerPoint</Application>
  <PresentationFormat>Экран (4:3)</PresentationFormat>
  <Paragraphs>16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Школа – как научно-исследовательский центр</vt:lpstr>
      <vt:lpstr>Совет молодых ученых БНЦ СО РАН</vt:lpstr>
      <vt:lpstr>Слайд 3</vt:lpstr>
      <vt:lpstr>сельская школа         городская школа</vt:lpstr>
      <vt:lpstr>Научно-практические конференции Бурятии и России</vt:lpstr>
      <vt:lpstr>Научно-исследовательская конференция Прибайкальского района</vt:lpstr>
      <vt:lpstr>Слайд 7</vt:lpstr>
      <vt:lpstr>«Территория образовательных проектов — Школа». 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– как научно-исследовательский центр</dc:title>
  <dc:creator>директор</dc:creator>
  <cp:lastModifiedBy>директор</cp:lastModifiedBy>
  <cp:revision>2</cp:revision>
  <dcterms:created xsi:type="dcterms:W3CDTF">2019-08-22T05:38:27Z</dcterms:created>
  <dcterms:modified xsi:type="dcterms:W3CDTF">2019-08-25T13:42:22Z</dcterms:modified>
</cp:coreProperties>
</file>