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9" r:id="rId6"/>
    <p:sldId id="262" r:id="rId7"/>
    <p:sldId id="263" r:id="rId8"/>
    <p:sldId id="265" r:id="rId9"/>
    <p:sldId id="264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25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B4F1A-31A9-465C-BC2C-0213CC41242B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A3EBA-C533-4E47-B75A-2CF814C3E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326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FB7C3-A7DA-4ABF-BC36-DC45B209C5C7}" type="slidenum">
              <a:rPr lang="ru-RU" altLang="ru-RU" smtClean="0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1095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FB7C3-A7DA-4ABF-BC36-DC45B209C5C7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1095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65B19-7C66-40F2-AACA-D120929AE401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6DDE6-59D2-4B70-8870-5BB33EDAE3A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edu.gov.ru/national-project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57365"/>
            <a:ext cx="7958166" cy="1743086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Планирование работы школы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по </a:t>
            </a:r>
            <a:r>
              <a:rPr lang="ru-RU" sz="4000" dirty="0"/>
              <a:t>реализации  национального проекта </a:t>
            </a:r>
            <a:br>
              <a:rPr lang="ru-RU" sz="4000" dirty="0"/>
            </a:br>
            <a:r>
              <a:rPr lang="ru-RU" sz="4000" dirty="0" smtClean="0"/>
              <a:t>«Образование»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u-RU">
                <a:solidFill>
                  <a:schemeClr val="bg1"/>
                </a:solidFill>
                <a:latin typeface="Trebuchet MS" panose="020B0603020202020204" pitchFamily="34" charset="0"/>
              </a:rPr>
              <a:t>&gt;</a:t>
            </a:r>
            <a:r>
              <a:rPr lang="en-US" altLang="ru-RU" sz="100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fld id="{6EE97410-C1A5-4867-B3B9-F8181BC3A2EC}" type="slidenum">
              <a:rPr lang="ru-RU" altLang="ru-RU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2</a:t>
            </a:fld>
            <a:endParaRPr lang="ru-RU" altLang="ru-RU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7171" name="TextBox 23"/>
          <p:cNvSpPr txBox="1">
            <a:spLocks noChangeArrowheads="1"/>
          </p:cNvSpPr>
          <p:nvPr/>
        </p:nvSpPr>
        <p:spPr bwMode="auto">
          <a:xfrm>
            <a:off x="2195513" y="1989138"/>
            <a:ext cx="514508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Целевые ориентиры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министерства образования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Сахалинской области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на  201</a:t>
            </a:r>
            <a:r>
              <a:rPr lang="en-US" altLang="ru-RU" sz="2600" b="1" i="1">
                <a:solidFill>
                  <a:schemeClr val="bg1"/>
                </a:solidFill>
              </a:rPr>
              <a:t>5</a:t>
            </a:r>
            <a:r>
              <a:rPr lang="ru-RU" altLang="ru-RU" sz="2600" b="1" i="1">
                <a:solidFill>
                  <a:schemeClr val="bg1"/>
                </a:solidFill>
              </a:rPr>
              <a:t>/201</a:t>
            </a:r>
            <a:r>
              <a:rPr lang="en-US" altLang="ru-RU" sz="2600" b="1" i="1">
                <a:solidFill>
                  <a:schemeClr val="bg1"/>
                </a:solidFill>
              </a:rPr>
              <a:t>6</a:t>
            </a:r>
            <a:r>
              <a:rPr lang="ru-RU" altLang="ru-RU" sz="2600" b="1" i="1">
                <a:solidFill>
                  <a:schemeClr val="bg1"/>
                </a:solidFill>
              </a:rPr>
              <a:t> учебный год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-16109"/>
            <a:ext cx="9144000" cy="69538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ru-RU" sz="280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370161"/>
            <a:ext cx="9144000" cy="45719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280014" y="6192442"/>
            <a:ext cx="8684474" cy="45719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1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490" y="21900"/>
            <a:ext cx="9144000" cy="127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228" y="1431970"/>
            <a:ext cx="5263206" cy="23693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396077" y="3872091"/>
            <a:ext cx="8684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</a:rPr>
              <a:t>Президент России Владимир Путин </a:t>
            </a:r>
            <a:r>
              <a:rPr lang="ru-RU" b="1" i="1" dirty="0" smtClean="0">
                <a:solidFill>
                  <a:srgbClr val="002060"/>
                </a:solidFill>
              </a:rPr>
              <a:t>подписал 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Указ </a:t>
            </a:r>
            <a:r>
              <a:rPr lang="ru-RU" b="1" i="1" dirty="0">
                <a:solidFill>
                  <a:srgbClr val="002060"/>
                </a:solidFill>
              </a:rPr>
              <a:t>«О национальных целях и стратегических задачах развития </a:t>
            </a:r>
            <a:endParaRPr lang="ru-RU" b="1" i="1" dirty="0" smtClean="0">
              <a:solidFill>
                <a:srgbClr val="002060"/>
              </a:solidFill>
            </a:endParaRP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Российской </a:t>
            </a:r>
            <a:r>
              <a:rPr lang="ru-RU" b="1" i="1" dirty="0">
                <a:solidFill>
                  <a:srgbClr val="002060"/>
                </a:solidFill>
              </a:rPr>
              <a:t>Федерации на период до 2024 года</a:t>
            </a:r>
            <a:r>
              <a:rPr lang="ru-RU" b="1" i="1" dirty="0" smtClean="0">
                <a:solidFill>
                  <a:srgbClr val="002060"/>
                </a:solidFill>
              </a:rPr>
              <a:t>»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38527" y="2352743"/>
            <a:ext cx="288000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ru-RU" sz="1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 </a:t>
            </a:r>
            <a:r>
              <a:rPr lang="ru-RU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Президента </a:t>
            </a:r>
            <a:r>
              <a:rPr lang="ru-RU" sz="1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РФ</a:t>
            </a:r>
            <a:br>
              <a:rPr lang="ru-RU" sz="1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2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 мая 2018 </a:t>
            </a:r>
            <a:r>
              <a:rPr lang="ru-RU" sz="12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</a:t>
            </a:r>
            <a:r>
              <a:rPr lang="ru-RU" sz="12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204</a:t>
            </a:r>
            <a:endParaRPr lang="ru-RU" sz="12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27"/>
          <p:cNvGrpSpPr>
            <a:grpSpLocks noChangeAspect="1"/>
          </p:cNvGrpSpPr>
          <p:nvPr/>
        </p:nvGrpSpPr>
        <p:grpSpPr>
          <a:xfrm>
            <a:off x="280014" y="1778987"/>
            <a:ext cx="792088" cy="1005684"/>
            <a:chOff x="147530" y="1398039"/>
            <a:chExt cx="381960" cy="484961"/>
          </a:xfrm>
        </p:grpSpPr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594" t="5595" r="14023" b="8851"/>
            <a:stretch/>
          </p:blipFill>
          <p:spPr>
            <a:xfrm>
              <a:off x="147530" y="1398039"/>
              <a:ext cx="381960" cy="484961"/>
            </a:xfrm>
            <a:prstGeom prst="rect">
              <a:avLst/>
            </a:prstGeom>
          </p:spPr>
        </p:pic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498" y="1463977"/>
              <a:ext cx="91078" cy="108000"/>
            </a:xfrm>
            <a:prstGeom prst="rect">
              <a:avLst/>
            </a:prstGeom>
          </p:spPr>
        </p:pic>
      </p:grpSp>
      <p:sp>
        <p:nvSpPr>
          <p:cNvPr id="18" name="Shape 17"/>
          <p:cNvSpPr/>
          <p:nvPr/>
        </p:nvSpPr>
        <p:spPr>
          <a:xfrm rot="10800000">
            <a:off x="6861081" y="4450722"/>
            <a:ext cx="1779371" cy="1272112"/>
          </a:xfrm>
          <a:prstGeom prst="swooshArrow">
            <a:avLst>
              <a:gd name="adj1" fmla="val 19489"/>
              <a:gd name="adj2" fmla="val 57915"/>
            </a:avLst>
          </a:prstGeom>
          <a:solidFill>
            <a:srgbClr val="FF0000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Прямоугольник 21"/>
          <p:cNvSpPr/>
          <p:nvPr/>
        </p:nvSpPr>
        <p:spPr>
          <a:xfrm>
            <a:off x="2571736" y="542926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Национальный проект «Образование» </a:t>
            </a:r>
          </a:p>
          <a:p>
            <a:pPr eaLnBrk="1" hangingPunct="1">
              <a:defRPr/>
            </a:pPr>
            <a:endParaRPr lang="ru-RU" sz="1400" b="1" dirty="0">
              <a:solidFill>
                <a:srgbClr val="33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00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u-RU">
                <a:solidFill>
                  <a:schemeClr val="bg1"/>
                </a:solidFill>
                <a:latin typeface="Trebuchet MS" panose="020B0603020202020204" pitchFamily="34" charset="0"/>
              </a:rPr>
              <a:t>&gt;</a:t>
            </a:r>
            <a:r>
              <a:rPr lang="en-US" altLang="ru-RU" sz="100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fld id="{6EE97410-C1A5-4867-B3B9-F8181BC3A2EC}" type="slidenum">
              <a:rPr lang="ru-RU" altLang="ru-RU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3</a:t>
            </a:fld>
            <a:endParaRPr lang="ru-RU" altLang="ru-RU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7171" name="TextBox 23"/>
          <p:cNvSpPr txBox="1">
            <a:spLocks noChangeArrowheads="1"/>
          </p:cNvSpPr>
          <p:nvPr/>
        </p:nvSpPr>
        <p:spPr bwMode="auto">
          <a:xfrm>
            <a:off x="2195513" y="1989138"/>
            <a:ext cx="514508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Целевые ориентиры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министерства образования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Сахалинской области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на  201</a:t>
            </a:r>
            <a:r>
              <a:rPr lang="en-US" altLang="ru-RU" sz="2600" b="1" i="1">
                <a:solidFill>
                  <a:schemeClr val="bg1"/>
                </a:solidFill>
              </a:rPr>
              <a:t>5</a:t>
            </a:r>
            <a:r>
              <a:rPr lang="ru-RU" altLang="ru-RU" sz="2600" b="1" i="1">
                <a:solidFill>
                  <a:schemeClr val="bg1"/>
                </a:solidFill>
              </a:rPr>
              <a:t>/201</a:t>
            </a:r>
            <a:r>
              <a:rPr lang="en-US" altLang="ru-RU" sz="2600" b="1" i="1">
                <a:solidFill>
                  <a:schemeClr val="bg1"/>
                </a:solidFill>
              </a:rPr>
              <a:t>6</a:t>
            </a:r>
            <a:r>
              <a:rPr lang="ru-RU" altLang="ru-RU" sz="2600" b="1" i="1">
                <a:solidFill>
                  <a:schemeClr val="bg1"/>
                </a:solidFill>
              </a:rPr>
              <a:t> учебный год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-68859"/>
            <a:ext cx="9144000" cy="69538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eaLnBrk="1" hangingPunct="1">
              <a:lnSpc>
                <a:spcPct val="150000"/>
              </a:lnSpc>
              <a:defRPr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defRPr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ru-RU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Основные </a:t>
            </a:r>
            <a:endParaRPr lang="ru-RU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defRPr/>
            </a:pPr>
            <a:r>
              <a:rPr lang="ru-RU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цели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6370161"/>
            <a:ext cx="9144000" cy="45719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1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490" y="21900"/>
            <a:ext cx="9144000" cy="127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85785" y="4077813"/>
            <a:ext cx="8072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Министерством </a:t>
            </a:r>
            <a:r>
              <a:rPr lang="ru-RU" b="1" i="1" dirty="0">
                <a:solidFill>
                  <a:srgbClr val="002060"/>
                </a:solidFill>
              </a:rPr>
              <a:t>просвещения РФ </a:t>
            </a:r>
            <a:r>
              <a:rPr lang="ru-RU" b="1" i="1" dirty="0" smtClean="0">
                <a:solidFill>
                  <a:srgbClr val="002060"/>
                </a:solidFill>
              </a:rPr>
              <a:t>разработан Национальный проект </a:t>
            </a:r>
            <a:r>
              <a:rPr lang="ru-RU" b="1" i="1" dirty="0" smtClean="0">
                <a:solidFill>
                  <a:srgbClr val="FF0000"/>
                </a:solidFill>
              </a:rPr>
              <a:t>«Развитие образования» </a:t>
            </a:r>
            <a:endParaRPr lang="ru-RU" b="1" i="1" dirty="0">
              <a:solidFill>
                <a:srgbClr val="002060"/>
              </a:solidFill>
            </a:endParaRPr>
          </a:p>
        </p:txBody>
      </p:sp>
      <p:grpSp>
        <p:nvGrpSpPr>
          <p:cNvPr id="3" name="Группа 27"/>
          <p:cNvGrpSpPr>
            <a:grpSpLocks noChangeAspect="1"/>
          </p:cNvGrpSpPr>
          <p:nvPr/>
        </p:nvGrpSpPr>
        <p:grpSpPr>
          <a:xfrm>
            <a:off x="40904" y="1333105"/>
            <a:ext cx="792088" cy="1005684"/>
            <a:chOff x="-6154" y="1401384"/>
            <a:chExt cx="381960" cy="484961"/>
          </a:xfrm>
        </p:grpSpPr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594" t="5595" r="14023" b="8851"/>
            <a:stretch/>
          </p:blipFill>
          <p:spPr>
            <a:xfrm>
              <a:off x="-6154" y="1401384"/>
              <a:ext cx="381960" cy="484961"/>
            </a:xfrm>
            <a:prstGeom prst="rect">
              <a:avLst/>
            </a:prstGeom>
          </p:spPr>
        </p:pic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4" y="1467321"/>
              <a:ext cx="91078" cy="108000"/>
            </a:xfrm>
            <a:prstGeom prst="rect">
              <a:avLst/>
            </a:prstGeom>
          </p:spPr>
        </p:pic>
      </p:grpSp>
      <p:sp>
        <p:nvSpPr>
          <p:cNvPr id="5" name="Прямоугольник 4"/>
          <p:cNvSpPr/>
          <p:nvPr/>
        </p:nvSpPr>
        <p:spPr>
          <a:xfrm>
            <a:off x="701824" y="1473035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rgbClr val="3399FF"/>
                </a:solidFill>
              </a:rPr>
              <a:t>Паспорт </a:t>
            </a:r>
            <a:r>
              <a:rPr lang="ru-RU" sz="1400" b="1" dirty="0" smtClean="0">
                <a:solidFill>
                  <a:srgbClr val="3399FF"/>
                </a:solidFill>
              </a:rPr>
              <a:t>Национального</a:t>
            </a:r>
          </a:p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 приоритетного проекта  </a:t>
            </a:r>
          </a:p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«Развитие образования»</a:t>
            </a:r>
            <a:endParaRPr lang="ru-RU" sz="1400" dirty="0">
              <a:solidFill>
                <a:srgbClr val="3399FF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118" y="1444064"/>
            <a:ext cx="4016843" cy="26350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4860032" y="4746189"/>
            <a:ext cx="4140001" cy="58798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вхождение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России в число 10 ведущих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стран</a:t>
            </a:r>
          </a:p>
          <a:p>
            <a:pPr algn="r"/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мира по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качеству общего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образования</a:t>
            </a:r>
            <a:endParaRPr lang="ru-RU" sz="1400" i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1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987824" y="5513221"/>
            <a:ext cx="6057192" cy="748564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</a:t>
            </a:r>
          </a:p>
          <a:p>
            <a:endParaRPr lang="ru-RU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/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воспитание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гармонично развитой и социально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ответственной</a:t>
            </a:r>
          </a:p>
          <a:p>
            <a:pPr algn="r"/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личности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основе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духовно-нравственных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ценностей народов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РФ,</a:t>
            </a:r>
          </a:p>
          <a:p>
            <a:pPr algn="r"/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4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исторических и национально-культурных </a:t>
            </a:r>
            <a:r>
              <a:rPr lang="ru-RU" sz="1400" i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традиций</a:t>
            </a:r>
            <a:endParaRPr lang="ru-RU" sz="1400" i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/>
            <a:endParaRPr lang="ru-RU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4168460" y="4625637"/>
            <a:ext cx="907582" cy="892625"/>
          </a:xfrm>
          <a:prstGeom prst="ellipse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000" r="-17000"/>
            </a:stretch>
          </a:blipFill>
          <a:ln w="19050" cap="rnd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Овал 24"/>
          <p:cNvSpPr/>
          <p:nvPr/>
        </p:nvSpPr>
        <p:spPr>
          <a:xfrm>
            <a:off x="2361507" y="5464488"/>
            <a:ext cx="811090" cy="811215"/>
          </a:xfrm>
          <a:prstGeom prst="ellipse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25000"/>
            </a:stretch>
          </a:blipFill>
          <a:ln w="19050" cap="rnd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49901" y="4756391"/>
            <a:ext cx="121931" cy="6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0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u-RU">
                <a:solidFill>
                  <a:schemeClr val="bg1"/>
                </a:solidFill>
                <a:latin typeface="Trebuchet MS" panose="020B0603020202020204" pitchFamily="34" charset="0"/>
              </a:rPr>
              <a:t>&gt;</a:t>
            </a:r>
            <a:r>
              <a:rPr lang="en-US" altLang="ru-RU" sz="100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fld id="{6EE97410-C1A5-4867-B3B9-F8181BC3A2EC}" type="slidenum">
              <a:rPr lang="ru-RU" altLang="ru-RU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4</a:t>
            </a:fld>
            <a:endParaRPr lang="ru-RU" altLang="ru-RU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7171" name="TextBox 23"/>
          <p:cNvSpPr txBox="1">
            <a:spLocks noChangeArrowheads="1"/>
          </p:cNvSpPr>
          <p:nvPr/>
        </p:nvSpPr>
        <p:spPr bwMode="auto">
          <a:xfrm>
            <a:off x="2195513" y="1989138"/>
            <a:ext cx="514508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Целевые ориентиры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министерства образования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Сахалинской области </a:t>
            </a:r>
          </a:p>
          <a:p>
            <a:pPr algn="ctr" eaLnBrk="1" hangingPunct="1"/>
            <a:r>
              <a:rPr lang="ru-RU" altLang="ru-RU" sz="2600" b="1" i="1">
                <a:solidFill>
                  <a:schemeClr val="bg1"/>
                </a:solidFill>
              </a:rPr>
              <a:t>на  201</a:t>
            </a:r>
            <a:r>
              <a:rPr lang="en-US" altLang="ru-RU" sz="2600" b="1" i="1">
                <a:solidFill>
                  <a:schemeClr val="bg1"/>
                </a:solidFill>
              </a:rPr>
              <a:t>5</a:t>
            </a:r>
            <a:r>
              <a:rPr lang="ru-RU" altLang="ru-RU" sz="2600" b="1" i="1">
                <a:solidFill>
                  <a:schemeClr val="bg1"/>
                </a:solidFill>
              </a:rPr>
              <a:t>/201</a:t>
            </a:r>
            <a:r>
              <a:rPr lang="en-US" altLang="ru-RU" sz="2600" b="1" i="1">
                <a:solidFill>
                  <a:schemeClr val="bg1"/>
                </a:solidFill>
              </a:rPr>
              <a:t>6</a:t>
            </a:r>
            <a:r>
              <a:rPr lang="ru-RU" altLang="ru-RU" sz="2600" b="1" i="1">
                <a:solidFill>
                  <a:schemeClr val="bg1"/>
                </a:solidFill>
              </a:rPr>
              <a:t> учебный год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35" y="-207839"/>
            <a:ext cx="9144000" cy="69538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1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-16755" y="-52463"/>
            <a:ext cx="9144000" cy="127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Прямая соединительная линия 14"/>
          <p:cNvCxnSpPr/>
          <p:nvPr/>
        </p:nvCxnSpPr>
        <p:spPr>
          <a:xfrm flipH="1" flipV="1">
            <a:off x="50251" y="1772816"/>
            <a:ext cx="9144000" cy="0"/>
          </a:xfrm>
          <a:prstGeom prst="line">
            <a:avLst/>
          </a:prstGeom>
          <a:noFill/>
          <a:ln w="12700" cap="flat" cmpd="sng" algn="ctr">
            <a:solidFill>
              <a:srgbClr val="4472C4">
                <a:lumMod val="60000"/>
                <a:lumOff val="40000"/>
              </a:srgbClr>
            </a:solidFill>
            <a:prstDash val="solid"/>
            <a:miter lim="800000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107950" y="1177653"/>
            <a:ext cx="91869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3333FF"/>
                </a:solidFill>
              </a:rPr>
              <a:t>Для реализации целей в состав </a:t>
            </a:r>
            <a:r>
              <a:rPr lang="ru-RU" sz="2400" b="1" dirty="0" smtClean="0">
                <a:solidFill>
                  <a:srgbClr val="FF0000"/>
                </a:solidFill>
              </a:rPr>
              <a:t>Национального проекта вошло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endParaRPr lang="ru-RU" sz="2400" b="1" dirty="0" smtClean="0">
              <a:solidFill>
                <a:srgbClr val="FF0000"/>
              </a:solidFill>
              <a:latin typeface="PT Sans" panose="020B0503020203020204" pitchFamily="34" charset="-52"/>
              <a:cs typeface="Khmer UI" panose="020B0502040204020203" pitchFamily="34" charset="0"/>
            </a:endParaRPr>
          </a:p>
          <a:p>
            <a:pPr>
              <a:lnSpc>
                <a:spcPts val="2400"/>
              </a:lnSpc>
            </a:pPr>
            <a:endParaRPr lang="ru-RU" sz="2000" dirty="0" smtClean="0">
              <a:solidFill>
                <a:srgbClr val="000099"/>
              </a:solidFill>
              <a:latin typeface="PT Sans" panose="020B0503020203020204" pitchFamily="34" charset="-52"/>
              <a:cs typeface="Khmer UI" panose="020B0502040204020203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704904" y="1772816"/>
            <a:ext cx="6480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3" name="Полилиния 32"/>
          <p:cNvSpPr/>
          <p:nvPr/>
        </p:nvSpPr>
        <p:spPr>
          <a:xfrm>
            <a:off x="150909" y="1779635"/>
            <a:ext cx="1102050" cy="1098867"/>
          </a:xfrm>
          <a:custGeom>
            <a:avLst/>
            <a:gdLst>
              <a:gd name="connsiteX0" fmla="*/ 0 w 1064998"/>
              <a:gd name="connsiteY0" fmla="*/ 532499 h 1064998"/>
              <a:gd name="connsiteX1" fmla="*/ 532499 w 1064998"/>
              <a:gd name="connsiteY1" fmla="*/ 0 h 1064998"/>
              <a:gd name="connsiteX2" fmla="*/ 1064998 w 1064998"/>
              <a:gd name="connsiteY2" fmla="*/ 532499 h 1064998"/>
              <a:gd name="connsiteX3" fmla="*/ 532499 w 1064998"/>
              <a:gd name="connsiteY3" fmla="*/ 1064998 h 1064998"/>
              <a:gd name="connsiteX4" fmla="*/ 0 w 1064998"/>
              <a:gd name="connsiteY4" fmla="*/ 532499 h 106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998" h="1064998">
                <a:moveTo>
                  <a:pt x="0" y="532499"/>
                </a:moveTo>
                <a:cubicBezTo>
                  <a:pt x="0" y="238408"/>
                  <a:pt x="238408" y="0"/>
                  <a:pt x="532499" y="0"/>
                </a:cubicBezTo>
                <a:cubicBezTo>
                  <a:pt x="826590" y="0"/>
                  <a:pt x="1064998" y="238408"/>
                  <a:pt x="1064998" y="532499"/>
                </a:cubicBezTo>
                <a:cubicBezTo>
                  <a:pt x="1064998" y="826590"/>
                  <a:pt x="826590" y="1064998"/>
                  <a:pt x="532499" y="1064998"/>
                </a:cubicBezTo>
                <a:cubicBezTo>
                  <a:pt x="238408" y="1064998"/>
                  <a:pt x="0" y="826590"/>
                  <a:pt x="0" y="532499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</p:spPr>
        <p:txBody>
          <a:bodyPr spcFirstLastPara="0" vert="horz" wrap="square" lIns="155965" tIns="155965" rIns="155965" bIns="155965" numCol="1" spcCol="1270" anchor="ctr" anchorCtr="0">
            <a:noAutofit/>
          </a:bodyPr>
          <a:lstStyle/>
          <a:p>
            <a:pPr marL="0" marR="0" lvl="0" indent="0" algn="ctr" defTabSz="1066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098825" y="2010092"/>
            <a:ext cx="3021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000099"/>
                </a:solidFill>
              </a:rPr>
              <a:t> Федеральных проектов 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35" name="Shape 34"/>
          <p:cNvSpPr/>
          <p:nvPr/>
        </p:nvSpPr>
        <p:spPr>
          <a:xfrm rot="10800000">
            <a:off x="4254280" y="1470921"/>
            <a:ext cx="4469589" cy="1159544"/>
          </a:xfrm>
          <a:prstGeom prst="swooshArrow">
            <a:avLst>
              <a:gd name="adj1" fmla="val 19489"/>
              <a:gd name="adj2" fmla="val 57915"/>
            </a:avLst>
          </a:prstGeom>
          <a:solidFill>
            <a:srgbClr val="FF0000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Скругленный прямоугольник 2"/>
          <p:cNvSpPr/>
          <p:nvPr/>
        </p:nvSpPr>
        <p:spPr>
          <a:xfrm>
            <a:off x="113296" y="3106541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276594" y="3162702"/>
            <a:ext cx="23825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1. «Современная школа»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83370" y="3709212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854809" y="3750252"/>
            <a:ext cx="32812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rgbClr val="3399FF"/>
                </a:solidFill>
              </a:rPr>
              <a:t>2</a:t>
            </a:r>
            <a:r>
              <a:rPr lang="ru-RU" sz="1400" b="1" dirty="0" smtClean="0">
                <a:solidFill>
                  <a:srgbClr val="3399FF"/>
                </a:solidFill>
              </a:rPr>
              <a:t>. «Успех каждого ребенка»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24833" y="4345233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1929072" y="4987907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3128036" y="6261357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4603009" y="3785012"/>
            <a:ext cx="3488875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3843871" y="3202526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5357818" y="4450243"/>
            <a:ext cx="3366050" cy="537664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9. «Экспорт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образования»</a:t>
            </a: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307484" y="5575628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1249582" y="4419327"/>
            <a:ext cx="3281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rgbClr val="3399FF"/>
                </a:solidFill>
              </a:rPr>
              <a:t>3«Современные родители»</a:t>
            </a:r>
          </a:p>
          <a:p>
            <a:pPr eaLnBrk="1" hangingPunct="1">
              <a:defRPr/>
            </a:pP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1954958" y="5038919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4. «Цифровая школа»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544367" y="5644081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5. «Учитель будущего»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953746" y="3247348"/>
            <a:ext cx="53797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7. «Социальная активность»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3201110" y="6288895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6. «Молодые профессионалы»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4610303" y="3827436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8. «Новые возможности для каждого»</a:t>
            </a: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857752" y="4572008"/>
            <a:ext cx="49198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3399FF"/>
                </a:solidFill>
              </a:rPr>
              <a:t> </a:t>
            </a:r>
            <a:endParaRPr lang="ru-RU" sz="1400" b="1" dirty="0">
              <a:solidFill>
                <a:srgbClr val="3399FF"/>
              </a:solidFill>
            </a:endParaRPr>
          </a:p>
        </p:txBody>
      </p:sp>
      <p:pic>
        <p:nvPicPr>
          <p:cNvPr id="63" name="Picture 3" descr="C:\Users\zalega\Desktop\000\ung-dung-cong-nghe-dts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0490" y="5225876"/>
            <a:ext cx="2671603" cy="12532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EAEAEA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8" name="Полилиния 37"/>
          <p:cNvSpPr/>
          <p:nvPr/>
        </p:nvSpPr>
        <p:spPr>
          <a:xfrm>
            <a:off x="150909" y="4913135"/>
            <a:ext cx="1893956" cy="1918256"/>
          </a:xfrm>
          <a:custGeom>
            <a:avLst/>
            <a:gdLst>
              <a:gd name="connsiteX0" fmla="*/ 0 w 1064998"/>
              <a:gd name="connsiteY0" fmla="*/ 532499 h 1064998"/>
              <a:gd name="connsiteX1" fmla="*/ 532499 w 1064998"/>
              <a:gd name="connsiteY1" fmla="*/ 0 h 1064998"/>
              <a:gd name="connsiteX2" fmla="*/ 1064998 w 1064998"/>
              <a:gd name="connsiteY2" fmla="*/ 532499 h 1064998"/>
              <a:gd name="connsiteX3" fmla="*/ 532499 w 1064998"/>
              <a:gd name="connsiteY3" fmla="*/ 1064998 h 1064998"/>
              <a:gd name="connsiteX4" fmla="*/ 0 w 1064998"/>
              <a:gd name="connsiteY4" fmla="*/ 532499 h 106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998" h="1064998">
                <a:moveTo>
                  <a:pt x="0" y="532499"/>
                </a:moveTo>
                <a:cubicBezTo>
                  <a:pt x="0" y="238408"/>
                  <a:pt x="238408" y="0"/>
                  <a:pt x="532499" y="0"/>
                </a:cubicBezTo>
                <a:cubicBezTo>
                  <a:pt x="826590" y="0"/>
                  <a:pt x="1064998" y="238408"/>
                  <a:pt x="1064998" y="532499"/>
                </a:cubicBezTo>
                <a:cubicBezTo>
                  <a:pt x="1064998" y="826590"/>
                  <a:pt x="826590" y="1064998"/>
                  <a:pt x="532499" y="1064998"/>
                </a:cubicBezTo>
                <a:cubicBezTo>
                  <a:pt x="238408" y="1064998"/>
                  <a:pt x="0" y="826590"/>
                  <a:pt x="0" y="532499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</p:spPr>
        <p:txBody>
          <a:bodyPr spcFirstLastPara="0" vert="horz" wrap="square" lIns="155965" tIns="155965" rIns="155965" bIns="155965" numCol="1" spcCol="1270" anchor="ctr" anchorCtr="0">
            <a:noAutofit/>
          </a:bodyPr>
          <a:lstStyle/>
          <a:p>
            <a:pPr marL="0" marR="0" lvl="0" indent="0" algn="ctr" defTabSz="1066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9" name="Рисунок 38" descr="Беджи.w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751" y="5191148"/>
            <a:ext cx="1585357" cy="160944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6" name="Скругленный прямоугольник 35"/>
          <p:cNvSpPr/>
          <p:nvPr/>
        </p:nvSpPr>
        <p:spPr>
          <a:xfrm>
            <a:off x="5777950" y="2428868"/>
            <a:ext cx="3366050" cy="537664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10. «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Социальные лифты для каждого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»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7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57365"/>
            <a:ext cx="7958166" cy="1743086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Планирование работы школы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по </a:t>
            </a:r>
            <a:r>
              <a:rPr lang="ru-RU" sz="4000" dirty="0"/>
              <a:t>реализации  национального проекта </a:t>
            </a:r>
            <a:br>
              <a:rPr lang="ru-RU" sz="4000" dirty="0"/>
            </a:br>
            <a:r>
              <a:rPr lang="ru-RU" sz="4000" dirty="0" smtClean="0"/>
              <a:t>«Образование»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u-RU">
                <a:solidFill>
                  <a:schemeClr val="bg1"/>
                </a:solidFill>
                <a:latin typeface="Trebuchet MS" panose="020B0603020202020204" pitchFamily="34" charset="0"/>
              </a:rPr>
              <a:t>&gt;</a:t>
            </a:r>
            <a:r>
              <a:rPr lang="en-US" altLang="ru-RU" sz="100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fld id="{6EE97410-C1A5-4867-B3B9-F8181BC3A2EC}" type="slidenum">
              <a:rPr lang="ru-RU" altLang="ru-RU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6</a:t>
            </a:fld>
            <a:endParaRPr lang="ru-RU" altLang="ru-RU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7171" name="TextBox 23"/>
          <p:cNvSpPr txBox="1">
            <a:spLocks noChangeArrowheads="1"/>
          </p:cNvSpPr>
          <p:nvPr/>
        </p:nvSpPr>
        <p:spPr bwMode="auto">
          <a:xfrm>
            <a:off x="2195513" y="1989138"/>
            <a:ext cx="5145087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 i="1" dirty="0">
                <a:solidFill>
                  <a:schemeClr val="bg1"/>
                </a:solidFill>
              </a:rPr>
              <a:t>Целевые ориентиры </a:t>
            </a:r>
          </a:p>
          <a:p>
            <a:pPr algn="ctr" eaLnBrk="1" hangingPunct="1"/>
            <a:r>
              <a:rPr lang="ru-RU" altLang="ru-RU" sz="2600" b="1" i="1" dirty="0">
                <a:solidFill>
                  <a:schemeClr val="bg1"/>
                </a:solidFill>
              </a:rPr>
              <a:t>министерства образования </a:t>
            </a:r>
          </a:p>
          <a:p>
            <a:pPr algn="ctr" eaLnBrk="1" hangingPunct="1"/>
            <a:r>
              <a:rPr lang="ru-RU" altLang="ru-RU" sz="2600" b="1" i="1" dirty="0">
                <a:solidFill>
                  <a:schemeClr val="bg1"/>
                </a:solidFill>
              </a:rPr>
              <a:t>Сахалинской области </a:t>
            </a:r>
          </a:p>
          <a:p>
            <a:pPr algn="ctr" eaLnBrk="1" hangingPunct="1"/>
            <a:r>
              <a:rPr lang="ru-RU" altLang="ru-RU" sz="2600" b="1" i="1" dirty="0">
                <a:solidFill>
                  <a:schemeClr val="bg1"/>
                </a:solidFill>
              </a:rPr>
              <a:t>на  201</a:t>
            </a:r>
            <a:r>
              <a:rPr lang="en-US" altLang="ru-RU" sz="2600" b="1" i="1" dirty="0">
                <a:solidFill>
                  <a:schemeClr val="bg1"/>
                </a:solidFill>
              </a:rPr>
              <a:t>5</a:t>
            </a:r>
            <a:r>
              <a:rPr lang="ru-RU" altLang="ru-RU" sz="2600" b="1" i="1" dirty="0">
                <a:solidFill>
                  <a:schemeClr val="bg1"/>
                </a:solidFill>
              </a:rPr>
              <a:t>/201</a:t>
            </a:r>
            <a:r>
              <a:rPr lang="en-US" altLang="ru-RU" sz="2600" b="1" i="1" dirty="0">
                <a:solidFill>
                  <a:schemeClr val="bg1"/>
                </a:solidFill>
              </a:rPr>
              <a:t>6</a:t>
            </a:r>
            <a:r>
              <a:rPr lang="ru-RU" altLang="ru-RU" sz="2600" b="1" i="1" dirty="0">
                <a:solidFill>
                  <a:schemeClr val="bg1"/>
                </a:solidFill>
              </a:rPr>
              <a:t> учебный год</a:t>
            </a:r>
          </a:p>
        </p:txBody>
      </p:sp>
      <p:pic>
        <p:nvPicPr>
          <p:cNvPr id="21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-16755" y="-52463"/>
            <a:ext cx="9144000" cy="1279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Прямая соединительная линия 14"/>
          <p:cNvCxnSpPr/>
          <p:nvPr/>
        </p:nvCxnSpPr>
        <p:spPr>
          <a:xfrm flipH="1" flipV="1">
            <a:off x="50251" y="1772816"/>
            <a:ext cx="9144000" cy="0"/>
          </a:xfrm>
          <a:prstGeom prst="line">
            <a:avLst/>
          </a:prstGeom>
          <a:noFill/>
          <a:ln w="12700" cap="flat" cmpd="sng" algn="ctr">
            <a:solidFill>
              <a:srgbClr val="4472C4">
                <a:lumMod val="60000"/>
                <a:lumOff val="40000"/>
              </a:srgbClr>
            </a:solidFill>
            <a:prstDash val="solid"/>
            <a:miter lim="800000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107950" y="1177653"/>
            <a:ext cx="91869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3333FF"/>
                </a:solidFill>
              </a:rPr>
              <a:t>Направления </a:t>
            </a:r>
            <a:r>
              <a:rPr lang="ru-RU" sz="2000" b="1" dirty="0">
                <a:solidFill>
                  <a:srgbClr val="3333FF"/>
                </a:solidFill>
              </a:rPr>
              <a:t>Национального проекта «Образования» в плане работы школы</a:t>
            </a:r>
          </a:p>
          <a:p>
            <a:pPr>
              <a:lnSpc>
                <a:spcPts val="2400"/>
              </a:lnSpc>
            </a:pPr>
            <a:endParaRPr lang="ru-RU" sz="2000" dirty="0" smtClean="0">
              <a:solidFill>
                <a:srgbClr val="000099"/>
              </a:solidFill>
              <a:latin typeface="PT Sans" panose="020B0503020203020204" pitchFamily="34" charset="-52"/>
              <a:cs typeface="Khmer UI" panose="020B0502040204020203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704904" y="1772816"/>
            <a:ext cx="6480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Shape 34"/>
          <p:cNvSpPr/>
          <p:nvPr/>
        </p:nvSpPr>
        <p:spPr>
          <a:xfrm rot="10800000">
            <a:off x="4254280" y="1470921"/>
            <a:ext cx="4469589" cy="1159544"/>
          </a:xfrm>
          <a:prstGeom prst="swooshArrow">
            <a:avLst>
              <a:gd name="adj1" fmla="val 19489"/>
              <a:gd name="adj2" fmla="val 57915"/>
            </a:avLst>
          </a:prstGeom>
          <a:solidFill>
            <a:srgbClr val="FF0000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Скругленный прямоугольник 2"/>
          <p:cNvSpPr/>
          <p:nvPr/>
        </p:nvSpPr>
        <p:spPr>
          <a:xfrm>
            <a:off x="113296" y="3106541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276594" y="3162702"/>
            <a:ext cx="23825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FF0000"/>
                </a:solidFill>
              </a:rPr>
              <a:t>1. «Современная школа»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83370" y="3709212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854809" y="3750252"/>
            <a:ext cx="32812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rgbClr val="FF0000"/>
                </a:solidFill>
              </a:rPr>
              <a:t>2</a:t>
            </a:r>
            <a:r>
              <a:rPr lang="ru-RU" sz="1400" b="1" dirty="0" smtClean="0">
                <a:solidFill>
                  <a:srgbClr val="FF0000"/>
                </a:solidFill>
              </a:rPr>
              <a:t>. «Успех каждого ребенка»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24833" y="4345233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1929072" y="4987907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3128036" y="6261357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4603009" y="3785012"/>
            <a:ext cx="3488875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3843871" y="3202526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4995459" y="4450243"/>
            <a:ext cx="3728410" cy="537664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307484" y="5575628"/>
            <a:ext cx="2952328" cy="406482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1249582" y="4419327"/>
            <a:ext cx="3281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rgbClr val="FF0000"/>
                </a:solidFill>
              </a:rPr>
              <a:t>3«Современные родители»</a:t>
            </a:r>
          </a:p>
          <a:p>
            <a:pPr eaLnBrk="1" hangingPunct="1">
              <a:defRPr/>
            </a:pPr>
            <a:endParaRPr lang="ru-RU" sz="1400" b="1" dirty="0">
              <a:solidFill>
                <a:srgbClr val="3399FF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1954958" y="5038919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FF0000"/>
                </a:solidFill>
              </a:rPr>
              <a:t>4. «Цифровая школа»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2544367" y="5644081"/>
            <a:ext cx="4392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rgbClr val="FF0000"/>
                </a:solidFill>
              </a:rPr>
              <a:t>5. «Учитель будущего»</a:t>
            </a:r>
            <a:endParaRPr lang="ru-RU" sz="1400" b="1" dirty="0">
              <a:solidFill>
                <a:srgbClr val="FF0000"/>
              </a:solidFill>
            </a:endParaRPr>
          </a:p>
        </p:txBody>
      </p:sp>
      <p:pic>
        <p:nvPicPr>
          <p:cNvPr id="63" name="Picture 3" descr="C:\Users\zalega\Desktop\000\ung-dung-cong-nghe-dts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0490" y="5225876"/>
            <a:ext cx="2671603" cy="12532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EAEAEA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8" name="Полилиния 37"/>
          <p:cNvSpPr/>
          <p:nvPr/>
        </p:nvSpPr>
        <p:spPr>
          <a:xfrm>
            <a:off x="150909" y="4913135"/>
            <a:ext cx="1893956" cy="1918256"/>
          </a:xfrm>
          <a:custGeom>
            <a:avLst/>
            <a:gdLst>
              <a:gd name="connsiteX0" fmla="*/ 0 w 1064998"/>
              <a:gd name="connsiteY0" fmla="*/ 532499 h 1064998"/>
              <a:gd name="connsiteX1" fmla="*/ 532499 w 1064998"/>
              <a:gd name="connsiteY1" fmla="*/ 0 h 1064998"/>
              <a:gd name="connsiteX2" fmla="*/ 1064998 w 1064998"/>
              <a:gd name="connsiteY2" fmla="*/ 532499 h 1064998"/>
              <a:gd name="connsiteX3" fmla="*/ 532499 w 1064998"/>
              <a:gd name="connsiteY3" fmla="*/ 1064998 h 1064998"/>
              <a:gd name="connsiteX4" fmla="*/ 0 w 1064998"/>
              <a:gd name="connsiteY4" fmla="*/ 532499 h 106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4998" h="1064998">
                <a:moveTo>
                  <a:pt x="0" y="532499"/>
                </a:moveTo>
                <a:cubicBezTo>
                  <a:pt x="0" y="238408"/>
                  <a:pt x="238408" y="0"/>
                  <a:pt x="532499" y="0"/>
                </a:cubicBezTo>
                <a:cubicBezTo>
                  <a:pt x="826590" y="0"/>
                  <a:pt x="1064998" y="238408"/>
                  <a:pt x="1064998" y="532499"/>
                </a:cubicBezTo>
                <a:cubicBezTo>
                  <a:pt x="1064998" y="826590"/>
                  <a:pt x="826590" y="1064998"/>
                  <a:pt x="532499" y="1064998"/>
                </a:cubicBezTo>
                <a:cubicBezTo>
                  <a:pt x="238408" y="1064998"/>
                  <a:pt x="0" y="826590"/>
                  <a:pt x="0" y="532499"/>
                </a:cubicBez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</p:spPr>
        <p:txBody>
          <a:bodyPr spcFirstLastPara="0" vert="horz" wrap="square" lIns="155965" tIns="155965" rIns="155965" bIns="155965" numCol="1" spcCol="1270" anchor="ctr" anchorCtr="0">
            <a:noAutofit/>
          </a:bodyPr>
          <a:lstStyle/>
          <a:p>
            <a:pPr marL="0" marR="0" lvl="0" indent="0" algn="ctr" defTabSz="10668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9" name="Рисунок 38" descr="Беджи.wm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751" y="5191148"/>
            <a:ext cx="1585357" cy="160944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047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501122" cy="3214710"/>
          </a:xfrm>
        </p:spPr>
        <p:txBody>
          <a:bodyPr>
            <a:normAutofit fontScale="85000" lnSpcReduction="20000"/>
          </a:bodyPr>
          <a:lstStyle/>
          <a:p>
            <a:pPr indent="0" algn="just">
              <a:buNone/>
            </a:pPr>
            <a:r>
              <a:rPr lang="ru-RU" sz="2800" b="1" dirty="0" smtClean="0"/>
              <a:t>Стратегическая задача направления «Современная школа»:</a:t>
            </a:r>
            <a:r>
              <a:rPr lang="ru-RU" sz="2800" dirty="0" smtClean="0"/>
              <a:t> </a:t>
            </a:r>
          </a:p>
          <a:p>
            <a:pPr indent="0" algn="just">
              <a:buFontTx/>
              <a:buChar char="-"/>
            </a:pPr>
            <a:r>
              <a:rPr lang="ru-RU" sz="2800" dirty="0" smtClean="0"/>
              <a:t>Внедрение новых </a:t>
            </a:r>
            <a:r>
              <a:rPr lang="ru-RU" sz="2800" dirty="0"/>
              <a:t>методов обучения и воспитания, современных образовательных технологий, а также обновление содержания и совершенствование методов обучения предмету «Технология</a:t>
            </a:r>
            <a:r>
              <a:rPr lang="ru-RU" sz="2800" dirty="0" smtClean="0"/>
              <a:t>»;</a:t>
            </a:r>
          </a:p>
          <a:p>
            <a:pPr indent="0" algn="just">
              <a:buFontTx/>
              <a:buChar char="-"/>
            </a:pPr>
            <a:r>
              <a:rPr lang="ru-RU" sz="2800" dirty="0" smtClean="0"/>
              <a:t>создание </a:t>
            </a:r>
            <a:r>
              <a:rPr lang="ru-RU" sz="2800" dirty="0"/>
              <a:t>условий для освоения обучающимися отдельных предметов и образовательных модулей, основанных на принципах выбора ребенка, а также применения механизмов сетевой формы </a:t>
            </a:r>
            <a:r>
              <a:rPr lang="ru-RU" sz="2800" dirty="0" smtClean="0"/>
              <a:t>реализации.</a:t>
            </a:r>
            <a:endParaRPr lang="ru-RU" sz="28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3429000"/>
            <a:ext cx="771530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Запланировано: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Организовать и провести методические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семинары: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ноябрь: «Проектирование  индивидуальной образовательной траектории учащихся, испытывающих академические трудности»;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январь «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Тьюторское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сопровождение проектирования индивидуальной образовательной траектории старшеклассника».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501122" cy="2643206"/>
          </a:xfrm>
        </p:spPr>
        <p:txBody>
          <a:bodyPr>
            <a:normAutofit lnSpcReduction="10000"/>
          </a:bodyPr>
          <a:lstStyle/>
          <a:p>
            <a:pPr indent="0" algn="just">
              <a:buNone/>
            </a:pPr>
            <a:r>
              <a:rPr lang="ru-RU" sz="2800" b="1" dirty="0" smtClean="0"/>
              <a:t>Стратегическая задача направления «Успех каждого ребенка»: </a:t>
            </a:r>
            <a:r>
              <a:rPr lang="ru-RU" sz="2800" dirty="0"/>
              <a:t>формирование эффективной системы выявления, поддержки и развития способностей и талантов у детей и молодежи, направленной на самоопределение и профессиональную ориентацию всех </a:t>
            </a:r>
            <a:r>
              <a:rPr lang="ru-RU" sz="2800" dirty="0" smtClean="0"/>
              <a:t>обучающихся.</a:t>
            </a:r>
            <a:endParaRPr lang="ru-RU" sz="2800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729338" y="3034804"/>
            <a:ext cx="800105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800" dirty="0" smtClean="0"/>
              <a:t>Запланировано:</a:t>
            </a:r>
          </a:p>
          <a:p>
            <a:pPr algn="just"/>
            <a:r>
              <a:rPr lang="ru-RU" sz="2800" dirty="0" smtClean="0"/>
              <a:t>Разработать дополнительную образовательную программу школы, рабочий программы дополнительного образования по </a:t>
            </a:r>
            <a:r>
              <a:rPr lang="ru-RU" sz="2800" dirty="0"/>
              <a:t>приоритетным </a:t>
            </a:r>
            <a:r>
              <a:rPr lang="ru-RU" sz="2800" dirty="0" smtClean="0"/>
              <a:t>направлениям:  шахматы, финансовая </a:t>
            </a:r>
            <a:r>
              <a:rPr lang="ru-RU" sz="2800" dirty="0"/>
              <a:t>грамотность</a:t>
            </a:r>
            <a:r>
              <a:rPr lang="ru-RU" sz="2800" dirty="0" smtClean="0"/>
              <a:t>,  профориентация.</a:t>
            </a:r>
            <a:r>
              <a:rPr lang="ru-RU" sz="2800" dirty="0"/>
              <a:t> </a:t>
            </a:r>
            <a:endParaRPr lang="ru-RU" sz="2800" dirty="0" smtClean="0"/>
          </a:p>
          <a:p>
            <a:pPr algn="just"/>
            <a:endParaRPr lang="ru-RU" sz="2800" dirty="0"/>
          </a:p>
          <a:p>
            <a:pPr algn="just"/>
            <a:r>
              <a:rPr lang="ru-RU" sz="2800" dirty="0" smtClean="0"/>
              <a:t>Продолжить реализовывать школьный проект </a:t>
            </a:r>
            <a:r>
              <a:rPr lang="ru-RU" sz="2800" dirty="0"/>
              <a:t>«</a:t>
            </a:r>
            <a:r>
              <a:rPr lang="ru-RU" sz="2800" dirty="0" err="1"/>
              <a:t>Профпробы</a:t>
            </a:r>
            <a:r>
              <a:rPr lang="ru-RU" sz="2800" dirty="0" smtClean="0"/>
              <a:t>».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71480"/>
            <a:ext cx="8229600" cy="2786082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sz="2800" b="1" dirty="0" smtClean="0"/>
              <a:t>Стратегическая задача направления «Современные родители»: </a:t>
            </a:r>
            <a:r>
              <a:rPr lang="ru-RU" sz="2800" dirty="0" smtClean="0"/>
              <a:t>создание условий для раннего развития детей в возрасте до трех лет, реализация программы психолого-педагогической, методической и консультативной помощи родителям детей.</a:t>
            </a:r>
            <a:endParaRPr lang="ru-RU" sz="2800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714348" y="3643314"/>
            <a:ext cx="735811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-Запланировано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- Организовать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работу родительского лектория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(раз в месяц)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ru-RU" sz="2800" dirty="0" smtClean="0"/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/>
              <a:t>- На </a:t>
            </a:r>
            <a:r>
              <a:rPr lang="ru-RU" sz="2800" dirty="0"/>
              <a:t>сайте </a:t>
            </a:r>
            <a:r>
              <a:rPr lang="ru-RU" sz="2800" dirty="0" smtClean="0"/>
              <a:t>школы будет создать страницу </a:t>
            </a:r>
            <a:r>
              <a:rPr lang="ru-RU" sz="2800" dirty="0"/>
              <a:t>для </a:t>
            </a:r>
            <a:r>
              <a:rPr lang="ru-RU" sz="2800" dirty="0" smtClean="0"/>
              <a:t>оказания консультативной </a:t>
            </a:r>
            <a:r>
              <a:rPr lang="ru-RU" sz="2800" dirty="0"/>
              <a:t>и методической поддержки </a:t>
            </a:r>
            <a:r>
              <a:rPr lang="ru-RU" sz="2800" dirty="0" smtClean="0"/>
              <a:t>родителей.</a:t>
            </a:r>
            <a:endParaRPr lang="ru-RU" sz="28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229600" cy="2500329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sz="2800" b="1" dirty="0" smtClean="0"/>
              <a:t>Стратегическая задача направления «Цифровая школа»: </a:t>
            </a:r>
            <a:r>
              <a:rPr lang="ru-RU" sz="2800" dirty="0" smtClean="0"/>
              <a:t>создание </a:t>
            </a:r>
            <a:r>
              <a:rPr lang="ru-RU" sz="2800" dirty="0"/>
              <a:t>современной и безопасной цифровой образовательной среды, обеспечивающей высокое качество и доступность образования всех видов и </a:t>
            </a:r>
            <a:r>
              <a:rPr lang="ru-RU" sz="2800" dirty="0" smtClean="0"/>
              <a:t>уровней.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3105835"/>
            <a:ext cx="778674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/>
              <a:t>Запланировано:</a:t>
            </a:r>
            <a:endParaRPr lang="ru-RU" sz="2800" dirty="0"/>
          </a:p>
          <a:p>
            <a:pPr algn="just"/>
            <a:r>
              <a:rPr lang="ru-RU" sz="2800" dirty="0" smtClean="0"/>
              <a:t>- Продолжить участие </a:t>
            </a:r>
            <a:r>
              <a:rPr lang="ru-RU" sz="2800" dirty="0"/>
              <a:t>в открытых </a:t>
            </a:r>
            <a:r>
              <a:rPr lang="ru-RU" sz="2800" dirty="0" err="1" smtClean="0"/>
              <a:t>онлайн</a:t>
            </a:r>
            <a:r>
              <a:rPr lang="ru-RU" sz="2800" dirty="0" smtClean="0"/>
              <a:t>–уроках </a:t>
            </a:r>
            <a:r>
              <a:rPr lang="ru-RU" sz="2800" dirty="0"/>
              <a:t>«</a:t>
            </a:r>
            <a:r>
              <a:rPr lang="ru-RU" sz="2800" dirty="0" err="1"/>
              <a:t>Проектория</a:t>
            </a:r>
            <a:r>
              <a:rPr lang="ru-RU" sz="2800" dirty="0" smtClean="0"/>
              <a:t>».</a:t>
            </a:r>
          </a:p>
          <a:p>
            <a:pPr algn="just"/>
            <a:r>
              <a:rPr lang="ru-RU" sz="2800" dirty="0" smtClean="0"/>
              <a:t>- Обеспечить контроль за использованием Интернет-ресурсов </a:t>
            </a:r>
            <a:r>
              <a:rPr lang="ru-RU" sz="2800" dirty="0"/>
              <a:t>для </a:t>
            </a:r>
            <a:r>
              <a:rPr lang="ru-RU" sz="2800" dirty="0" smtClean="0"/>
              <a:t> организации образовательного процесса (</a:t>
            </a:r>
            <a:r>
              <a:rPr lang="ru-RU" sz="2800" dirty="0" err="1"/>
              <a:t>Знаника</a:t>
            </a:r>
            <a:r>
              <a:rPr lang="ru-RU" sz="2800" dirty="0"/>
              <a:t>, </a:t>
            </a:r>
            <a:r>
              <a:rPr lang="ru-RU" sz="2800" dirty="0" err="1" smtClean="0"/>
              <a:t>Учи.Ру</a:t>
            </a:r>
            <a:r>
              <a:rPr lang="ru-RU" sz="2800" dirty="0" smtClean="0"/>
              <a:t>).</a:t>
            </a:r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1"/>
            <a:ext cx="8229600" cy="2428892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sz="2800" b="1" dirty="0" smtClean="0"/>
              <a:t>Стратегическая задача направления «Учитель будущего»: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dirty="0"/>
              <a:t>внедрение национальной системы профессионального роста педагогических работников, охватывающей не менее 50% учителей общеобразовательных </a:t>
            </a:r>
            <a:r>
              <a:rPr lang="ru-RU" sz="2800" dirty="0" smtClean="0"/>
              <a:t>организаций. </a:t>
            </a:r>
            <a:endParaRPr lang="ru-RU" sz="2800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14282" y="2714620"/>
            <a:ext cx="871543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ереход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профстандарт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Запланировано: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Подготовить изменения нормативной правовой базы:  устава,  должностных  инструкций  учителей, Трудовых  договоров,  Коллективного  договора,  Правил  внутреннего  трудового распорядка,  Положения  об  оплате  труда,    Положения  о стимулирующих  выплатах.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Обеспечить методическое сопровождение к переходу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профстандарт.Самоанализ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уровня  подготовки  педагога.  Анализ проблем педагогов на методических объединениях и определение возможности решениях их на уровне  школы: мастер-классы, стажировки,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взаимопосещение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уроков, мероприятий, передача опыта и т.д.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3048" y="3244334"/>
            <a:ext cx="3577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"/>
              </a:rPr>
              <a:t>https://edu.gov.ru/national-project/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85852" y="1142984"/>
            <a:ext cx="6400800" cy="1752600"/>
          </a:xfrm>
        </p:spPr>
        <p:txBody>
          <a:bodyPr/>
          <a:lstStyle/>
          <a:p>
            <a:r>
              <a:rPr lang="ru-RU" dirty="0" smtClean="0"/>
              <a:t>Нацпроект </a:t>
            </a:r>
          </a:p>
          <a:p>
            <a:r>
              <a:rPr lang="ru-RU" dirty="0" smtClean="0"/>
              <a:t>«ОБРАЗОВАНИЕ»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648</Words>
  <Application>Microsoft Office PowerPoint</Application>
  <PresentationFormat>Экран (4:3)</PresentationFormat>
  <Paragraphs>106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Планирование работы школы  по реализации  национального проекта  «Образование»</vt:lpstr>
      <vt:lpstr>Презентация PowerPoint</vt:lpstr>
      <vt:lpstr>Презентация PowerPoint</vt:lpstr>
      <vt:lpstr>Презентация PowerPoint</vt:lpstr>
      <vt:lpstr>Планирование работы школы  по реализации  национального проекта  «Образование»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Планирование работы школы  по реализации  национального проекта  «Образование»</dc:title>
  <dc:creator>User</dc:creator>
  <cp:lastModifiedBy>ТСОШ1</cp:lastModifiedBy>
  <cp:revision>55</cp:revision>
  <dcterms:created xsi:type="dcterms:W3CDTF">2019-08-25T05:21:33Z</dcterms:created>
  <dcterms:modified xsi:type="dcterms:W3CDTF">2019-08-26T05:15:12Z</dcterms:modified>
</cp:coreProperties>
</file>