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1" r:id="rId6"/>
    <p:sldId id="261" r:id="rId7"/>
    <p:sldId id="278" r:id="rId8"/>
    <p:sldId id="262" r:id="rId9"/>
    <p:sldId id="279" r:id="rId10"/>
    <p:sldId id="272" r:id="rId11"/>
    <p:sldId id="274" r:id="rId12"/>
    <p:sldId id="276" r:id="rId13"/>
    <p:sldId id="281" r:id="rId14"/>
    <p:sldId id="280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580" autoAdjust="0"/>
  </p:normalViewPr>
  <p:slideViewPr>
    <p:cSldViewPr>
      <p:cViewPr varScale="1">
        <p:scale>
          <a:sx n="71" d="100"/>
          <a:sy n="71" d="100"/>
        </p:scale>
        <p:origin x="-13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38400" y="228600"/>
            <a:ext cx="6400800" cy="586740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ШКОЛА </a:t>
            </a:r>
            <a:b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</a:b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МОЛОДОГО  ПЕДАГОГА </a:t>
            </a: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Прибайкальского района</a:t>
            </a:r>
            <a:r>
              <a:rPr lang="ru-RU" sz="5400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/>
            </a:r>
            <a:br>
              <a:rPr lang="ru-RU" sz="5400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</a:b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/>
            </a:r>
            <a:b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</a:b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/>
            </a:r>
            <a:br>
              <a:rPr lang="ru-RU" dirty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</a:br>
            <a:r>
              <a:rPr lang="ru-RU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Зимирева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Виктория Константиновна, куратор ШМП, специалист – консультант отдела дошкольного, общего и дополнительного образования МУ УО Прибайкальского района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76400" y="609600"/>
            <a:ext cx="7162800" cy="426720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ШМП </a:t>
            </a:r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</a:rPr>
              <a:t>– </a:t>
            </a:r>
            <a:br>
              <a:rPr lang="ru-RU" sz="40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</a:rPr>
              <a:t>одна из форм повышения мастерства начинающих педагогов</a:t>
            </a:r>
            <a:endParaRPr lang="ru-RU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90800" y="304800"/>
            <a:ext cx="6248400" cy="4572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Цель: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организация и создание оптимальных условий для профессионального роста молодых педагогов.</a:t>
            </a:r>
            <a:br>
              <a:rPr lang="ru-RU" dirty="0" smtClean="0">
                <a:solidFill>
                  <a:srgbClr val="0070C0"/>
                </a:solidFill>
              </a:rPr>
            </a:b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38400" y="609600"/>
            <a:ext cx="6400800" cy="5105400"/>
          </a:xfrm>
        </p:spPr>
        <p:txBody>
          <a:bodyPr>
            <a:noAutofit/>
          </a:bodyPr>
          <a:lstStyle/>
          <a:p>
            <a:r>
              <a:rPr lang="ru-RU" sz="2000" b="1" dirty="0" smtClean="0"/>
              <a:t>  </a:t>
            </a:r>
            <a:r>
              <a:rPr lang="ru-RU" sz="3600" b="1" dirty="0" smtClean="0">
                <a:solidFill>
                  <a:srgbClr val="7030A0"/>
                </a:solidFill>
              </a:rPr>
              <a:t>Задачи: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1</a:t>
            </a:r>
            <a:r>
              <a:rPr lang="ru-RU" sz="2000" dirty="0" smtClean="0">
                <a:latin typeface="Trebuchet MS" pitchFamily="34" charset="0"/>
                <a:cs typeface="Times New Roman" pitchFamily="18" charset="0"/>
              </a:rPr>
              <a:t>. </a:t>
            </a:r>
            <a:r>
              <a:rPr lang="ru-RU" sz="2000" dirty="0">
                <a:latin typeface="Trebuchet MS" pitchFamily="34" charset="0"/>
                <a:cs typeface="Times New Roman" pitchFamily="18" charset="0"/>
              </a:rPr>
              <a:t>С</a:t>
            </a:r>
            <a:r>
              <a:rPr lang="ru-RU" sz="2000" dirty="0" smtClean="0">
                <a:latin typeface="Trebuchet MS" pitchFamily="34" charset="0"/>
                <a:cs typeface="Times New Roman" pitchFamily="18" charset="0"/>
              </a:rPr>
              <a:t>оздать условия для профессиональной адаптации молодого педагога в коллективе.</a:t>
            </a:r>
            <a:br>
              <a:rPr lang="ru-RU" sz="2000" dirty="0" smtClean="0">
                <a:latin typeface="Trebuchet MS" pitchFamily="34" charset="0"/>
                <a:cs typeface="Times New Roman" pitchFamily="18" charset="0"/>
              </a:rPr>
            </a:br>
            <a:r>
              <a:rPr lang="ru-RU" sz="2000" dirty="0" smtClean="0">
                <a:latin typeface="Trebuchet MS" pitchFamily="34" charset="0"/>
                <a:cs typeface="Times New Roman" pitchFamily="18" charset="0"/>
              </a:rPr>
              <a:t>2. Формировать и воспитывать у молодых специалистов потребность в непрерывном самообразовании.</a:t>
            </a:r>
            <a:br>
              <a:rPr lang="ru-RU" sz="2000" dirty="0" smtClean="0">
                <a:latin typeface="Trebuchet MS" pitchFamily="34" charset="0"/>
                <a:cs typeface="Times New Roman" pitchFamily="18" charset="0"/>
              </a:rPr>
            </a:br>
            <a:r>
              <a:rPr lang="ru-RU" sz="2000" dirty="0" smtClean="0">
                <a:latin typeface="Trebuchet MS" pitchFamily="34" charset="0"/>
                <a:cs typeface="Times New Roman" pitchFamily="18" charset="0"/>
              </a:rPr>
              <a:t>3. Способствовать формированию индивидуального стиля творческой деятельности; вооружить начинающего педагога конкретными знаниями и умениями применять теорию на практике.</a:t>
            </a:r>
            <a:br>
              <a:rPr lang="ru-RU" sz="2000" dirty="0" smtClean="0">
                <a:latin typeface="Trebuchet MS" pitchFamily="34" charset="0"/>
                <a:cs typeface="Times New Roman" pitchFamily="18" charset="0"/>
              </a:rPr>
            </a:br>
            <a:r>
              <a:rPr lang="ru-RU" sz="2000" dirty="0" smtClean="0">
                <a:latin typeface="Trebuchet MS" pitchFamily="34" charset="0"/>
                <a:cs typeface="Times New Roman" pitchFamily="18" charset="0"/>
              </a:rPr>
              <a:t>4. Помочь учителю, опираясь в своей деятельности на достижения педагогической науки и передового педагогического опыта, творчески внедрять идеи в учебно-воспитательный процесс.</a:t>
            </a:r>
            <a:endParaRPr lang="ru-RU" sz="2000" dirty="0">
              <a:latin typeface="Trebuchet MS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19400" y="274638"/>
            <a:ext cx="5867400" cy="6583362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7030A0"/>
                </a:solidFill>
              </a:rPr>
              <a:t>Состав ШМП: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- куратор</a:t>
            </a:r>
            <a:b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- педагоги ОО до 35 лет, со стажем работы до 5 лет</a:t>
            </a:r>
            <a:b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- наставники </a:t>
            </a:r>
            <a:r>
              <a:rPr lang="ru-RU" b="1" dirty="0" smtClean="0">
                <a:solidFill>
                  <a:srgbClr val="7030A0"/>
                </a:solidFill>
              </a:rPr>
              <a:t/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>
                <a:solidFill>
                  <a:srgbClr val="7030A0"/>
                </a:solidFill>
              </a:rPr>
              <a:t/>
            </a:r>
            <a:br>
              <a:rPr lang="ru-RU" b="1" dirty="0">
                <a:solidFill>
                  <a:srgbClr val="7030A0"/>
                </a:solidFill>
              </a:rPr>
            </a:br>
            <a:endParaRPr lang="ru-RU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65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90800" y="609600"/>
            <a:ext cx="6248400" cy="495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b="1" dirty="0" smtClean="0">
                <a:solidFill>
                  <a:srgbClr val="7030A0"/>
                </a:solidFill>
              </a:rPr>
              <a:t>Формы работы:</a:t>
            </a:r>
            <a:br>
              <a:rPr lang="ru-RU" sz="3600" b="1" dirty="0" smtClean="0">
                <a:solidFill>
                  <a:srgbClr val="7030A0"/>
                </a:solidFill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рабочие встречи членов ШМП;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обмен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опытом;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3. беседы;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индивидуальные  и групповые консультации со специалистами;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5. 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недели молодых специалистов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; 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6. тематические семинары, семинары-практикумы, лектории, конференции, «круглые столы», мастер-классы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7. участие в работе профессиональных форумов, фестивалей, конкурсах педагогического мастерства;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 взаимопосещение  занятий.</a:t>
            </a: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П.5 Права и обязанности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1"/>
            <a:r>
              <a:rPr lang="ru-RU" dirty="0"/>
              <a:t>Члены ШМП имеют право:</a:t>
            </a:r>
            <a:endParaRPr lang="ru-RU" sz="2400" dirty="0"/>
          </a:p>
          <a:p>
            <a:r>
              <a:rPr lang="ru-RU" dirty="0"/>
              <a:t>- принимать участие в семинарах,  конференциях, творческих и   педагогических мастерских; </a:t>
            </a:r>
            <a:endParaRPr lang="ru-RU" sz="2800" dirty="0"/>
          </a:p>
          <a:p>
            <a:r>
              <a:rPr lang="ru-RU" dirty="0"/>
              <a:t>- вносить предложения по организации деятельности профессионального    сообщества;</a:t>
            </a:r>
            <a:endParaRPr lang="ru-RU" sz="2800" dirty="0"/>
          </a:p>
          <a:p>
            <a:r>
              <a:rPr lang="ru-RU" dirty="0"/>
              <a:t>- принимать участие во всех мероприятиях, проводимых в соответствии  с Планом работы Управления образования  Прибайкальского района;</a:t>
            </a:r>
            <a:endParaRPr lang="ru-RU" sz="2800" dirty="0"/>
          </a:p>
          <a:p>
            <a:r>
              <a:rPr lang="ru-RU" dirty="0"/>
              <a:t>- получать консультативную помощь от педагогов-наставников;</a:t>
            </a:r>
            <a:endParaRPr lang="ru-RU" sz="2800" dirty="0"/>
          </a:p>
          <a:p>
            <a:r>
              <a:rPr lang="ru-RU" dirty="0"/>
              <a:t>- повышать свою квалификацию.</a:t>
            </a:r>
            <a:endParaRPr lang="ru-RU" sz="2800" dirty="0"/>
          </a:p>
          <a:p>
            <a:pPr lvl="1"/>
            <a:r>
              <a:rPr lang="ru-RU" dirty="0"/>
              <a:t>Члены ШМП обязаны:</a:t>
            </a:r>
            <a:endParaRPr lang="ru-RU" sz="2400" dirty="0"/>
          </a:p>
          <a:p>
            <a:r>
              <a:rPr lang="ru-RU" dirty="0"/>
              <a:t>- выполнять план работы ШМП в установленные сроки; посещать мероприятия ШМП;</a:t>
            </a:r>
            <a:endParaRPr lang="ru-RU" sz="2800" dirty="0"/>
          </a:p>
          <a:p>
            <a:r>
              <a:rPr lang="ru-RU" dirty="0"/>
              <a:t>- нести ответственность за выполнение поставленных задач;</a:t>
            </a:r>
            <a:endParaRPr lang="ru-RU" sz="2800" dirty="0"/>
          </a:p>
          <a:p>
            <a:r>
              <a:rPr lang="ru-RU" dirty="0"/>
              <a:t>- отчитываться перед Куратором об итогах работы;</a:t>
            </a:r>
            <a:endParaRPr lang="ru-RU" sz="2800" dirty="0"/>
          </a:p>
          <a:p>
            <a:r>
              <a:rPr lang="ru-RU" dirty="0"/>
              <a:t>- непрерывно работать над повышением своего профессионального мастерства;</a:t>
            </a:r>
            <a:endParaRPr lang="ru-RU" sz="2800" dirty="0"/>
          </a:p>
          <a:p>
            <a:r>
              <a:rPr lang="ru-RU" dirty="0"/>
              <a:t>- формировать положительный образ современного педагога.</a:t>
            </a:r>
            <a:endParaRPr lang="ru-RU" sz="2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7661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90800" y="304800"/>
            <a:ext cx="6248400" cy="57912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+mn-lt"/>
              </a:rPr>
              <a:t>Обязанности   педагогов-наставников</a:t>
            </a:r>
            <a:r>
              <a:rPr lang="ru-RU" sz="3600" b="1" dirty="0" smtClean="0">
                <a:latin typeface="+mn-lt"/>
              </a:rPr>
              <a:t/>
            </a:r>
            <a:br>
              <a:rPr lang="ru-RU" sz="3600" b="1" dirty="0" smtClean="0">
                <a:latin typeface="+mn-lt"/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 Оказывать помощь в разработке рабочих программ и календарно- тематических планов.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 Оказывать помощь в планировании работы, в отборе учебного материала к конкретному уроку или по теме в целом.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 Посещать занятия начинающего педагога и анализировать их проведение; приглашать на свои уроки.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 Помогать в организации самообразования начинающего педагога.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5. Совместно с молодым педагогом анализировать его работу, выявлять проблемы и затруднения.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/>
              <a:t> </a:t>
            </a:r>
            <a:br>
              <a:rPr lang="ru-RU" sz="2000" dirty="0" smtClean="0"/>
            </a:b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Права и ответственность педагога-наставника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lvl="1"/>
            <a:r>
              <a:rPr lang="ru-RU" sz="1800" dirty="0"/>
              <a:t>Педагог-наставник имеет право:</a:t>
            </a:r>
          </a:p>
          <a:p>
            <a:pPr lvl="0"/>
            <a:r>
              <a:rPr lang="ru-RU" sz="1800" dirty="0"/>
              <a:t>знакомиться с документацией молодого педагога, посещать любой его урок; </a:t>
            </a:r>
          </a:p>
          <a:p>
            <a:pPr lvl="0"/>
            <a:r>
              <a:rPr lang="ru-RU" sz="1800" dirty="0"/>
              <a:t>обращаться к администрации с запросом о предоставлении необходимой нормативной, статистической научно-методической документации;</a:t>
            </a:r>
          </a:p>
          <a:p>
            <a:pPr lvl="0"/>
            <a:r>
              <a:rPr lang="ru-RU" sz="1800" dirty="0"/>
              <a:t>на дополнительные выплаты из стимулирующего фонда по согласованию с администрацией образовательной организации.</a:t>
            </a:r>
          </a:p>
          <a:p>
            <a:pPr lvl="1"/>
            <a:r>
              <a:rPr lang="ru-RU" sz="1800" dirty="0"/>
              <a:t>Педагог-наставник несет ответственность за:</a:t>
            </a:r>
          </a:p>
          <a:p>
            <a:r>
              <a:rPr lang="ru-RU" sz="1800" dirty="0"/>
              <a:t> </a:t>
            </a:r>
            <a:r>
              <a:rPr lang="ru-RU" sz="1800" dirty="0" smtClean="0"/>
              <a:t>качество  </a:t>
            </a:r>
            <a:r>
              <a:rPr lang="ru-RU" sz="1800" dirty="0"/>
              <a:t>и результат контрольно-диагностических обучающих мероприятий;</a:t>
            </a:r>
          </a:p>
          <a:p>
            <a:pPr lvl="0"/>
            <a:r>
              <a:rPr lang="ru-RU" sz="1800" dirty="0"/>
              <a:t>степень адаптации молодых и вновь прибывших в школу педагогов;</a:t>
            </a:r>
          </a:p>
          <a:p>
            <a:pPr lvl="0"/>
            <a:r>
              <a:rPr lang="ru-RU" sz="1800" dirty="0"/>
              <a:t>улучшение качества образовательного процесса, который обеспечивают молодые педагоги;</a:t>
            </a:r>
          </a:p>
          <a:p>
            <a:pPr lvl="0"/>
            <a:r>
              <a:rPr lang="ru-RU" sz="1800" dirty="0"/>
              <a:t>достаточный уровень готовности к осуществлению учебного и воспитательного процесса с учетом специфики школы.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00868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4600" y="0"/>
            <a:ext cx="60960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Планируемые результаты: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0800" y="990600"/>
            <a:ext cx="6248400" cy="4525963"/>
          </a:xfrm>
        </p:spPr>
        <p:txBody>
          <a:bodyPr>
            <a:normAutofit fontScale="92500"/>
          </a:bodyPr>
          <a:lstStyle/>
          <a:p>
            <a:r>
              <a:rPr lang="ru-RU" sz="2400" dirty="0" smtClean="0"/>
              <a:t>Умение планировать учебную деятельность</a:t>
            </a:r>
          </a:p>
          <a:p>
            <a:r>
              <a:rPr lang="ru-RU" sz="2400" dirty="0" smtClean="0"/>
              <a:t>Овладение методикой проведения уроков</a:t>
            </a:r>
          </a:p>
          <a:p>
            <a:r>
              <a:rPr lang="ru-RU" sz="2400" dirty="0" smtClean="0"/>
              <a:t>Умение работать с классом</a:t>
            </a:r>
          </a:p>
          <a:p>
            <a:r>
              <a:rPr lang="ru-RU" sz="2400" dirty="0" smtClean="0"/>
              <a:t>Умение проектировать воспитательную систему</a:t>
            </a:r>
          </a:p>
          <a:p>
            <a:r>
              <a:rPr lang="ru-RU" sz="2400" dirty="0" smtClean="0"/>
              <a:t>Умение работать с родителями</a:t>
            </a:r>
          </a:p>
          <a:p>
            <a:r>
              <a:rPr lang="ru-RU" sz="2400" dirty="0" smtClean="0"/>
              <a:t>Овладение системой контроля и оценки знаний</a:t>
            </a:r>
          </a:p>
          <a:p>
            <a:r>
              <a:rPr lang="ru-RU" sz="2400" dirty="0" smtClean="0"/>
              <a:t>Повышение методической, интеллектуальной культуры </a:t>
            </a:r>
          </a:p>
          <a:p>
            <a:r>
              <a:rPr lang="ru-RU" sz="2400" dirty="0" smtClean="0"/>
              <a:t>Результативное участие в конкурсах профессионального мастерства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1165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735762"/>
          </a:xfrm>
        </p:spPr>
        <p:txBody>
          <a:bodyPr/>
          <a:lstStyle/>
          <a:p>
            <a:r>
              <a:rPr lang="ru-RU" dirty="0">
                <a:solidFill>
                  <a:srgbClr val="002060"/>
                </a:solidFill>
              </a:rPr>
              <a:t>План работы Школы молодого педагога Прибайкальского района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на </a:t>
            </a:r>
            <a:r>
              <a:rPr lang="ru-RU" dirty="0" smtClean="0">
                <a:solidFill>
                  <a:srgbClr val="002060"/>
                </a:solidFill>
              </a:rPr>
              <a:t>2019-2020 </a:t>
            </a:r>
            <a:r>
              <a:rPr lang="ru-RU" dirty="0">
                <a:solidFill>
                  <a:srgbClr val="002060"/>
                </a:solidFill>
              </a:rPr>
              <a:t>учебный год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9004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2" y="427037"/>
            <a:ext cx="8229600" cy="1143000"/>
          </a:xfrm>
        </p:spPr>
        <p:txBody>
          <a:bodyPr/>
          <a:lstStyle/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5895616"/>
              </p:ext>
            </p:extLst>
          </p:nvPr>
        </p:nvGraphicFramePr>
        <p:xfrm>
          <a:off x="0" y="1"/>
          <a:ext cx="9448801" cy="67817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95433"/>
                <a:gridCol w="4848201"/>
                <a:gridCol w="3005167"/>
              </a:tblGrid>
              <a:tr h="5484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Сроки проведения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06" marR="3720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Проводимые мероприятия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06" marR="372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Ответственные за проведение мероприятия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06" marR="37206" marT="0" marB="0"/>
                </a:tc>
              </a:tr>
              <a:tr h="21372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сентябрь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06" marR="3720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1. Формирование базы данных о молодых педагогах ОУ Прибайкальского района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2. Доработка раздела ШМП на сайте УО Прибайкальского района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3. Организация наставничества для молодых педагогов. Определение наставников для молодых педагогов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4. Изучение нормативно-правовой базы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06" marR="372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ОДОДО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 indent="38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 indent="38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ОУ</a:t>
                      </a:r>
                    </a:p>
                    <a:p>
                      <a:pPr indent="38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 indent="38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 indent="38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ОУ, Наставники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06" marR="37206" marT="0" marB="0"/>
                </a:tc>
              </a:tr>
              <a:tr h="3212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октябрь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06" marR="3720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1. Организационная встреча с МП «Ознакомление специалистов со ШМП, как одной из форм  педагогических объединений». Ознакомление с Положением о ШМП. Утверждение Плана работы ШМП в 2019-2020 учебном году. Выборы актива ШМП(1 представитель от ОУ). Выборы  председателя ШМП.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2. Заседание ШМП №1 «Организация различных форм работы на уроках»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3. Планирование работы с молодыми педагогами на 2019-2020 учебный год в ОУ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4. Создание личных сайтов МП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06" marR="372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ОДОДО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ОДОДО,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Таловская СОШ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Наставники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ОУ, Наставники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06" marR="37206" marT="0" marB="0"/>
                </a:tc>
              </a:tr>
              <a:tr h="8838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декабрь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06" marR="3720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1. Заседание ШМП № 2 «Современные инновационные технологии в системе общего образования»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2. Контроль над ведением сайтов МП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06" marR="372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ОДОДО,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Коменская СОШ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ОДОДО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206" marR="37206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1895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9915812"/>
              </p:ext>
            </p:extLst>
          </p:nvPr>
        </p:nvGraphicFramePr>
        <p:xfrm>
          <a:off x="0" y="0"/>
          <a:ext cx="9144000" cy="68580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59990"/>
                <a:gridCol w="4805383"/>
                <a:gridCol w="2978627"/>
              </a:tblGrid>
              <a:tr h="5233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январь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334" marR="38334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Муниципальный конкурс «Педагогический дебют - 2020»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334" marR="383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МУ УО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334" marR="38334" marT="0" marB="0"/>
                </a:tc>
              </a:tr>
              <a:tr h="390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март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334" marR="3833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Проведение методической недели молодого педагога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334" marR="383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ОУ, наставники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334" marR="38334" marT="0" marB="0"/>
                </a:tc>
              </a:tr>
              <a:tr h="9216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апрель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334" marR="3833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Заседание ШМП № 3 «Развитие личности в трудовой деятельности»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334" marR="383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ОДОДО,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Турунтаевская районная гимназия, Татауровская СОШ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334" marR="38334" marT="0" marB="0"/>
                </a:tc>
              </a:tr>
              <a:tr h="11872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май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334" marR="3833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1. Отчет наставника о проделанной работе за 2019-2020 учебный год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2. Подведение итогов работы за 2019-2020 учебный год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3. Планирование работы на 2020-2021 учебный год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334" marR="383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ОУ, наставники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ОДОДО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334" marR="38334" marT="0" marB="0"/>
                </a:tc>
              </a:tr>
              <a:tr h="2577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июль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334" marR="3833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Квест-игра «Новые идеи»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334" marR="383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Актив ШМП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334" marR="38334" marT="0" marB="0"/>
                </a:tc>
              </a:tr>
              <a:tr h="35773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 течение года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334" marR="3833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1. Организация помощи в составлении планов по самообразованию, творческие отчеты по самообразованию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2. Показательные уроки мастерства, мастер-классы передовых педагогов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3. Взаимопосещение уроков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4. Индивидуальные консультации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5. Анкетирование «Выявление затруднений в работе на начало и конец учебного года»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6. Участие в работе районных МО и семинаров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7. Размещение информации о работе ШМП на сайте Управления образования Прибайкальского района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334" marR="383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Руководители МО, наставники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ОУ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Руководители МО, ОУ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УО, ОУ, наставники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ОДОДО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Руководители МО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ОДОДО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334" marR="38334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209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71800" y="274638"/>
            <a:ext cx="5715000" cy="1143000"/>
          </a:xfrm>
        </p:spPr>
        <p:txBody>
          <a:bodyPr/>
          <a:lstStyle/>
          <a:p>
            <a:r>
              <a:rPr lang="ru-RU" dirty="0" err="1" smtClean="0"/>
              <a:t>А.С.Макаренко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43200" y="1600201"/>
            <a:ext cx="5943600" cy="3810000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</a:rPr>
              <a:t>«Со мной работа десятки молодых учителей. Я убедился, что как бы человек успешно не окончил ВУЗ, как бы он не был талантлив,  но если не будет учится на опыте других, никогда не будет хорошим педагогом, я сам учился у более опытных педагогов….»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73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38400" y="609600"/>
            <a:ext cx="6400800" cy="4267200"/>
          </a:xfrm>
        </p:spPr>
        <p:txBody>
          <a:bodyPr>
            <a:normAutofit/>
          </a:bodyPr>
          <a:lstStyle/>
          <a:p>
            <a:r>
              <a:rPr lang="ru-RU" sz="8000" dirty="0" smtClean="0">
                <a:solidFill>
                  <a:schemeClr val="accent6">
                    <a:lumMod val="50000"/>
                  </a:schemeClr>
                </a:solidFill>
              </a:rPr>
              <a:t>СПАСИБО ЗА ВНИМАНИЕ!</a:t>
            </a:r>
            <a:endParaRPr lang="ru-RU" sz="80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331</TotalTime>
  <Words>588</Words>
  <Application>Microsoft Office PowerPoint</Application>
  <PresentationFormat>Экран (4:3)</PresentationFormat>
  <Paragraphs>130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Office Theme</vt:lpstr>
      <vt:lpstr>ШКОЛА  МОЛОДОГО  ПЕДАГОГА Прибайкальского района   Зимирева Виктория Константиновна, куратор ШМП, специалист – консультант отдела дошкольного, общего и дополнительного образования МУ УО Прибайкальского района</vt:lpstr>
      <vt:lpstr>ШМП –  одна из форм повышения мастерства начинающих педагогов</vt:lpstr>
      <vt:lpstr>Цель: организация и создание оптимальных условий для профессионального роста молодых педагогов. </vt:lpstr>
      <vt:lpstr>  Задачи: 1. Создать условия для профессиональной адаптации молодого педагога в коллективе. 2. Формировать и воспитывать у молодых специалистов потребность в непрерывном самообразовании. 3. Способствовать формированию индивидуального стиля творческой деятельности; вооружить начинающего педагога конкретными знаниями и умениями применять теорию на практике. 4. Помочь учителю, опираясь в своей деятельности на достижения педагогической науки и передового педагогического опыта, творчески внедрять идеи в учебно-воспитательный процесс.</vt:lpstr>
      <vt:lpstr>Состав ШМП: - куратор - педагоги ОО до 35 лет, со стажем работы до 5 лет - наставники   </vt:lpstr>
      <vt:lpstr>Формы работы:  1.  рабочие встречи членов ШМП; 2. обмен опытом; 3. беседы; 4. индивидуальные  и групповые консультации со специалистами; 5. недели молодых специалистов;  6. тематические семинары, семинары-практикумы, лектории, конференции, «круглые столы», мастер-классы 7. участие в работе профессиональных форумов, фестивалей, конкурсах педагогического мастерства; 8. взаимопосещение  занятий. </vt:lpstr>
      <vt:lpstr>П.5 Права и обязанности</vt:lpstr>
      <vt:lpstr>Обязанности   педагогов-наставников  1. Оказывать помощь в разработке рабочих программ и календарно- тематических планов.  2. Оказывать помощь в планировании работы, в отборе учебного материала к конкретному уроку или по теме в целом.  3. Посещать занятия начинающего педагога и анализировать их проведение; приглашать на свои уроки.  4. Помогать в организации самообразования начинающего педагога.  5. Совместно с молодым педагогом анализировать его работу, выявлять проблемы и затруднения.   </vt:lpstr>
      <vt:lpstr>Права и ответственность педагога-наставника</vt:lpstr>
      <vt:lpstr>Планируемые результаты:</vt:lpstr>
      <vt:lpstr>План работы Школы молодого педагога Прибайкальского района на 2019-2020 учебный год </vt:lpstr>
      <vt:lpstr>Презентация PowerPoint</vt:lpstr>
      <vt:lpstr>Презентация PowerPoint</vt:lpstr>
      <vt:lpstr>А.С.Макаренко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 использовании шаблона ссылка на Pedsovet.su обязательна</dc:title>
  <dc:creator>Катенок</dc:creator>
  <cp:lastModifiedBy>Пользователь Windows</cp:lastModifiedBy>
  <cp:revision>33</cp:revision>
  <dcterms:created xsi:type="dcterms:W3CDTF">2013-10-20T14:43:13Z</dcterms:created>
  <dcterms:modified xsi:type="dcterms:W3CDTF">2019-10-07T08:58:14Z</dcterms:modified>
</cp:coreProperties>
</file>